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fonts/font10.fntdata" ContentType="application/x-fontdata"/>
  <Override PartName="/ppt/fonts/font11.fntdata" ContentType="application/x-fontdata"/>
  <Override PartName="/ppt/fonts/font12.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0" autoCompressPictures="0" embedTrueType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27520"/>
  <p:notesSz cx="6827520" cy="12192000"/>
  <p:embeddedFontLst>
    <p:embeddedFont>
      <p:font typeface="Montserrat" panose="00000000000000000000" charset="1"/>
      <p:regular r:id="rId22"/>
      <p:bold r:id="rId19"/>
    </p:embeddedFont>
    <p:embeddedFont>
      <p:font typeface="Inter Light" panose="02000503000000020004" charset="1"/>
      <p:regular r:id="rId20"/>
    </p:embeddedFont>
    <p:embeddedFont>
      <p:font typeface="Bitter" panose="00000000000000000000" charset="1"/>
      <p:regular r:id="rId30"/>
      <p:bold r:id="rId21"/>
    </p:embeddedFont>
    <p:embeddedFont>
      <p:font typeface="Montserrat ExtraBold" panose="00000000000000000000" charset="1"/>
      <p:regular r:id="rId23"/>
    </p:embeddedFont>
    <p:embeddedFont>
      <p:font typeface="Inter ExtraBold" panose="02000503000000020004" charset="1"/>
      <p:regular r:id="rId24"/>
    </p:embeddedFont>
    <p:embeddedFont>
      <p:font typeface="Inter" panose="02000503000000020004" charset="1"/>
      <p:regular r:id="rId25"/>
      <p:bold r:id="rId28"/>
    </p:embeddedFont>
    <p:embeddedFont>
      <p:font typeface="Roboto Mono" panose="00000009000000000000" charset="1"/>
      <p:regular r:id="rId29"/>
      <p:bold r:id="rId26"/>
    </p:embeddedFont>
    <p:embeddedFont>
      <p:font typeface="Montserrat Black" panose="00000000000000000000" charset="1"/>
      <p:regular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9" Type="http://schemas.openxmlformats.org/officeDocument/2006/relationships/font" Target="fonts/font1.fntdata"/><Relationship Id="rId20" Type="http://schemas.openxmlformats.org/officeDocument/2006/relationships/font" Target="fonts/font2.fntdata"/><Relationship Id="rId21" Type="http://schemas.openxmlformats.org/officeDocument/2006/relationships/font" Target="fonts/font3.fntdata"/><Relationship Id="rId22" Type="http://schemas.openxmlformats.org/officeDocument/2006/relationships/font" Target="fonts/font4.fntdata"/><Relationship Id="rId23" Type="http://schemas.openxmlformats.org/officeDocument/2006/relationships/font" Target="fonts/font5.fntdata"/><Relationship Id="rId24" Type="http://schemas.openxmlformats.org/officeDocument/2006/relationships/font" Target="fonts/font6.fntdata"/><Relationship Id="rId25" Type="http://schemas.openxmlformats.org/officeDocument/2006/relationships/font" Target="fonts/font7.fntdata"/><Relationship Id="rId26" Type="http://schemas.openxmlformats.org/officeDocument/2006/relationships/font" Target="fonts/font8.fntdata"/><Relationship Id="rId27" Type="http://schemas.openxmlformats.org/officeDocument/2006/relationships/font" Target="fonts/font9.fntdata"/><Relationship Id="rId28" Type="http://schemas.openxmlformats.org/officeDocument/2006/relationships/font" Target="fonts/font10.fntdata"/><Relationship Id="rId29" Type="http://schemas.openxmlformats.org/officeDocument/2006/relationships/font" Target="fonts/font11.fntdata"/><Relationship Id="rId30" Type="http://schemas.openxmlformats.org/officeDocument/2006/relationships/font" Target="fonts/font12.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hyperlink" Target="https://paoloinsogna.dev/" TargetMode="External"/><Relationship Id="rId9" Type="http://schemas.openxmlformats.org/officeDocument/2006/relationships/hyperlink" Target="https://talks.paoloinsogna.dev/your-first-node-contribution" TargetMode="External"/><Relationship Id="rId14" Type="http://schemas.openxmlformats.org/officeDocument/2006/relationships/hyperlink" Target="https://talks.paoloinsogna.dev/pdfs/your-first-node-contribution.pdf" TargetMode="External"/><Relationship Id="rId1" Type="http://schemas.openxmlformats.org/officeDocument/2006/relationships/image" Target="../media/image-1-1.png"/><Relationship Id="rId2" Type="http://schemas.openxmlformats.org/officeDocument/2006/relationships/image" Target="../media/image-1-2.svg"/><Relationship Id="rId3"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svg"/><Relationship Id="rId7" Type="http://schemas.openxmlformats.org/officeDocument/2006/relationships/image" Target="../media/image-1-6.png"/><Relationship Id="rId8" Type="http://schemas.openxmlformats.org/officeDocument/2006/relationships/image" Target="../media/image-1-7.svg"/><Relationship Id="rId10" Type="http://schemas.openxmlformats.org/officeDocument/2006/relationships/image" Target="../media/image-1-8.png"/><Relationship Id="rId11" Type="http://schemas.openxmlformats.org/officeDocument/2006/relationships/image" Target="../media/image-1-9.svg"/><Relationship Id="rId12" Type="http://schemas.openxmlformats.org/officeDocument/2006/relationships/image" Target="../media/image-1-10.png"/><Relationship Id="rId13" Type="http://schemas.openxmlformats.org/officeDocument/2006/relationships/image" Target="../media/image-1-11.svg"/><Relationship Id="rId15" Type="http://schemas.openxmlformats.org/officeDocument/2006/relationships/slideLayout" Target="../slideLayouts/slideLayout1.xml"/><Relationship Id="rId1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hyperlink" Target="https://nodejs.org/" TargetMode="External"/><Relationship Id="rId4" Type="http://schemas.openxmlformats.org/officeDocument/2006/relationships/hyperlink" Target="https://nearform.com/" TargetMode="External"/><Relationship Id="rId7" Type="http://schemas.openxmlformats.org/officeDocument/2006/relationships/hyperlink" Target="https://paoloinsogna.dev/" TargetMode="External"/><Relationship Id="rId10" Type="http://schemas.openxmlformats.org/officeDocument/2006/relationships/hyperlink" Target="https://github.com/ShogunPanda" TargetMode="External"/><Relationship Id="rId13" Type="http://schemas.openxmlformats.org/officeDocument/2006/relationships/hyperlink" Target="https://twitter.com/p_insogna" TargetMode="External"/><Relationship Id="rId16" Type="http://schemas.openxmlformats.org/officeDocument/2006/relationships/hyperlink" Target="https://linkedin.com/in/pinsogna" TargetMode="External"/><Relationship Id="rId1" Type="http://schemas.openxmlformats.org/officeDocument/2006/relationships/image" Target="../media/image-4-1.png"/><Relationship Id="rId2" Type="http://schemas.openxmlformats.org/officeDocument/2006/relationships/image" Target="../media/image-4-2.png"/><Relationship Id="rId5" Type="http://schemas.openxmlformats.org/officeDocument/2006/relationships/image" Target="../media/image-4-3.png"/><Relationship Id="rId6" Type="http://schemas.openxmlformats.org/officeDocument/2006/relationships/image" Target="../media/image-4-4.svg"/><Relationship Id="rId8" Type="http://schemas.openxmlformats.org/officeDocument/2006/relationships/image" Target="../media/image-4-5.png"/><Relationship Id="rId9" Type="http://schemas.openxmlformats.org/officeDocument/2006/relationships/image" Target="../media/image-4-6.svg"/><Relationship Id="rId11" Type="http://schemas.openxmlformats.org/officeDocument/2006/relationships/image" Target="../media/image-4-7.png"/><Relationship Id="rId12" Type="http://schemas.openxmlformats.org/officeDocument/2006/relationships/image" Target="../media/image-4-8.svg"/><Relationship Id="rId14" Type="http://schemas.openxmlformats.org/officeDocument/2006/relationships/image" Target="../media/image-4-9.png"/><Relationship Id="rId15" Type="http://schemas.openxmlformats.org/officeDocument/2006/relationships/image" Target="../media/image-4-10.svg"/><Relationship Id="rId17" Type="http://schemas.openxmlformats.org/officeDocument/2006/relationships/slideLayout" Target="../slideLayouts/slideLayout1.xml"/><Relationship Id="rId1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hyperlink" Target="https://github.com/nodejs/node" TargetMode="External"/><Relationship Id="rId2" Type="http://schemas.openxmlformats.org/officeDocument/2006/relationships/image" Target="../media/image-5-1.png"/><Relationship Id="rId3" Type="http://schemas.openxmlformats.org/officeDocument/2006/relationships/image" Target="../media/image-5-2.svg"/><Relationship Id="rId4" Type="http://schemas.openxmlformats.org/officeDocument/2006/relationships/image" Target="../media/image-5-3.png"/><Relationship Id="rId5" Type="http://schemas.openxmlformats.org/officeDocument/2006/relationships/image" Target="../media/image-5-4.svg"/><Relationship Id="rId6" Type="http://schemas.openxmlformats.org/officeDocument/2006/relationships/slideLayout" Target="../slideLayouts/slideLayout1.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hyperlink" Target="https://github.com/nodejs/node/blob/main/BUILDING.md" TargetMode="External"/><Relationship Id="rId1" Type="http://schemas.openxmlformats.org/officeDocument/2006/relationships/image" Target="../media/image-6-1.png"/><Relationship Id="rId2" Type="http://schemas.openxmlformats.org/officeDocument/2006/relationships/image" Target="../media/image-6-2.svg"/><Relationship Id="rId4" Type="http://schemas.openxmlformats.org/officeDocument/2006/relationships/image" Target="../media/image-6-3.png"/><Relationship Id="rId5" Type="http://schemas.openxmlformats.org/officeDocument/2006/relationships/image" Target="../media/image-6-4.svg"/><Relationship Id="rId6" Type="http://schemas.openxmlformats.org/officeDocument/2006/relationships/slideLayout" Target="../slideLayouts/slideLayout1.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hyperlink" Target="https://docs.google.com/spreadsheets/d/1mqLZafbDSI_2h6hijO4IYxoibjayzHYt__ZMbVc1s2A/edit#gid=0" TargetMode="External"/><Relationship Id="rId4" Type="http://schemas.openxmlformats.org/officeDocument/2006/relationships/hyperlink" Target="https://github.com/nodejs/node/issues" TargetMode="External"/><Relationship Id="rId2" Type="http://schemas.openxmlformats.org/officeDocument/2006/relationships/image" Target="../media/image-8-1.png"/><Relationship Id="rId3" Type="http://schemas.openxmlformats.org/officeDocument/2006/relationships/image" Target="../media/image-8-2.svg"/><Relationship Id="rId5" Type="http://schemas.openxmlformats.org/officeDocument/2006/relationships/image" Target="../media/image-8-3.png"/><Relationship Id="rId6" Type="http://schemas.openxmlformats.org/officeDocument/2006/relationships/image" Target="../media/image-8-4.svg"/><Relationship Id="rId7" Type="http://schemas.openxmlformats.org/officeDocument/2006/relationships/slideLayout" Target="../slideLayouts/slideLayout1.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hyperlink" Target="https://github.com/nodejs/node/blob/main/doc/contributing/pull-requests.md#commit-message-guidelines" TargetMode="External"/><Relationship Id="rId2" Type="http://schemas.openxmlformats.org/officeDocument/2006/relationships/image" Target="../media/image-11-1.png"/><Relationship Id="rId3" Type="http://schemas.openxmlformats.org/officeDocument/2006/relationships/image" Target="../media/image-11-2.svg"/><Relationship Id="rId4" Type="http://schemas.openxmlformats.org/officeDocument/2006/relationships/slideLayout" Target="../slideLayouts/slideLayout1.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2" Type="http://schemas.openxmlformats.org/officeDocument/2006/relationships/hyperlink" Target="https://twitter.com/p_insogna" TargetMode="External"/><Relationship Id="rId3" Type="http://schemas.openxmlformats.org/officeDocument/2006/relationships/hyperlink" Target="https://twitter.com/marco-ippolito" TargetMode="External"/><Relationship Id="rId5" Type="http://schemas.openxmlformats.org/officeDocument/2006/relationships/hyperlink" Target="https://platformatic.dev/" TargetMode="External"/><Relationship Id="rId6" Type="http://schemas.openxmlformats.org/officeDocument/2006/relationships/hyperlink" Target="https://platformatic.dev/" TargetMode="External"/><Relationship Id="rId1" Type="http://schemas.openxmlformats.org/officeDocument/2006/relationships/image" Target="../media/image-12-1.png"/><Relationship Id="rId4" Type="http://schemas.openxmlformats.org/officeDocument/2006/relationships/image" Target="../media/image-12-2.png"/><Relationship Id="rId7" Type="http://schemas.openxmlformats.org/officeDocument/2006/relationships/slideLayout" Target="../slideLayouts/slideLayout1.xml"/><Relationship Id="rId8"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3" name="article.freya@slide.theme@cover"/>
          <p:cNvSpPr/>
          <p:nvPr/>
        </p:nvSpPr>
        <p:spPr>
          <a:xfrm>
            <a:off x="0" y="0"/>
            <a:ext cx="12192000" cy="6827520"/>
          </a:xfrm>
          <a:prstGeom prst="rect">
            <a:avLst/>
          </a:prstGeom>
          <a:solidFill>
            <a:srgbClr val="00050B"/>
          </a:solidFill>
          <a:ln w="12700">
            <a:solidFill>
              <a:srgbClr val="00050B">
                <a:alpha val="0"/>
              </a:srgbClr>
            </a:solidFill>
            <a:prstDash val="solid"/>
          </a:ln>
        </p:spPr>
      </p:sp>
      <p:pic>
        <p:nvPicPr>
          <p:cNvPr id="4" name="svg.freya@svg.corner"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700927" y="0"/>
            <a:ext cx="2491073" cy="5120640"/>
          </a:xfrm>
          <a:prstGeom prst="rect">
            <a:avLst/>
          </a:prstGeom>
        </p:spPr>
      </p:pic>
      <p:pic>
        <p:nvPicPr>
          <p:cNvPr id="5" name="img.freya@image.image" descr="preencoded.png">
            <a:hlinkClick r:id="rId4" tooltip=""/>
          </p:cNvPr>
          <p:cNvPicPr>
            <a:picLocks noChangeAspect="1"/>
          </p:cNvPicPr>
          <p:nvPr/>
        </p:nvPicPr>
        <p:blipFill>
          <a:blip r:embed="rId3"/>
          <a:stretch>
            <a:fillRect/>
          </a:stretch>
        </p:blipFill>
        <p:spPr>
          <a:xfrm>
            <a:off x="4876800" y="1024128"/>
            <a:ext cx="2438400" cy="2438400"/>
          </a:xfrm>
          <a:prstGeom prst="rect">
            <a:avLst/>
          </a:prstGeom>
        </p:spPr>
      </p:pic>
      <p:sp>
        <p:nvSpPr>
          <p:cNvPr id="6" name="span"/>
          <p:cNvSpPr/>
          <p:nvPr/>
        </p:nvSpPr>
        <p:spPr>
          <a:xfrm>
            <a:off x="2110169" y="4499229"/>
            <a:ext cx="7971568" cy="597408"/>
          </a:xfrm>
          <a:prstGeom prst="rect">
            <a:avLst/>
          </a:prstGeom>
          <a:noFill/>
          <a:ln/>
        </p:spPr>
        <p:txBody>
          <a:bodyPr wrap="none" lIns="0" tIns="0" rIns="0" bIns="0" rtlCol="0" anchor="ctr"/>
          <a:lstStyle/>
          <a:p>
            <a:pPr indent="0" marL="0">
              <a:buNone/>
            </a:pPr>
            <a:r>
              <a:rPr lang="en-US" sz="3888" b="1" u="none" dirty="0">
                <a:solidFill>
                  <a:srgbClr val="FFFFFF"/>
                </a:solidFill>
                <a:latin typeface="Montserrat" pitchFamily="34" charset="0"/>
                <a:ea typeface="Montserrat" pitchFamily="34" charset="-122"/>
                <a:cs typeface="Montserrat" pitchFamily="34" charset="-120"/>
              </a:rPr>
              <a:t>Your First Node.js Contribution</a:t>
            </a:r>
            <a:endParaRPr lang="en-US" sz="3888" dirty="0"/>
          </a:p>
        </p:txBody>
      </p:sp>
      <p:sp>
        <p:nvSpPr>
          <p:cNvPr id="7" name="span"/>
          <p:cNvSpPr/>
          <p:nvPr/>
        </p:nvSpPr>
        <p:spPr>
          <a:xfrm>
            <a:off x="3859340" y="5525643"/>
            <a:ext cx="1960626" cy="323088"/>
          </a:xfrm>
          <a:prstGeom prst="rect">
            <a:avLst/>
          </a:prstGeom>
          <a:noFill/>
          <a:ln/>
        </p:spPr>
        <p:txBody>
          <a:bodyPr wrap="none" lIns="0" tIns="0" rIns="0" bIns="0" rtlCol="0" anchor="ctr"/>
          <a:lstStyle/>
          <a:p>
            <a:pPr indent="0" marL="0">
              <a:buNone/>
            </a:pPr>
            <a:r>
              <a:rPr lang="en-US" sz="2074" b="1" u="none" dirty="0">
                <a:solidFill>
                  <a:srgbClr val="FCD34D"/>
                </a:solidFill>
                <a:latin typeface="Montserrat" pitchFamily="34" charset="0"/>
                <a:ea typeface="Montserrat" pitchFamily="34" charset="-122"/>
                <a:cs typeface="Montserrat" pitchFamily="34" charset="-120"/>
              </a:rPr>
              <a:t>Paolo Insogna</a:t>
            </a:r>
            <a:endParaRPr lang="en-US" sz="2074" dirty="0"/>
          </a:p>
        </p:txBody>
      </p:sp>
      <p:sp>
        <p:nvSpPr>
          <p:cNvPr id="8" name="span"/>
          <p:cNvSpPr/>
          <p:nvPr/>
        </p:nvSpPr>
        <p:spPr>
          <a:xfrm>
            <a:off x="6343079" y="5525643"/>
            <a:ext cx="1989392" cy="323088"/>
          </a:xfrm>
          <a:prstGeom prst="rect">
            <a:avLst/>
          </a:prstGeom>
          <a:noFill/>
          <a:ln/>
        </p:spPr>
        <p:txBody>
          <a:bodyPr wrap="none" lIns="0" tIns="0" rIns="0" bIns="0" rtlCol="0" anchor="ctr"/>
          <a:lstStyle/>
          <a:p>
            <a:pPr indent="0" marL="0">
              <a:buNone/>
            </a:pPr>
            <a:r>
              <a:rPr lang="en-US" sz="2074" b="1" u="none" dirty="0">
                <a:solidFill>
                  <a:srgbClr val="FCD34D"/>
                </a:solidFill>
                <a:latin typeface="Montserrat" pitchFamily="34" charset="0"/>
                <a:ea typeface="Montserrat" pitchFamily="34" charset="-122"/>
                <a:cs typeface="Montserrat" pitchFamily="34" charset="-120"/>
              </a:rPr>
              <a:t>Marco Ippolito</a:t>
            </a:r>
            <a:endParaRPr lang="en-US" sz="2074" dirty="0"/>
          </a:p>
        </p:txBody>
      </p:sp>
      <p:sp>
        <p:nvSpPr>
          <p:cNvPr id="9" name="svg.code"/>
          <p:cNvSpPr/>
          <p:nvPr/>
        </p:nvSpPr>
        <p:spPr>
          <a:xfrm>
            <a:off x="10485120" y="487680"/>
            <a:ext cx="1219200" cy="1219200"/>
          </a:xfrm>
          <a:prstGeom prst="roundRect">
            <a:avLst>
              <a:gd name="adj" fmla="val 5000"/>
            </a:avLst>
          </a:prstGeom>
          <a:solidFill>
            <a:srgbClr val="FFFFFF"/>
          </a:solidFill>
          <a:ln w="12700">
            <a:solidFill>
              <a:srgbClr val="FFFFFF">
                <a:alpha val="0"/>
              </a:srgbClr>
            </a:solidFill>
            <a:prstDash val="solid"/>
          </a:ln>
        </p:spPr>
      </p:sp>
      <p:sp>
        <p:nvSpPr>
          <p:cNvPr id="10" name="svg.freya@svg.theme@icon.image"/>
          <p:cNvSpPr/>
          <p:nvPr/>
        </p:nvSpPr>
        <p:spPr>
          <a:xfrm>
            <a:off x="10960608" y="963168"/>
            <a:ext cx="268224" cy="268224"/>
          </a:xfrm>
          <a:prstGeom prst="rect">
            <a:avLst/>
          </a:prstGeom>
          <a:solidFill>
            <a:srgbClr val="FFFFFF"/>
          </a:solidFill>
          <a:ln w="12700">
            <a:solidFill>
              <a:srgbClr val="FFFFFF">
                <a:alpha val="0"/>
              </a:srgbClr>
            </a:solidFill>
            <a:prstDash val="solid"/>
          </a:ln>
        </p:spPr>
      </p:sp>
      <p:sp>
        <p:nvSpPr>
          <p:cNvPr id="11" name="svg.code"/>
          <p:cNvSpPr/>
          <p:nvPr/>
        </p:nvSpPr>
        <p:spPr>
          <a:xfrm>
            <a:off x="10485120" y="2481072"/>
            <a:ext cx="1219200" cy="1219200"/>
          </a:xfrm>
          <a:prstGeom prst="roundRect">
            <a:avLst>
              <a:gd name="adj" fmla="val 5000"/>
            </a:avLst>
          </a:prstGeom>
          <a:solidFill>
            <a:srgbClr val="FFFFFF"/>
          </a:solidFill>
          <a:ln w="12700">
            <a:solidFill>
              <a:srgbClr val="FFFFFF">
                <a:alpha val="0"/>
              </a:srgbClr>
            </a:solidFill>
            <a:prstDash val="solid"/>
          </a:ln>
        </p:spPr>
      </p:sp>
      <p:sp>
        <p:nvSpPr>
          <p:cNvPr id="12" name="svg.freya@svg.theme@icon.image"/>
          <p:cNvSpPr/>
          <p:nvPr/>
        </p:nvSpPr>
        <p:spPr>
          <a:xfrm>
            <a:off x="10960608" y="2971419"/>
            <a:ext cx="268224" cy="238411"/>
          </a:xfrm>
          <a:prstGeom prst="rect">
            <a:avLst/>
          </a:prstGeom>
          <a:solidFill>
            <a:srgbClr val="FFFFFF"/>
          </a:solidFill>
          <a:ln w="12700">
            <a:solidFill>
              <a:srgbClr val="FFFFFF">
                <a:alpha val="0"/>
              </a:srgbClr>
            </a:solidFill>
            <a:prstDash val="solid"/>
          </a:ln>
        </p:spPr>
      </p:sp>
      <p:pic>
        <p:nvPicPr>
          <p:cNvPr id="13" name="svg.code"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546080" y="548640"/>
            <a:ext cx="1097280" cy="1097280"/>
          </a:xfrm>
          <a:prstGeom prst="rect">
            <a:avLst/>
          </a:prstGeom>
        </p:spPr>
      </p:pic>
      <p:pic>
        <p:nvPicPr>
          <p:cNvPr id="14" name="svg.freya@svg.theme@icon.image"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960608" y="963168"/>
            <a:ext cx="268224" cy="268224"/>
          </a:xfrm>
          <a:prstGeom prst="rect">
            <a:avLst/>
          </a:prstGeom>
        </p:spPr>
      </p:pic>
      <p:sp>
        <p:nvSpPr>
          <p:cNvPr id="15" name="a.label">
            <a:hlinkClick r:id="rId9" tooltip=""/>
          </p:cNvPr>
          <p:cNvSpPr/>
          <p:nvPr/>
        </p:nvSpPr>
        <p:spPr>
          <a:xfrm>
            <a:off x="10651903" y="1810512"/>
            <a:ext cx="885635"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View online</a:t>
            </a:r>
            <a:endParaRPr lang="en-US" sz="1296" dirty="0"/>
          </a:p>
        </p:txBody>
      </p:sp>
      <p:pic>
        <p:nvPicPr>
          <p:cNvPr id="16" name="svg.code" descr="preencoded.png">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546080" y="2542032"/>
            <a:ext cx="1097280" cy="1097280"/>
          </a:xfrm>
          <a:prstGeom prst="rect">
            <a:avLst/>
          </a:prstGeom>
        </p:spPr>
      </p:pic>
      <p:pic>
        <p:nvPicPr>
          <p:cNvPr id="17" name="svg.freya@svg.theme@icon.image" descr="preencoded.png">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960608" y="2971419"/>
            <a:ext cx="268224" cy="238411"/>
          </a:xfrm>
          <a:prstGeom prst="rect">
            <a:avLst/>
          </a:prstGeom>
        </p:spPr>
      </p:pic>
      <p:sp>
        <p:nvSpPr>
          <p:cNvPr id="18" name="a.label">
            <a:hlinkClick r:id="rId14" tooltip=""/>
          </p:cNvPr>
          <p:cNvSpPr/>
          <p:nvPr/>
        </p:nvSpPr>
        <p:spPr>
          <a:xfrm>
            <a:off x="10526744" y="3803904"/>
            <a:ext cx="1135952"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Download PDF</a:t>
            </a:r>
            <a:endParaRPr lang="en-US" sz="1296"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3" name="article.freya@slide.theme@bg-pink.theme@separator.theme@fg-white"/>
          <p:cNvSpPr/>
          <p:nvPr/>
        </p:nvSpPr>
        <p:spPr>
          <a:xfrm>
            <a:off x="0" y="0"/>
            <a:ext cx="12192000" cy="6827520"/>
          </a:xfrm>
          <a:prstGeom prst="rect">
            <a:avLst/>
          </a:prstGeom>
          <a:solidFill>
            <a:srgbClr val="DB2777"/>
          </a:solidFill>
          <a:ln w="12700">
            <a:solidFill>
              <a:srgbClr val="DB2777">
                <a:alpha val="0"/>
              </a:srgbClr>
            </a:solidFill>
            <a:prstDash val="solid"/>
          </a:ln>
        </p:spPr>
      </p:sp>
      <p:sp>
        <p:nvSpPr>
          <p:cNvPr id="4" name="span"/>
          <p:cNvSpPr/>
          <p:nvPr/>
        </p:nvSpPr>
        <p:spPr>
          <a:xfrm>
            <a:off x="487680" y="2709672"/>
            <a:ext cx="447455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All hope abandon</a:t>
            </a:r>
            <a:endParaRPr lang="en-US" sz="4277" dirty="0"/>
          </a:p>
        </p:txBody>
      </p:sp>
      <p:sp>
        <p:nvSpPr>
          <p:cNvPr id="5" name="span"/>
          <p:cNvSpPr/>
          <p:nvPr/>
        </p:nvSpPr>
        <p:spPr>
          <a:xfrm>
            <a:off x="487680" y="3456432"/>
            <a:ext cx="4760786"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ye who enter here!</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3" name="article.freya@slide.theme@image"/>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image" descr="preencoded.png">    </p:cNvPr>
          <p:cNvPicPr>
            <a:picLocks noChangeAspect="1"/>
          </p:cNvPicPr>
          <p:nvPr/>
        </p:nvPicPr>
        <p:blipFill>
          <a:blip r:embed="rId1"/>
          <a:stretch>
            <a:fillRect/>
          </a:stretch>
        </p:blipFill>
        <p:spPr>
          <a:xfrm>
            <a:off x="0" y="0"/>
            <a:ext cx="12192000" cy="682752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3" name="article.freya@slide.theme@hello"/>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h1.title"/>
          <p:cNvSpPr/>
          <p:nvPr/>
        </p:nvSpPr>
        <p:spPr>
          <a:xfrm>
            <a:off x="487680" y="518160"/>
            <a:ext cx="200310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pitchFamily="34" charset="0"/>
                <a:ea typeface="Montserrat" pitchFamily="34" charset="-122"/>
                <a:cs typeface="Montserrat" pitchFamily="34" charset="-120"/>
              </a:rPr>
              <a:t>Hello, I'm </a:t>
            </a:r>
            <a:endParaRPr lang="en-US" sz="3240" dirty="0"/>
          </a:p>
        </p:txBody>
      </p:sp>
      <p:sp>
        <p:nvSpPr>
          <p:cNvPr id="5" name="h1.title"/>
          <p:cNvSpPr/>
          <p:nvPr/>
        </p:nvSpPr>
        <p:spPr>
          <a:xfrm>
            <a:off x="3726085" y="518160"/>
            <a:ext cx="10706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pitchFamily="34" charset="0"/>
                <a:ea typeface="Montserrat" pitchFamily="34" charset="-122"/>
                <a:cs typeface="Montserrat" pitchFamily="34" charset="-120"/>
              </a:rPr>
              <a:t>!</a:t>
            </a:r>
            <a:endParaRPr lang="en-US" sz="3240" dirty="0"/>
          </a:p>
        </p:txBody>
      </p:sp>
      <p:sp>
        <p:nvSpPr>
          <p:cNvPr id="6" name="span.name"/>
          <p:cNvSpPr/>
          <p:nvPr/>
        </p:nvSpPr>
        <p:spPr>
          <a:xfrm>
            <a:off x="2490788" y="518160"/>
            <a:ext cx="123529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ExtraBold" pitchFamily="34" charset="0"/>
                <a:ea typeface="Montserrat ExtraBold" pitchFamily="34" charset="-122"/>
                <a:cs typeface="Montserrat ExtraBold" pitchFamily="34" charset="-120"/>
              </a:rPr>
              <a:t>Paolo</a:t>
            </a:r>
            <a:endParaRPr lang="en-US" sz="3240" dirty="0"/>
          </a:p>
        </p:txBody>
      </p:sp>
      <p:pic>
        <p:nvPicPr>
          <p:cNvPr id="7" name="img.freya@image.location" descr="preencoded.png">    </p:cNvPr>
          <p:cNvPicPr>
            <a:picLocks noChangeAspect="1"/>
          </p:cNvPicPr>
          <p:nvPr/>
        </p:nvPicPr>
        <p:blipFill>
          <a:blip r:embed="rId1"/>
          <a:stretch>
            <a:fillRect/>
          </a:stretch>
        </p:blipFill>
        <p:spPr>
          <a:xfrm>
            <a:off x="6102096" y="0"/>
            <a:ext cx="6089904" cy="6827520"/>
          </a:xfrm>
          <a:prstGeom prst="rect">
            <a:avLst/>
          </a:prstGeom>
        </p:spPr>
      </p:pic>
      <p:pic>
        <p:nvPicPr>
          <p:cNvPr id="8" name="img.freya@image.logo" descr="preencoded.png">    </p:cNvPr>
          <p:cNvPicPr>
            <a:picLocks noChangeAspect="1"/>
          </p:cNvPicPr>
          <p:nvPr/>
        </p:nvPicPr>
        <p:blipFill>
          <a:blip r:embed="rId2"/>
          <a:stretch>
            <a:fillRect/>
          </a:stretch>
        </p:blipFill>
        <p:spPr>
          <a:xfrm>
            <a:off x="2133600" y="1723263"/>
            <a:ext cx="1828800" cy="1828800"/>
          </a:xfrm>
          <a:prstGeom prst="rect">
            <a:avLst/>
          </a:prstGeom>
        </p:spPr>
      </p:pic>
      <p:sp>
        <p:nvSpPr>
          <p:cNvPr id="9" name="a.role.company">
            <a:hlinkClick r:id="rId3" tooltip=""/>
          </p:cNvPr>
          <p:cNvSpPr/>
          <p:nvPr/>
        </p:nvSpPr>
        <p:spPr>
          <a:xfrm>
            <a:off x="1061942" y="3764471"/>
            <a:ext cx="756952" cy="237744"/>
          </a:xfrm>
          <a:prstGeom prst="rect">
            <a:avLst/>
          </a:prstGeom>
          <a:noFill/>
          <a:ln/>
        </p:spPr>
        <p:txBody>
          <a:bodyPr wrap="none" lIns="0" tIns="0" rIns="0" bIns="0" rtlCol="0" anchor="ctr"/>
          <a:lstStyle/>
          <a:p>
            <a:pPr indent="0" marL="0">
              <a:buNone/>
            </a:pPr>
            <a:r>
              <a:rPr lang="en-US" sz="1555" u="none" dirty="0">
                <a:solidFill>
                  <a:srgbClr val="2563EB"/>
                </a:solidFill>
                <a:latin typeface="Inter ExtraBold" pitchFamily="34" charset="0"/>
                <a:ea typeface="Inter ExtraBold" pitchFamily="34" charset="-122"/>
                <a:cs typeface="Inter ExtraBold" pitchFamily="34" charset="-120"/>
              </a:rPr>
              <a:t>Node.js</a:t>
            </a:r>
            <a:endParaRPr lang="en-US" sz="1555" dirty="0"/>
          </a:p>
        </p:txBody>
      </p:sp>
      <p:sp>
        <p:nvSpPr>
          <p:cNvPr id="10" name="span.role.description"/>
          <p:cNvSpPr/>
          <p:nvPr/>
        </p:nvSpPr>
        <p:spPr>
          <a:xfrm>
            <a:off x="2062734" y="3764471"/>
            <a:ext cx="128158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Core Member</a:t>
            </a:r>
            <a:endParaRPr lang="en-US" sz="1555" dirty="0"/>
          </a:p>
        </p:txBody>
      </p:sp>
      <p:sp>
        <p:nvSpPr>
          <p:cNvPr id="11" name="a.role.company">
            <a:hlinkClick r:id="rId4" tooltip=""/>
          </p:cNvPr>
          <p:cNvSpPr/>
          <p:nvPr/>
        </p:nvSpPr>
        <p:spPr>
          <a:xfrm>
            <a:off x="844868" y="4119944"/>
            <a:ext cx="974027" cy="237744"/>
          </a:xfrm>
          <a:prstGeom prst="rect">
            <a:avLst/>
          </a:prstGeom>
          <a:noFill/>
          <a:ln/>
        </p:spPr>
        <p:txBody>
          <a:bodyPr wrap="none" lIns="0" tIns="0" rIns="0" bIns="0" rtlCol="0" anchor="ctr"/>
          <a:lstStyle/>
          <a:p>
            <a:pPr indent="0" marL="0">
              <a:buNone/>
            </a:pPr>
            <a:r>
              <a:rPr lang="en-US" sz="1555" u="none" dirty="0">
                <a:solidFill>
                  <a:srgbClr val="2563EB"/>
                </a:solidFill>
                <a:latin typeface="Inter ExtraBold" pitchFamily="34" charset="0"/>
                <a:ea typeface="Inter ExtraBold" pitchFamily="34" charset="-122"/>
                <a:cs typeface="Inter ExtraBold" pitchFamily="34" charset="-120"/>
              </a:rPr>
              <a:t>NearForm</a:t>
            </a:r>
            <a:endParaRPr lang="en-US" sz="1555" dirty="0"/>
          </a:p>
        </p:txBody>
      </p:sp>
      <p:sp>
        <p:nvSpPr>
          <p:cNvPr id="12" name="span.role.description"/>
          <p:cNvSpPr/>
          <p:nvPr/>
        </p:nvSpPr>
        <p:spPr>
          <a:xfrm>
            <a:off x="2062734" y="4119944"/>
            <a:ext cx="343357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Staff Developer Experience Engineer</a:t>
            </a:r>
            <a:endParaRPr lang="en-US" sz="1555" dirty="0"/>
          </a:p>
        </p:txBody>
      </p:sp>
      <p:pic>
        <p:nvPicPr>
          <p:cNvPr id="13" name="svg.code.qr.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46677" y="5354765"/>
            <a:ext cx="609600" cy="609600"/>
          </a:xfrm>
          <a:prstGeom prst="rect">
            <a:avLst/>
          </a:prstGeom>
        </p:spPr>
      </p:pic>
      <p:sp>
        <p:nvSpPr>
          <p:cNvPr id="14" name="span">
            <a:hlinkClick r:id="rId7" tooltip=""/>
          </p:cNvPr>
          <p:cNvSpPr/>
          <p:nvPr/>
        </p:nvSpPr>
        <p:spPr>
          <a:xfrm>
            <a:off x="519303" y="6183821"/>
            <a:ext cx="1264349"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paoloinsogna.dev</a:t>
            </a:r>
            <a:endParaRPr lang="en-US" sz="1037" dirty="0"/>
          </a:p>
        </p:txBody>
      </p:sp>
      <p:pic>
        <p:nvPicPr>
          <p:cNvPr id="15" name="svg.freya@svg.theme@icon.icon.horizontal"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111026" y="5354765"/>
            <a:ext cx="609600" cy="609600"/>
          </a:xfrm>
          <a:prstGeom prst="rect">
            <a:avLst/>
          </a:prstGeom>
        </p:spPr>
      </p:pic>
      <p:sp>
        <p:nvSpPr>
          <p:cNvPr id="16" name="span">
            <a:hlinkClick r:id="rId10" tooltip=""/>
          </p:cNvPr>
          <p:cNvSpPr/>
          <p:nvPr/>
        </p:nvSpPr>
        <p:spPr>
          <a:xfrm>
            <a:off x="1981200" y="6183821"/>
            <a:ext cx="869252"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ShogunPanda</a:t>
            </a:r>
            <a:endParaRPr lang="en-US" sz="1037" dirty="0"/>
          </a:p>
        </p:txBody>
      </p:sp>
      <p:pic>
        <p:nvPicPr>
          <p:cNvPr id="17" name="svg.freya@svg.theme@icon.icon.horizontal"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375374" y="5354765"/>
            <a:ext cx="609600" cy="609600"/>
          </a:xfrm>
          <a:prstGeom prst="rect">
            <a:avLst/>
          </a:prstGeom>
        </p:spPr>
      </p:pic>
      <p:sp>
        <p:nvSpPr>
          <p:cNvPr id="18" name="span">
            <a:hlinkClick r:id="rId13" tooltip=""/>
          </p:cNvPr>
          <p:cNvSpPr/>
          <p:nvPr/>
        </p:nvSpPr>
        <p:spPr>
          <a:xfrm>
            <a:off x="3324511" y="6183821"/>
            <a:ext cx="711232"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p_insogna</a:t>
            </a:r>
            <a:endParaRPr lang="en-US" sz="1037" dirty="0"/>
          </a:p>
        </p:txBody>
      </p:sp>
      <p:pic>
        <p:nvPicPr>
          <p:cNvPr id="19" name="svg.freya@svg.theme@icon.icon.horizontal" descr="preencoded.png">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639723" y="5354765"/>
            <a:ext cx="609600" cy="609600"/>
          </a:xfrm>
          <a:prstGeom prst="rect">
            <a:avLst/>
          </a:prstGeom>
        </p:spPr>
      </p:pic>
      <p:sp>
        <p:nvSpPr>
          <p:cNvPr id="20" name="span">
            <a:hlinkClick r:id="rId16" tooltip=""/>
          </p:cNvPr>
          <p:cNvSpPr/>
          <p:nvPr/>
        </p:nvSpPr>
        <p:spPr>
          <a:xfrm>
            <a:off x="4628388" y="6183821"/>
            <a:ext cx="632174"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pinsogna</a:t>
            </a:r>
            <a:endParaRPr lang="en-US" sz="1037"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590479"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Getting started (1/2)!</a:t>
            </a:r>
            <a:endParaRPr lang="en-US" sz="3240" dirty="0"/>
          </a:p>
        </p:txBody>
      </p:sp>
      <p:sp>
        <p:nvSpPr>
          <p:cNvPr id="5" name="div.spacer"/>
          <p:cNvSpPr/>
          <p:nvPr/>
        </p:nvSpPr>
        <p:spPr>
          <a:xfrm>
            <a:off x="6089904" y="1781080"/>
            <a:ext cx="12192" cy="4318826"/>
          </a:xfrm>
          <a:prstGeom prst="rect">
            <a:avLst/>
          </a:prstGeom>
          <a:solidFill>
            <a:srgbClr val="D4D4D4"/>
          </a:solidFill>
          <a:ln w="12700">
            <a:solidFill>
              <a:srgbClr val="D4D4D4">
                <a:alpha val="0"/>
              </a:srgbClr>
            </a:solidFill>
            <a:prstDash val="solid"/>
          </a:ln>
        </p:spPr>
      </p:sp>
      <p:sp>
        <p:nvSpPr>
          <p:cNvPr id="6" name="span"/>
          <p:cNvSpPr/>
          <p:nvPr/>
        </p:nvSpPr>
        <p:spPr>
          <a:xfrm>
            <a:off x="1150049" y="4258056"/>
            <a:ext cx="133750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Navigate to </a:t>
            </a:r>
            <a:endParaRPr lang="en-US" sz="1814" dirty="0"/>
          </a:p>
        </p:txBody>
      </p:sp>
      <p:sp>
        <p:nvSpPr>
          <p:cNvPr id="7" name="span"/>
          <p:cNvSpPr/>
          <p:nvPr/>
        </p:nvSpPr>
        <p:spPr>
          <a:xfrm>
            <a:off x="4984623" y="4258056"/>
            <a:ext cx="7696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a:t>
            </a:r>
            <a:endParaRPr lang="en-US" sz="1814" dirty="0"/>
          </a:p>
        </p:txBody>
      </p:sp>
      <p:sp>
        <p:nvSpPr>
          <p:cNvPr id="8" name="a">
            <a:hlinkClick r:id="rId1" tooltip=""/>
          </p:cNvPr>
          <p:cNvSpPr/>
          <p:nvPr/>
        </p:nvSpPr>
        <p:spPr>
          <a:xfrm>
            <a:off x="2487549" y="4258056"/>
            <a:ext cx="2497074" cy="280416"/>
          </a:xfrm>
          <a:prstGeom prst="rect">
            <a:avLst/>
          </a:prstGeom>
          <a:noFill/>
          <a:ln/>
        </p:spPr>
        <p:txBody>
          <a:bodyPr wrap="none" lIns="0" tIns="0" rIns="0" bIns="0" rtlCol="0" anchor="ctr"/>
          <a:lstStyle/>
          <a:p>
            <a:pPr indent="0" marL="0">
              <a:buNone/>
            </a:pPr>
            <a:r>
              <a:rPr lang="en-US" sz="1814" b="1" u="none" dirty="0">
                <a:solidFill>
                  <a:srgbClr val="2563EB"/>
                </a:solidFill>
                <a:latin typeface="Inter" pitchFamily="34" charset="0"/>
                <a:ea typeface="Inter" pitchFamily="34" charset="-122"/>
                <a:cs typeface="Inter" pitchFamily="34" charset="-120"/>
              </a:rPr>
              <a:t>the Node.js repository</a:t>
            </a:r>
            <a:endParaRPr lang="en-US" sz="1814" dirty="0"/>
          </a:p>
        </p:txBody>
      </p:sp>
      <p:sp>
        <p:nvSpPr>
          <p:cNvPr id="9" name="span"/>
          <p:cNvSpPr/>
          <p:nvPr/>
        </p:nvSpPr>
        <p:spPr>
          <a:xfrm>
            <a:off x="2243995" y="4585430"/>
            <a:ext cx="172364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On MacOS / Linux:</a:t>
            </a:r>
            <a:endParaRPr lang="en-US" sz="1555" dirty="0"/>
          </a:p>
        </p:txBody>
      </p:sp>
      <p:sp>
        <p:nvSpPr>
          <p:cNvPr id="10" name="code"/>
          <p:cNvSpPr/>
          <p:nvPr/>
        </p:nvSpPr>
        <p:spPr>
          <a:xfrm>
            <a:off x="1031653" y="4844796"/>
            <a:ext cx="4148423"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open https://github.com/nodejs/node</a:t>
            </a:r>
            <a:endParaRPr lang="en-US" sz="1555" dirty="0"/>
          </a:p>
        </p:txBody>
      </p:sp>
      <p:pic>
        <p:nvPicPr>
          <p:cNvPr id="11" name="svg.code.qr.horizontal"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496312" y="2764536"/>
            <a:ext cx="1219200" cy="1219200"/>
          </a:xfrm>
          <a:prstGeom prst="rect">
            <a:avLst/>
          </a:prstGeom>
        </p:spPr>
      </p:pic>
      <p:pic>
        <p:nvPicPr>
          <p:cNvPr id="12" name="svg.freya@svg.theme@icon.icon.horizontal"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476488" y="2764536"/>
            <a:ext cx="1219200" cy="1219200"/>
          </a:xfrm>
          <a:prstGeom prst="rect">
            <a:avLst/>
          </a:prstGeom>
        </p:spPr>
      </p:pic>
      <p:sp>
        <p:nvSpPr>
          <p:cNvPr id="13" name="span"/>
          <p:cNvSpPr/>
          <p:nvPr/>
        </p:nvSpPr>
        <p:spPr>
          <a:xfrm>
            <a:off x="7982522" y="4258056"/>
            <a:ext cx="220713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Fork the repository.</a:t>
            </a:r>
            <a:endParaRPr lang="en-US" sz="1814" dirty="0"/>
          </a:p>
        </p:txBody>
      </p:sp>
      <p:sp>
        <p:nvSpPr>
          <p:cNvPr id="14" name="span"/>
          <p:cNvSpPr/>
          <p:nvPr/>
        </p:nvSpPr>
        <p:spPr>
          <a:xfrm>
            <a:off x="7853553" y="4585430"/>
            <a:ext cx="246497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If you have the GitHub CLI:</a:t>
            </a:r>
            <a:endParaRPr lang="en-US" sz="1555" dirty="0"/>
          </a:p>
        </p:txBody>
      </p:sp>
      <p:sp>
        <p:nvSpPr>
          <p:cNvPr id="15" name="code"/>
          <p:cNvSpPr/>
          <p:nvPr/>
        </p:nvSpPr>
        <p:spPr>
          <a:xfrm>
            <a:off x="7604474" y="4844796"/>
            <a:ext cx="2963228" cy="262128"/>
          </a:xfrm>
          <a:prstGeom prst="rect">
            <a:avLst/>
          </a:prstGeom>
          <a:noFill/>
          <a:ln/>
        </p:spPr>
        <p:txBody>
          <a:bodyPr wrap="none" lIns="0" tIns="0" rIns="0" bIns="0" rtlCol="0" anchor="ctr"/>
          <a:lstStyle/>
          <a:p>
            <a:pPr indent="0" marL="0">
              <a:buNone/>
            </a:pPr>
            <a:r>
              <a:rPr lang="en-US" sz="1555" u="none" dirty="0">
                <a:solidFill>
                  <a:srgbClr val="000000"/>
                </a:solidFill>
                <a:latin typeface="Roboto Mono" pitchFamily="34" charset="0"/>
                <a:ea typeface="Roboto Mono" pitchFamily="34" charset="-122"/>
                <a:cs typeface="Roboto Mono" pitchFamily="34" charset="-120"/>
              </a:rPr>
              <a:t>gh repo clone nodejs/node</a:t>
            </a:r>
            <a:endParaRPr lang="en-US" sz="1555"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668679"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Getting started (2/2)!</a:t>
            </a:r>
            <a:endParaRPr lang="en-US" sz="3240" dirty="0"/>
          </a:p>
        </p:txBody>
      </p:sp>
      <p:sp>
        <p:nvSpPr>
          <p:cNvPr id="5" name="div.spacer"/>
          <p:cNvSpPr/>
          <p:nvPr/>
        </p:nvSpPr>
        <p:spPr>
          <a:xfrm>
            <a:off x="6089904" y="1781080"/>
            <a:ext cx="12192" cy="4318826"/>
          </a:xfrm>
          <a:prstGeom prst="rect">
            <a:avLst/>
          </a:prstGeom>
          <a:solidFill>
            <a:srgbClr val="D4D4D4"/>
          </a:solidFill>
          <a:ln w="12700">
            <a:solidFill>
              <a:srgbClr val="D4D4D4">
                <a:alpha val="0"/>
              </a:srgbClr>
            </a:solidFill>
            <a:prstDash val="solid"/>
          </a:ln>
        </p:spPr>
      </p:sp>
      <p:pic>
        <p:nvPicPr>
          <p:cNvPr id="6"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96312" y="2927509"/>
            <a:ext cx="1219200" cy="1219200"/>
          </a:xfrm>
          <a:prstGeom prst="rect">
            <a:avLst/>
          </a:prstGeom>
        </p:spPr>
      </p:pic>
      <p:sp>
        <p:nvSpPr>
          <p:cNvPr id="7" name="span"/>
          <p:cNvSpPr/>
          <p:nvPr/>
        </p:nvSpPr>
        <p:spPr>
          <a:xfrm>
            <a:off x="2639187" y="4421029"/>
            <a:ext cx="93335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Clone it.</a:t>
            </a:r>
            <a:endParaRPr lang="en-US" sz="1814" dirty="0"/>
          </a:p>
        </p:txBody>
      </p:sp>
      <p:sp>
        <p:nvSpPr>
          <p:cNvPr id="8" name="code"/>
          <p:cNvSpPr/>
          <p:nvPr/>
        </p:nvSpPr>
        <p:spPr>
          <a:xfrm>
            <a:off x="1067181" y="4736211"/>
            <a:ext cx="4077367" cy="207264"/>
          </a:xfrm>
          <a:prstGeom prst="rect">
            <a:avLst/>
          </a:prstGeom>
          <a:noFill/>
          <a:ln/>
        </p:spPr>
        <p:txBody>
          <a:bodyPr wrap="none" lIns="0" tIns="0" rIns="0" bIns="0" rtlCol="0" anchor="ctr"/>
          <a:lstStyle/>
          <a:p>
            <a:pPr indent="0" marL="0">
              <a:buNone/>
            </a:pPr>
            <a:r>
              <a:rPr lang="en-US" sz="1244" u="none" dirty="0">
                <a:solidFill>
                  <a:srgbClr val="000000"/>
                </a:solidFill>
                <a:latin typeface="Roboto Mono" pitchFamily="34" charset="0"/>
                <a:ea typeface="Roboto Mono" pitchFamily="34" charset="-122"/>
                <a:cs typeface="Roboto Mono" pitchFamily="34" charset="-120"/>
              </a:rPr>
              <a:t>git clone git@github.com:$YOURNAME/node.git</a:t>
            </a:r>
            <a:endParaRPr lang="en-US" sz="1244" dirty="0"/>
          </a:p>
        </p:txBody>
      </p:sp>
      <p:sp>
        <p:nvSpPr>
          <p:cNvPr id="9" name="span"/>
          <p:cNvSpPr/>
          <p:nvPr/>
        </p:nvSpPr>
        <p:spPr>
          <a:xfrm>
            <a:off x="7544467" y="4421029"/>
            <a:ext cx="104194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Read the </a:t>
            </a:r>
            <a:endParaRPr lang="en-US" sz="1814" dirty="0"/>
          </a:p>
        </p:txBody>
      </p:sp>
      <p:sp>
        <p:nvSpPr>
          <p:cNvPr id="10" name="span"/>
          <p:cNvSpPr/>
          <p:nvPr/>
        </p:nvSpPr>
        <p:spPr>
          <a:xfrm>
            <a:off x="10140315" y="4421029"/>
            <a:ext cx="48729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 file.</a:t>
            </a:r>
            <a:endParaRPr lang="en-US" sz="1814" dirty="0"/>
          </a:p>
        </p:txBody>
      </p:sp>
      <p:sp>
        <p:nvSpPr>
          <p:cNvPr id="11" name="a">
            <a:hlinkClick r:id="rId3" tooltip=""/>
          </p:cNvPr>
          <p:cNvSpPr/>
          <p:nvPr/>
        </p:nvSpPr>
        <p:spPr>
          <a:xfrm>
            <a:off x="8586407" y="4421029"/>
            <a:ext cx="1553909" cy="280416"/>
          </a:xfrm>
          <a:prstGeom prst="rect">
            <a:avLst/>
          </a:prstGeom>
          <a:noFill/>
          <a:ln/>
        </p:spPr>
        <p:txBody>
          <a:bodyPr wrap="none" lIns="0" tIns="0" rIns="0" bIns="0" rtlCol="0" anchor="ctr"/>
          <a:lstStyle/>
          <a:p>
            <a:pPr indent="0" marL="0">
              <a:buNone/>
            </a:pPr>
            <a:r>
              <a:rPr lang="en-US" sz="1814" b="1" u="none" dirty="0">
                <a:solidFill>
                  <a:srgbClr val="2563EB"/>
                </a:solidFill>
                <a:latin typeface="Inter" pitchFamily="34" charset="0"/>
                <a:ea typeface="Inter" pitchFamily="34" charset="-122"/>
                <a:cs typeface="Inter" pitchFamily="34" charset="-120"/>
              </a:rPr>
              <a:t>BUILDING.MD</a:t>
            </a:r>
            <a:endParaRPr lang="en-US" sz="1814" dirty="0"/>
          </a:p>
        </p:txBody>
      </p:sp>
      <p:sp>
        <p:nvSpPr>
          <p:cNvPr id="12" name="code"/>
          <p:cNvSpPr/>
          <p:nvPr/>
        </p:nvSpPr>
        <p:spPr>
          <a:xfrm>
            <a:off x="7805928" y="4736211"/>
            <a:ext cx="2560225" cy="207264"/>
          </a:xfrm>
          <a:prstGeom prst="rect">
            <a:avLst/>
          </a:prstGeom>
          <a:noFill/>
          <a:ln/>
        </p:spPr>
        <p:txBody>
          <a:bodyPr wrap="none" lIns="0" tIns="0" rIns="0" bIns="0" rtlCol="0" anchor="ctr"/>
          <a:lstStyle/>
          <a:p>
            <a:pPr indent="0" marL="0">
              <a:buNone/>
            </a:pPr>
            <a:r>
              <a:rPr lang="en-US" sz="1244" u="none" dirty="0">
                <a:solidFill>
                  <a:srgbClr val="000000"/>
                </a:solidFill>
                <a:latin typeface="Roboto Mono" pitchFamily="34" charset="0"/>
                <a:ea typeface="Roboto Mono" pitchFamily="34" charset="-122"/>
                <a:cs typeface="Roboto Mono" pitchFamily="34" charset="-120"/>
              </a:rPr>
              <a:t>cd node &amp;&amp; open BUILDING.md</a:t>
            </a:r>
            <a:endParaRPr lang="en-US" sz="1244" dirty="0"/>
          </a:p>
        </p:txBody>
      </p:sp>
      <p:pic>
        <p:nvPicPr>
          <p:cNvPr id="13" name="svg.code.qr.horizontal"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476488" y="2927509"/>
            <a:ext cx="1219200" cy="12192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295484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Build Node.js</a:t>
            </a:r>
            <a:endParaRPr lang="en-US" sz="3240" dirty="0"/>
          </a:p>
        </p:txBody>
      </p:sp>
      <p:sp>
        <p:nvSpPr>
          <p:cNvPr id="5" name="pre.freya@code"/>
          <p:cNvSpPr/>
          <p:nvPr/>
        </p:nvSpPr>
        <p:spPr>
          <a:xfrm>
            <a:off x="4267200" y="3501676"/>
            <a:ext cx="3657600" cy="877634"/>
          </a:xfrm>
          <a:prstGeom prst="roundRect">
            <a:avLst>
              <a:gd name="adj" fmla="val 6946"/>
            </a:avLst>
          </a:prstGeom>
          <a:solidFill>
            <a:srgbClr val="282C34"/>
          </a:solidFill>
          <a:ln w="12700">
            <a:solidFill>
              <a:srgbClr val="282C34">
                <a:alpha val="0"/>
              </a:srgbClr>
            </a:solidFill>
            <a:prstDash val="solid"/>
          </a:ln>
        </p:spPr>
      </p:sp>
      <p:sp>
        <p:nvSpPr>
          <p:cNvPr id="6" name="pre.freya@code:code"/>
          <p:cNvSpPr/>
          <p:nvPr/>
        </p:nvSpPr>
        <p:spPr>
          <a:xfrm>
            <a:off x="4437793" y="3751612"/>
            <a:ext cx="3128200" cy="377857"/>
          </a:xfrm>
          <a:prstGeom prst="rect">
            <a:avLst/>
          </a:prstGeom>
          <a:noFill/>
          <a:ln/>
        </p:spPr>
        <p:txBody>
          <a:bodyPr wrap="none" lIns="0" tIns="0" rIns="0" bIns="0" rtlCol="0" anchor="t"/>
          <a:lstStyle/>
          <a:p>
            <a:pPr algn="l" indent="0" marL="0">
              <a:lnSpc>
                <a:spcPts val="1535"/>
              </a:lnSpc>
              <a:buNone/>
            </a:pPr>
            <a:r>
              <a:rPr lang="en-US" sz="1120" u="none" dirty="0">
                <a:solidFill>
                  <a:srgbClr val="98C379"/>
                </a:solidFill>
                <a:latin typeface="Roboto Mono" pitchFamily="34" charset="0"/>
                <a:ea typeface="Roboto Mono" pitchFamily="34" charset="-122"/>
                <a:cs typeface="Roboto Mono" pitchFamily="34" charset="-120"/>
              </a:rPr>
              <a:t>shogun@panda</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~/example</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 ./configure</a:t>
            </a:r>
            <a:endParaRPr lang="en-US" sz="1120" dirty="0"/>
          </a:p>
          <a:p>
            <a:pPr algn="l" indent="0" marL="0">
              <a:lnSpc>
                <a:spcPts val="1535"/>
              </a:lnSpc>
              <a:buNone/>
            </a:pPr>
            <a:r>
              <a:rPr lang="en-US" sz="1120" u="none" dirty="0">
                <a:solidFill>
                  <a:srgbClr val="98C379"/>
                </a:solidFill>
                <a:latin typeface="Roboto Mono" pitchFamily="34" charset="0"/>
                <a:ea typeface="Roboto Mono" pitchFamily="34" charset="-122"/>
                <a:cs typeface="Roboto Mono" pitchFamily="34" charset="-120"/>
              </a:rPr>
              <a:t>shogun@panda</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~/example</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 make -j 4</a:t>
            </a:r>
            <a:endParaRPr lang="en-US" sz="112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60911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Choose an issue</a:t>
            </a:r>
            <a:endParaRPr lang="en-US" sz="3240" dirty="0"/>
          </a:p>
        </p:txBody>
      </p:sp>
      <p:sp>
        <p:nvSpPr>
          <p:cNvPr id="5" name="div.spacer"/>
          <p:cNvSpPr/>
          <p:nvPr/>
        </p:nvSpPr>
        <p:spPr>
          <a:xfrm>
            <a:off x="6089904" y="2924556"/>
            <a:ext cx="12192" cy="3235452"/>
          </a:xfrm>
          <a:prstGeom prst="rect">
            <a:avLst/>
          </a:prstGeom>
          <a:solidFill>
            <a:srgbClr val="D4D4D4"/>
          </a:solidFill>
          <a:ln w="12700">
            <a:solidFill>
              <a:srgbClr val="D4D4D4">
                <a:alpha val="0"/>
              </a:srgbClr>
            </a:solidFill>
            <a:prstDash val="solid"/>
          </a:ln>
        </p:spPr>
      </p:sp>
      <p:sp>
        <p:nvSpPr>
          <p:cNvPr id="6" name="span"/>
          <p:cNvSpPr/>
          <p:nvPr/>
        </p:nvSpPr>
        <p:spPr>
          <a:xfrm>
            <a:off x="487680" y="1571625"/>
            <a:ext cx="43729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You</a:t>
            </a:r>
            <a:endParaRPr lang="en-US" sz="1944" dirty="0"/>
          </a:p>
        </p:txBody>
      </p:sp>
      <p:sp>
        <p:nvSpPr>
          <p:cNvPr id="7" name="span"/>
          <p:cNvSpPr/>
          <p:nvPr/>
        </p:nvSpPr>
        <p:spPr>
          <a:xfrm>
            <a:off x="994315" y="1571625"/>
            <a:ext cx="4213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can</a:t>
            </a:r>
            <a:endParaRPr lang="en-US" sz="1944" dirty="0"/>
          </a:p>
        </p:txBody>
      </p:sp>
      <p:sp>
        <p:nvSpPr>
          <p:cNvPr id="8" name="span"/>
          <p:cNvSpPr/>
          <p:nvPr/>
        </p:nvSpPr>
        <p:spPr>
          <a:xfrm>
            <a:off x="1485043" y="1571625"/>
            <a:ext cx="47482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pick</a:t>
            </a:r>
            <a:endParaRPr lang="en-US" sz="1944" dirty="0"/>
          </a:p>
        </p:txBody>
      </p:sp>
      <p:sp>
        <p:nvSpPr>
          <p:cNvPr id="9" name="span"/>
          <p:cNvSpPr/>
          <p:nvPr/>
        </p:nvSpPr>
        <p:spPr>
          <a:xfrm>
            <a:off x="2029206" y="1571625"/>
            <a:ext cx="43481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one</a:t>
            </a:r>
            <a:endParaRPr lang="en-US" sz="1944" dirty="0"/>
          </a:p>
        </p:txBody>
      </p:sp>
      <p:sp>
        <p:nvSpPr>
          <p:cNvPr id="10" name="span"/>
          <p:cNvSpPr/>
          <p:nvPr/>
        </p:nvSpPr>
        <p:spPr>
          <a:xfrm>
            <a:off x="2533364" y="1571625"/>
            <a:ext cx="53159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from</a:t>
            </a:r>
            <a:endParaRPr lang="en-US" sz="1944" dirty="0"/>
          </a:p>
        </p:txBody>
      </p:sp>
      <p:sp>
        <p:nvSpPr>
          <p:cNvPr id="11" name="span"/>
          <p:cNvSpPr/>
          <p:nvPr/>
        </p:nvSpPr>
        <p:spPr>
          <a:xfrm>
            <a:off x="3134297" y="1571625"/>
            <a:ext cx="41433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any</a:t>
            </a:r>
            <a:endParaRPr lang="en-US" sz="1944" dirty="0"/>
          </a:p>
        </p:txBody>
      </p:sp>
      <p:sp>
        <p:nvSpPr>
          <p:cNvPr id="12" name="span"/>
          <p:cNvSpPr/>
          <p:nvPr/>
        </p:nvSpPr>
        <p:spPr>
          <a:xfrm>
            <a:off x="3617976" y="1571625"/>
            <a:ext cx="2315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of</a:t>
            </a:r>
            <a:endParaRPr lang="en-US" sz="1944" dirty="0"/>
          </a:p>
        </p:txBody>
      </p:sp>
      <p:sp>
        <p:nvSpPr>
          <p:cNvPr id="13" name="span"/>
          <p:cNvSpPr/>
          <p:nvPr/>
        </p:nvSpPr>
        <p:spPr>
          <a:xfrm>
            <a:off x="3918871"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4" name="span"/>
          <p:cNvSpPr/>
          <p:nvPr/>
        </p:nvSpPr>
        <p:spPr>
          <a:xfrm>
            <a:off x="4350449" y="1571625"/>
            <a:ext cx="91240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sources</a:t>
            </a:r>
            <a:endParaRPr lang="en-US" sz="1944" dirty="0"/>
          </a:p>
        </p:txBody>
      </p:sp>
      <p:sp>
        <p:nvSpPr>
          <p:cNvPr id="15" name="span"/>
          <p:cNvSpPr/>
          <p:nvPr/>
        </p:nvSpPr>
        <p:spPr>
          <a:xfrm>
            <a:off x="5332190" y="1571625"/>
            <a:ext cx="74399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below.</a:t>
            </a:r>
            <a:endParaRPr lang="en-US" sz="1944" dirty="0"/>
          </a:p>
        </p:txBody>
      </p:sp>
      <p:sp>
        <p:nvSpPr>
          <p:cNvPr id="16" name="em"/>
          <p:cNvSpPr/>
          <p:nvPr/>
        </p:nvSpPr>
        <p:spPr>
          <a:xfrm>
            <a:off x="487680" y="1929765"/>
            <a:ext cx="167640"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If</a:t>
            </a:r>
            <a:endParaRPr lang="en-US" sz="1944" dirty="0"/>
          </a:p>
        </p:txBody>
      </p:sp>
      <p:sp>
        <p:nvSpPr>
          <p:cNvPr id="17" name="em"/>
          <p:cNvSpPr/>
          <p:nvPr/>
        </p:nvSpPr>
        <p:spPr>
          <a:xfrm>
            <a:off x="713708" y="1929765"/>
            <a:ext cx="449390"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you</a:t>
            </a:r>
            <a:endParaRPr lang="en-US" sz="1944" dirty="0"/>
          </a:p>
        </p:txBody>
      </p:sp>
      <p:sp>
        <p:nvSpPr>
          <p:cNvPr id="18" name="em"/>
          <p:cNvSpPr/>
          <p:nvPr/>
        </p:nvSpPr>
        <p:spPr>
          <a:xfrm>
            <a:off x="1221391" y="1929765"/>
            <a:ext cx="647891"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claim</a:t>
            </a:r>
            <a:endParaRPr lang="en-US" sz="1944" dirty="0"/>
          </a:p>
        </p:txBody>
      </p:sp>
      <p:sp>
        <p:nvSpPr>
          <p:cNvPr id="19" name="em"/>
          <p:cNvSpPr/>
          <p:nvPr/>
        </p:nvSpPr>
        <p:spPr>
          <a:xfrm>
            <a:off x="1927574" y="1929765"/>
            <a:ext cx="527209"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one,</a:t>
            </a:r>
            <a:endParaRPr lang="en-US" sz="1944" dirty="0"/>
          </a:p>
        </p:txBody>
      </p:sp>
      <p:sp>
        <p:nvSpPr>
          <p:cNvPr id="20" name="em"/>
          <p:cNvSpPr/>
          <p:nvPr/>
        </p:nvSpPr>
        <p:spPr>
          <a:xfrm>
            <a:off x="2513171" y="1929765"/>
            <a:ext cx="399764"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put</a:t>
            </a:r>
            <a:endParaRPr lang="en-US" sz="1944" dirty="0"/>
          </a:p>
        </p:txBody>
      </p:sp>
      <p:sp>
        <p:nvSpPr>
          <p:cNvPr id="21" name="em"/>
          <p:cNvSpPr/>
          <p:nvPr/>
        </p:nvSpPr>
        <p:spPr>
          <a:xfrm>
            <a:off x="2971324" y="1929765"/>
            <a:ext cx="549974"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your</a:t>
            </a:r>
            <a:endParaRPr lang="en-US" sz="1944" dirty="0"/>
          </a:p>
        </p:txBody>
      </p:sp>
      <p:sp>
        <p:nvSpPr>
          <p:cNvPr id="22" name="em"/>
          <p:cNvSpPr/>
          <p:nvPr/>
        </p:nvSpPr>
        <p:spPr>
          <a:xfrm>
            <a:off x="3579686" y="1929765"/>
            <a:ext cx="669512"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name</a:t>
            </a:r>
            <a:endParaRPr lang="en-US" sz="1944" dirty="0"/>
          </a:p>
        </p:txBody>
      </p:sp>
      <p:sp>
        <p:nvSpPr>
          <p:cNvPr id="23" name="em"/>
          <p:cNvSpPr/>
          <p:nvPr/>
        </p:nvSpPr>
        <p:spPr>
          <a:xfrm>
            <a:off x="4307491" y="1929765"/>
            <a:ext cx="305276"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on</a:t>
            </a:r>
            <a:endParaRPr lang="en-US" sz="1944" dirty="0"/>
          </a:p>
        </p:txBody>
      </p:sp>
      <p:sp>
        <p:nvSpPr>
          <p:cNvPr id="24" name="em"/>
          <p:cNvSpPr/>
          <p:nvPr/>
        </p:nvSpPr>
        <p:spPr>
          <a:xfrm>
            <a:off x="4671060" y="1929765"/>
            <a:ext cx="240887"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it!</a:t>
            </a:r>
            <a:endParaRPr lang="en-US" sz="1944" dirty="0"/>
          </a:p>
        </p:txBody>
      </p:sp>
      <p:sp>
        <p:nvSpPr>
          <p:cNvPr id="25" name="span"/>
          <p:cNvSpPr/>
          <p:nvPr/>
        </p:nvSpPr>
        <p:spPr>
          <a:xfrm>
            <a:off x="1618774" y="5131499"/>
            <a:ext cx="114995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Our list of </a:t>
            </a:r>
            <a:endParaRPr lang="en-US" sz="1814" dirty="0"/>
          </a:p>
        </p:txBody>
      </p:sp>
      <p:sp>
        <p:nvSpPr>
          <p:cNvPr id="26" name="span"/>
          <p:cNvSpPr/>
          <p:nvPr/>
        </p:nvSpPr>
        <p:spPr>
          <a:xfrm>
            <a:off x="4515993" y="5131499"/>
            <a:ext cx="7696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a:t>
            </a:r>
            <a:endParaRPr lang="en-US" sz="1814" dirty="0"/>
          </a:p>
        </p:txBody>
      </p:sp>
      <p:sp>
        <p:nvSpPr>
          <p:cNvPr id="27" name="a">
            <a:hlinkClick r:id="rId1" tooltip=""/>
          </p:cNvPr>
          <p:cNvSpPr/>
          <p:nvPr/>
        </p:nvSpPr>
        <p:spPr>
          <a:xfrm>
            <a:off x="2768727" y="5131499"/>
            <a:ext cx="1747266" cy="280416"/>
          </a:xfrm>
          <a:prstGeom prst="rect">
            <a:avLst/>
          </a:prstGeom>
          <a:noFill/>
          <a:ln/>
        </p:spPr>
        <p:txBody>
          <a:bodyPr wrap="none" lIns="0" tIns="0" rIns="0" bIns="0" rtlCol="0" anchor="ctr"/>
          <a:lstStyle/>
          <a:p>
            <a:pPr indent="0" marL="0">
              <a:buNone/>
            </a:pPr>
            <a:r>
              <a:rPr lang="en-US" sz="1814" b="1" u="none" dirty="0">
                <a:solidFill>
                  <a:srgbClr val="2563EB"/>
                </a:solidFill>
                <a:latin typeface="Inter" pitchFamily="34" charset="0"/>
                <a:ea typeface="Inter" pitchFamily="34" charset="-122"/>
                <a:cs typeface="Inter" pitchFamily="34" charset="-120"/>
              </a:rPr>
              <a:t>good first issue</a:t>
            </a:r>
            <a:endParaRPr lang="en-US" sz="1814" dirty="0"/>
          </a:p>
        </p:txBody>
      </p:sp>
      <p:pic>
        <p:nvPicPr>
          <p:cNvPr id="28" name="svg.code.qr.horizontal"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496312" y="3637979"/>
            <a:ext cx="1219200" cy="1219200"/>
          </a:xfrm>
          <a:prstGeom prst="rect">
            <a:avLst/>
          </a:prstGeom>
        </p:spPr>
      </p:pic>
      <p:sp>
        <p:nvSpPr>
          <p:cNvPr id="29" name="span"/>
          <p:cNvSpPr/>
          <p:nvPr/>
        </p:nvSpPr>
        <p:spPr>
          <a:xfrm>
            <a:off x="7650194" y="5131499"/>
            <a:ext cx="92259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Node.js </a:t>
            </a:r>
            <a:endParaRPr lang="en-US" sz="1814" dirty="0"/>
          </a:p>
        </p:txBody>
      </p:sp>
      <p:sp>
        <p:nvSpPr>
          <p:cNvPr id="30" name="span"/>
          <p:cNvSpPr/>
          <p:nvPr/>
        </p:nvSpPr>
        <p:spPr>
          <a:xfrm>
            <a:off x="10445020" y="5131499"/>
            <a:ext cx="7696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a:t>
            </a:r>
            <a:endParaRPr lang="en-US" sz="1814" dirty="0"/>
          </a:p>
        </p:txBody>
      </p:sp>
      <p:sp>
        <p:nvSpPr>
          <p:cNvPr id="31" name="a">
            <a:hlinkClick r:id="rId4" tooltip=""/>
          </p:cNvPr>
          <p:cNvSpPr/>
          <p:nvPr/>
        </p:nvSpPr>
        <p:spPr>
          <a:xfrm>
            <a:off x="8572786" y="5131499"/>
            <a:ext cx="1872234" cy="280416"/>
          </a:xfrm>
          <a:prstGeom prst="rect">
            <a:avLst/>
          </a:prstGeom>
          <a:noFill/>
          <a:ln/>
        </p:spPr>
        <p:txBody>
          <a:bodyPr wrap="none" lIns="0" tIns="0" rIns="0" bIns="0" rtlCol="0" anchor="ctr"/>
          <a:lstStyle/>
          <a:p>
            <a:pPr indent="0" marL="0">
              <a:buNone/>
            </a:pPr>
            <a:r>
              <a:rPr lang="en-US" sz="1814" b="1" u="none" dirty="0">
                <a:solidFill>
                  <a:srgbClr val="2563EB"/>
                </a:solidFill>
                <a:latin typeface="Inter" pitchFamily="34" charset="0"/>
                <a:ea typeface="Inter" pitchFamily="34" charset="-122"/>
                <a:cs typeface="Inter" pitchFamily="34" charset="-120"/>
              </a:rPr>
              <a:t>public issues list</a:t>
            </a:r>
            <a:endParaRPr lang="en-US" sz="1814" dirty="0"/>
          </a:p>
        </p:txBody>
      </p:sp>
      <p:pic>
        <p:nvPicPr>
          <p:cNvPr id="32" name="svg.code.qr.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476488" y="3637979"/>
            <a:ext cx="1219200" cy="12192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60698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Build, then run the tests and the linter</a:t>
            </a:r>
            <a:endParaRPr lang="en-US" sz="3240" dirty="0"/>
          </a:p>
        </p:txBody>
      </p:sp>
      <p:sp>
        <p:nvSpPr>
          <p:cNvPr id="5" name="pre.freya@code"/>
          <p:cNvSpPr/>
          <p:nvPr/>
        </p:nvSpPr>
        <p:spPr>
          <a:xfrm>
            <a:off x="4176522" y="3501676"/>
            <a:ext cx="3838956" cy="877634"/>
          </a:xfrm>
          <a:prstGeom prst="roundRect">
            <a:avLst>
              <a:gd name="adj" fmla="val 6946"/>
            </a:avLst>
          </a:prstGeom>
          <a:solidFill>
            <a:srgbClr val="282C34"/>
          </a:solidFill>
          <a:ln w="12700">
            <a:solidFill>
              <a:srgbClr val="282C34">
                <a:alpha val="0"/>
              </a:srgbClr>
            </a:solidFill>
            <a:prstDash val="solid"/>
          </a:ln>
        </p:spPr>
      </p:sp>
      <p:sp>
        <p:nvSpPr>
          <p:cNvPr id="6" name="pre.freya@code:code"/>
          <p:cNvSpPr/>
          <p:nvPr/>
        </p:nvSpPr>
        <p:spPr>
          <a:xfrm>
            <a:off x="4347115" y="3751612"/>
            <a:ext cx="3554729" cy="377857"/>
          </a:xfrm>
          <a:prstGeom prst="rect">
            <a:avLst/>
          </a:prstGeom>
          <a:noFill/>
          <a:ln/>
        </p:spPr>
        <p:txBody>
          <a:bodyPr wrap="none" lIns="0" tIns="0" rIns="0" bIns="0" rtlCol="0" anchor="t"/>
          <a:lstStyle/>
          <a:p>
            <a:pPr algn="l" indent="0" marL="0">
              <a:lnSpc>
                <a:spcPts val="1535"/>
              </a:lnSpc>
              <a:buNone/>
            </a:pPr>
            <a:r>
              <a:rPr lang="en-US" sz="1120" u="none" dirty="0">
                <a:solidFill>
                  <a:srgbClr val="98C379"/>
                </a:solidFill>
                <a:latin typeface="Roboto Mono" pitchFamily="34" charset="0"/>
                <a:ea typeface="Roboto Mono" pitchFamily="34" charset="-122"/>
                <a:cs typeface="Roboto Mono" pitchFamily="34" charset="-120"/>
              </a:rPr>
              <a:t>shogun@panda</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~/example</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 make jstest</a:t>
            </a:r>
            <a:endParaRPr lang="en-US" sz="1120" dirty="0"/>
          </a:p>
          <a:p>
            <a:pPr algn="l" indent="0" marL="0">
              <a:lnSpc>
                <a:spcPts val="1535"/>
              </a:lnSpc>
              <a:buNone/>
            </a:pPr>
            <a:r>
              <a:rPr lang="en-US" sz="1120" u="none" dirty="0">
                <a:solidFill>
                  <a:srgbClr val="98C379"/>
                </a:solidFill>
                <a:latin typeface="Roboto Mono" pitchFamily="34" charset="0"/>
                <a:ea typeface="Roboto Mono" pitchFamily="34" charset="-122"/>
                <a:cs typeface="Roboto Mono" pitchFamily="34" charset="-120"/>
              </a:rPr>
              <a:t>shogun@panda</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~/example</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 make lint-js-fix</a:t>
            </a:r>
            <a:endParaRPr lang="en-US" sz="112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38978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Configure GIT before committing</a:t>
            </a:r>
            <a:endParaRPr lang="en-US" sz="3240" dirty="0"/>
          </a:p>
        </p:txBody>
      </p:sp>
      <p:sp>
        <p:nvSpPr>
          <p:cNvPr id="5" name="span"/>
          <p:cNvSpPr/>
          <p:nvPr/>
        </p:nvSpPr>
        <p:spPr>
          <a:xfrm>
            <a:off x="487680" y="1577721"/>
            <a:ext cx="62598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Make</a:t>
            </a:r>
            <a:endParaRPr lang="en-US" sz="1944" dirty="0"/>
          </a:p>
        </p:txBody>
      </p:sp>
      <p:sp>
        <p:nvSpPr>
          <p:cNvPr id="6" name="span"/>
          <p:cNvSpPr/>
          <p:nvPr/>
        </p:nvSpPr>
        <p:spPr>
          <a:xfrm>
            <a:off x="1183005" y="1577721"/>
            <a:ext cx="50053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sure</a:t>
            </a:r>
            <a:endParaRPr lang="en-US" sz="1944" dirty="0"/>
          </a:p>
        </p:txBody>
      </p:sp>
      <p:sp>
        <p:nvSpPr>
          <p:cNvPr id="7" name="span"/>
          <p:cNvSpPr/>
          <p:nvPr/>
        </p:nvSpPr>
        <p:spPr>
          <a:xfrm>
            <a:off x="1752981" y="1577721"/>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8" name="span"/>
          <p:cNvSpPr/>
          <p:nvPr/>
        </p:nvSpPr>
        <p:spPr>
          <a:xfrm>
            <a:off x="2040350" y="1577721"/>
            <a:ext cx="5526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have</a:t>
            </a:r>
            <a:endParaRPr lang="en-US" sz="1944" dirty="0"/>
          </a:p>
        </p:txBody>
      </p:sp>
      <p:sp>
        <p:nvSpPr>
          <p:cNvPr id="9" name="span"/>
          <p:cNvSpPr/>
          <p:nvPr/>
        </p:nvSpPr>
        <p:spPr>
          <a:xfrm>
            <a:off x="4213479" y="1577721"/>
            <a:ext cx="124291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configured</a:t>
            </a:r>
            <a:endParaRPr lang="en-US" sz="1944" dirty="0"/>
          </a:p>
        </p:txBody>
      </p:sp>
      <p:sp>
        <p:nvSpPr>
          <p:cNvPr id="10" name="span"/>
          <p:cNvSpPr/>
          <p:nvPr/>
        </p:nvSpPr>
        <p:spPr>
          <a:xfrm>
            <a:off x="5525738" y="1577721"/>
            <a:ext cx="47796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with</a:t>
            </a:r>
            <a:endParaRPr lang="en-US" sz="1944" dirty="0"/>
          </a:p>
        </p:txBody>
      </p:sp>
      <p:sp>
        <p:nvSpPr>
          <p:cNvPr id="11" name="span"/>
          <p:cNvSpPr/>
          <p:nvPr/>
        </p:nvSpPr>
        <p:spPr>
          <a:xfrm>
            <a:off x="6073045" y="1577721"/>
            <a:ext cx="51301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your</a:t>
            </a:r>
            <a:endParaRPr lang="en-US" sz="1944" dirty="0"/>
          </a:p>
        </p:txBody>
      </p:sp>
      <p:sp>
        <p:nvSpPr>
          <p:cNvPr id="12" name="span"/>
          <p:cNvSpPr/>
          <p:nvPr/>
        </p:nvSpPr>
        <p:spPr>
          <a:xfrm>
            <a:off x="6655403" y="1577721"/>
            <a:ext cx="79181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GitHub</a:t>
            </a:r>
            <a:endParaRPr lang="en-US" sz="1944" dirty="0"/>
          </a:p>
        </p:txBody>
      </p:sp>
      <p:sp>
        <p:nvSpPr>
          <p:cNvPr id="13" name="span"/>
          <p:cNvSpPr/>
          <p:nvPr/>
        </p:nvSpPr>
        <p:spPr>
          <a:xfrm>
            <a:off x="7516559" y="1577721"/>
            <a:ext cx="99202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account.</a:t>
            </a:r>
            <a:endParaRPr lang="en-US" sz="1944" dirty="0"/>
          </a:p>
        </p:txBody>
      </p:sp>
      <p:sp>
        <p:nvSpPr>
          <p:cNvPr id="14" name="code"/>
          <p:cNvSpPr/>
          <p:nvPr/>
        </p:nvSpPr>
        <p:spPr>
          <a:xfrm>
            <a:off x="2662428" y="1559433"/>
            <a:ext cx="444532" cy="323088"/>
          </a:xfrm>
          <a:prstGeom prst="rect">
            <a:avLst/>
          </a:prstGeom>
          <a:noFill/>
          <a:ln/>
        </p:spPr>
        <p:txBody>
          <a:bodyPr wrap="none" lIns="0" tIns="0" rIns="0" bIns="0" rtlCol="0" anchor="ctr"/>
          <a:lstStyle/>
          <a:p>
            <a:pPr indent="0" marL="0">
              <a:buNone/>
            </a:pPr>
            <a:r>
              <a:rPr lang="en-US" sz="1944" u="none" dirty="0">
                <a:solidFill>
                  <a:srgbClr val="000000"/>
                </a:solidFill>
                <a:latin typeface="Roboto Mono" pitchFamily="34" charset="0"/>
                <a:ea typeface="Roboto Mono" pitchFamily="34" charset="-122"/>
                <a:cs typeface="Roboto Mono" pitchFamily="34" charset="-120"/>
              </a:rPr>
              <a:t>git</a:t>
            </a:r>
            <a:endParaRPr lang="en-US" sz="1944" dirty="0"/>
          </a:p>
        </p:txBody>
      </p:sp>
      <p:sp>
        <p:nvSpPr>
          <p:cNvPr id="15" name="code"/>
          <p:cNvSpPr/>
          <p:nvPr/>
        </p:nvSpPr>
        <p:spPr>
          <a:xfrm>
            <a:off x="3254978" y="1559433"/>
            <a:ext cx="889064" cy="323088"/>
          </a:xfrm>
          <a:prstGeom prst="rect">
            <a:avLst/>
          </a:prstGeom>
          <a:noFill/>
          <a:ln/>
        </p:spPr>
        <p:txBody>
          <a:bodyPr wrap="none" lIns="0" tIns="0" rIns="0" bIns="0" rtlCol="0" anchor="ctr"/>
          <a:lstStyle/>
          <a:p>
            <a:pPr indent="0" marL="0">
              <a:buNone/>
            </a:pPr>
            <a:r>
              <a:rPr lang="en-US" sz="1944" u="none" dirty="0">
                <a:solidFill>
                  <a:srgbClr val="000000"/>
                </a:solidFill>
                <a:latin typeface="Roboto Mono" pitchFamily="34" charset="0"/>
                <a:ea typeface="Roboto Mono" pitchFamily="34" charset="-122"/>
                <a:cs typeface="Roboto Mono" pitchFamily="34" charset="-120"/>
              </a:rPr>
              <a:t>config</a:t>
            </a:r>
            <a:endParaRPr lang="en-US" sz="1944" dirty="0"/>
          </a:p>
        </p:txBody>
      </p:sp>
      <p:sp>
        <p:nvSpPr>
          <p:cNvPr id="16" name="pre.freya@code"/>
          <p:cNvSpPr/>
          <p:nvPr/>
        </p:nvSpPr>
        <p:spPr>
          <a:xfrm>
            <a:off x="3579305" y="3933730"/>
            <a:ext cx="5033296" cy="877634"/>
          </a:xfrm>
          <a:prstGeom prst="roundRect">
            <a:avLst>
              <a:gd name="adj" fmla="val 6946"/>
            </a:avLst>
          </a:prstGeom>
          <a:solidFill>
            <a:srgbClr val="282C34"/>
          </a:solidFill>
          <a:ln w="12700">
            <a:solidFill>
              <a:srgbClr val="282C34">
                <a:alpha val="0"/>
              </a:srgbClr>
            </a:solidFill>
            <a:prstDash val="solid"/>
          </a:ln>
        </p:spPr>
      </p:sp>
      <p:sp>
        <p:nvSpPr>
          <p:cNvPr id="17" name="pre.freya@code:code"/>
          <p:cNvSpPr/>
          <p:nvPr/>
        </p:nvSpPr>
        <p:spPr>
          <a:xfrm>
            <a:off x="3749897" y="4183666"/>
            <a:ext cx="4749069" cy="377857"/>
          </a:xfrm>
          <a:prstGeom prst="rect">
            <a:avLst/>
          </a:prstGeom>
          <a:noFill/>
          <a:ln/>
        </p:spPr>
        <p:txBody>
          <a:bodyPr wrap="none" lIns="0" tIns="0" rIns="0" bIns="0" rtlCol="0" anchor="t"/>
          <a:lstStyle/>
          <a:p>
            <a:pPr algn="l" indent="0" marL="0">
              <a:lnSpc>
                <a:spcPts val="1535"/>
              </a:lnSpc>
              <a:buNone/>
            </a:pPr>
            <a:r>
              <a:rPr lang="en-US" sz="1120" u="none" dirty="0">
                <a:solidFill>
                  <a:srgbClr val="98C379"/>
                </a:solidFill>
                <a:latin typeface="Roboto Mono" pitchFamily="34" charset="0"/>
                <a:ea typeface="Roboto Mono" pitchFamily="34" charset="-122"/>
                <a:cs typeface="Roboto Mono" pitchFamily="34" charset="-120"/>
              </a:rPr>
              <a:t>shogun@panda</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~/example</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 git config user.name "$NAME"</a:t>
            </a:r>
            <a:endParaRPr lang="en-US" sz="1120" dirty="0"/>
          </a:p>
          <a:p>
            <a:pPr algn="l" indent="0" marL="0">
              <a:lnSpc>
                <a:spcPts val="1535"/>
              </a:lnSpc>
              <a:buNone/>
            </a:pPr>
            <a:r>
              <a:rPr lang="en-US" sz="1120" u="none" dirty="0">
                <a:solidFill>
                  <a:srgbClr val="98C379"/>
                </a:solidFill>
                <a:latin typeface="Roboto Mono" pitchFamily="34" charset="0"/>
                <a:ea typeface="Roboto Mono" pitchFamily="34" charset="-122"/>
                <a:cs typeface="Roboto Mono" pitchFamily="34" charset="-120"/>
              </a:rPr>
              <a:t>shogun@panda</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~/example</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 git config user.email "$EMAIL"</a:t>
            </a:r>
            <a:endParaRPr lang="en-US" sz="112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69546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Make sure to follow commit guidelines</a:t>
            </a:r>
            <a:endParaRPr lang="en-US" sz="3240" dirty="0"/>
          </a:p>
        </p:txBody>
      </p:sp>
      <p:sp>
        <p:nvSpPr>
          <p:cNvPr id="5" name="div.spacer"/>
          <p:cNvSpPr/>
          <p:nvPr/>
        </p:nvSpPr>
        <p:spPr>
          <a:xfrm>
            <a:off x="6089904" y="1781080"/>
            <a:ext cx="12192" cy="4318826"/>
          </a:xfrm>
          <a:prstGeom prst="rect">
            <a:avLst/>
          </a:prstGeom>
          <a:solidFill>
            <a:srgbClr val="D4D4D4"/>
          </a:solidFill>
          <a:ln w="12700">
            <a:solidFill>
              <a:srgbClr val="D4D4D4">
                <a:alpha val="0"/>
              </a:srgbClr>
            </a:solidFill>
            <a:prstDash val="solid"/>
          </a:ln>
        </p:spPr>
      </p:sp>
      <p:sp>
        <p:nvSpPr>
          <p:cNvPr id="6" name="span"/>
          <p:cNvSpPr/>
          <p:nvPr/>
        </p:nvSpPr>
        <p:spPr>
          <a:xfrm>
            <a:off x="1773174" y="4529614"/>
            <a:ext cx="208216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You can find them </a:t>
            </a:r>
            <a:endParaRPr lang="en-US" sz="1814" dirty="0"/>
          </a:p>
        </p:txBody>
      </p:sp>
      <p:sp>
        <p:nvSpPr>
          <p:cNvPr id="7" name="span"/>
          <p:cNvSpPr/>
          <p:nvPr/>
        </p:nvSpPr>
        <p:spPr>
          <a:xfrm>
            <a:off x="4361593" y="4529614"/>
            <a:ext cx="7696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a:t>
            </a:r>
            <a:endParaRPr lang="en-US" sz="1814" dirty="0"/>
          </a:p>
        </p:txBody>
      </p:sp>
      <p:sp>
        <p:nvSpPr>
          <p:cNvPr id="8" name="a">
            <a:hlinkClick r:id="rId1" tooltip=""/>
          </p:cNvPr>
          <p:cNvSpPr/>
          <p:nvPr/>
        </p:nvSpPr>
        <p:spPr>
          <a:xfrm>
            <a:off x="3855339" y="4529614"/>
            <a:ext cx="506254" cy="280416"/>
          </a:xfrm>
          <a:prstGeom prst="rect">
            <a:avLst/>
          </a:prstGeom>
          <a:noFill/>
          <a:ln/>
        </p:spPr>
        <p:txBody>
          <a:bodyPr wrap="none" lIns="0" tIns="0" rIns="0" bIns="0" rtlCol="0" anchor="ctr"/>
          <a:lstStyle/>
          <a:p>
            <a:pPr indent="0" marL="0">
              <a:buNone/>
            </a:pPr>
            <a:r>
              <a:rPr lang="en-US" sz="1814" b="1" u="none" dirty="0">
                <a:solidFill>
                  <a:srgbClr val="2563EB"/>
                </a:solidFill>
                <a:latin typeface="Inter" pitchFamily="34" charset="0"/>
                <a:ea typeface="Inter" pitchFamily="34" charset="-122"/>
                <a:cs typeface="Inter" pitchFamily="34" charset="-120"/>
              </a:rPr>
              <a:t>here</a:t>
            </a:r>
            <a:endParaRPr lang="en-US" sz="1814" dirty="0"/>
          </a:p>
        </p:txBody>
      </p:sp>
      <p:pic>
        <p:nvPicPr>
          <p:cNvPr id="9" name="svg.code.qr.horizontal"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496312" y="3036094"/>
            <a:ext cx="1219200" cy="1219200"/>
          </a:xfrm>
          <a:prstGeom prst="rect">
            <a:avLst/>
          </a:prstGeom>
        </p:spPr>
      </p:pic>
      <p:sp>
        <p:nvSpPr>
          <p:cNvPr id="10" name="pre.freya@code"/>
          <p:cNvSpPr/>
          <p:nvPr/>
        </p:nvSpPr>
        <p:spPr>
          <a:xfrm>
            <a:off x="6526721" y="3501676"/>
            <a:ext cx="5118640" cy="877634"/>
          </a:xfrm>
          <a:prstGeom prst="roundRect">
            <a:avLst>
              <a:gd name="adj" fmla="val 6946"/>
            </a:avLst>
          </a:prstGeom>
          <a:solidFill>
            <a:srgbClr val="282C34"/>
          </a:solidFill>
          <a:ln w="12700">
            <a:solidFill>
              <a:srgbClr val="282C34">
                <a:alpha val="0"/>
              </a:srgbClr>
            </a:solidFill>
            <a:prstDash val="solid"/>
          </a:ln>
        </p:spPr>
      </p:sp>
      <p:sp>
        <p:nvSpPr>
          <p:cNvPr id="11" name="pre.freya@code:code"/>
          <p:cNvSpPr/>
          <p:nvPr/>
        </p:nvSpPr>
        <p:spPr>
          <a:xfrm>
            <a:off x="6697313" y="3751612"/>
            <a:ext cx="4834413" cy="377857"/>
          </a:xfrm>
          <a:prstGeom prst="rect">
            <a:avLst/>
          </a:prstGeom>
          <a:noFill/>
          <a:ln/>
        </p:spPr>
        <p:txBody>
          <a:bodyPr wrap="none" lIns="0" tIns="0" rIns="0" bIns="0" rtlCol="0" anchor="t"/>
          <a:lstStyle/>
          <a:p>
            <a:pPr algn="l" indent="0" marL="0">
              <a:lnSpc>
                <a:spcPts val="1535"/>
              </a:lnSpc>
              <a:buNone/>
            </a:pPr>
            <a:r>
              <a:rPr lang="en-US" sz="1120" u="none" dirty="0">
                <a:solidFill>
                  <a:srgbClr val="98C379"/>
                </a:solidFill>
                <a:latin typeface="Roboto Mono" pitchFamily="34" charset="0"/>
                <a:ea typeface="Roboto Mono" pitchFamily="34" charset="-122"/>
                <a:cs typeface="Roboto Mono" pitchFamily="34" charset="-120"/>
              </a:rPr>
              <a:t>shogun@panda</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~/example</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 npm install -g @node-core/utils</a:t>
            </a:r>
            <a:endParaRPr lang="en-US" sz="1120" dirty="0"/>
          </a:p>
          <a:p>
            <a:pPr algn="l" indent="0" marL="0">
              <a:lnSpc>
                <a:spcPts val="1535"/>
              </a:lnSpc>
              <a:buNone/>
            </a:pPr>
            <a:r>
              <a:rPr lang="en-US" sz="1120" u="none" dirty="0">
                <a:solidFill>
                  <a:srgbClr val="98C379"/>
                </a:solidFill>
                <a:latin typeface="Roboto Mono" pitchFamily="34" charset="0"/>
                <a:ea typeface="Roboto Mono" pitchFamily="34" charset="-122"/>
                <a:cs typeface="Roboto Mono" pitchFamily="34" charset="-120"/>
              </a:rPr>
              <a:t>shogun@panda</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~/example</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 core-validate-commit HEAD</a:t>
            </a:r>
            <a:endParaRPr lang="en-US" sz="112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3" name="article.freya@slide.theme@end"/>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end"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
          <p:cNvSpPr/>
          <p:nvPr/>
        </p:nvSpPr>
        <p:spPr>
          <a:xfrm>
            <a:off x="487680" y="4450461"/>
            <a:ext cx="3775520" cy="1035939"/>
          </a:xfrm>
          <a:prstGeom prst="rect">
            <a:avLst/>
          </a:prstGeom>
          <a:solidFill>
            <a:srgbClr val="00050B"/>
          </a:solidFill>
          <a:ln w="12700">
            <a:solidFill>
              <a:srgbClr val="00050B">
                <a:alpha val="0"/>
              </a:srgbClr>
            </a:solidFill>
            <a:prstDash val="solid"/>
          </a:ln>
        </p:spPr>
      </p:sp>
      <p:sp>
        <p:nvSpPr>
          <p:cNvPr id="6" name="h1.theme@callout.title"/>
          <p:cNvSpPr/>
          <p:nvPr/>
        </p:nvSpPr>
        <p:spPr>
          <a:xfrm>
            <a:off x="853440" y="4621149"/>
            <a:ext cx="3044000"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Thank you!</a:t>
            </a:r>
            <a:endParaRPr lang="en-US" sz="4536" dirty="0"/>
          </a:p>
        </p:txBody>
      </p:sp>
      <p:sp>
        <p:nvSpPr>
          <p:cNvPr id="7" name="footer.footer"/>
          <p:cNvSpPr/>
          <p:nvPr/>
        </p:nvSpPr>
        <p:spPr>
          <a:xfrm>
            <a:off x="0" y="5974080"/>
            <a:ext cx="12192000" cy="853440"/>
          </a:xfrm>
          <a:prstGeom prst="rect">
            <a:avLst/>
          </a:prstGeom>
          <a:solidFill>
            <a:srgbClr val="00050B"/>
          </a:solidFill>
          <a:ln w="12700">
            <a:solidFill>
              <a:srgbClr val="00050B">
                <a:alpha val="0"/>
              </a:srgbClr>
            </a:solidFill>
            <a:prstDash val="solid"/>
          </a:ln>
        </p:spPr>
      </p:sp>
      <p:sp>
        <p:nvSpPr>
          <p:cNvPr id="8" name="strong.social.highlight.author.multiple"/>
          <p:cNvSpPr/>
          <p:nvPr/>
        </p:nvSpPr>
        <p:spPr>
          <a:xfrm>
            <a:off x="487680" y="6085046"/>
            <a:ext cx="1312069" cy="237744"/>
          </a:xfrm>
          <a:prstGeom prst="rect">
            <a:avLst/>
          </a:prstGeom>
          <a:noFill/>
          <a:ln/>
        </p:spPr>
        <p:txBody>
          <a:bodyPr wrap="none" lIns="0" tIns="0" rIns="0" bIns="0" rtlCol="0" anchor="ctr"/>
          <a:lstStyle/>
          <a:p>
            <a:pPr indent="0" marL="0">
              <a:buNone/>
            </a:pPr>
            <a:r>
              <a:rPr lang="en-US" sz="1555" b="1" u="none" dirty="0">
                <a:solidFill>
                  <a:srgbClr val="FCD34D"/>
                </a:solidFill>
                <a:latin typeface="Bitter" pitchFamily="34" charset="0"/>
                <a:ea typeface="Bitter" pitchFamily="34" charset="-122"/>
                <a:cs typeface="Bitter" pitchFamily="34" charset="-120"/>
              </a:rPr>
              <a:t>Paolo Insogna</a:t>
            </a:r>
            <a:endParaRPr lang="en-US" sz="1555" dirty="0"/>
          </a:p>
        </p:txBody>
      </p:sp>
      <p:sp>
        <p:nvSpPr>
          <p:cNvPr id="9" name="a.social.twitter.multiple">
            <a:hlinkClick r:id="rId2" tooltip=""/>
          </p:cNvPr>
          <p:cNvSpPr/>
          <p:nvPr/>
        </p:nvSpPr>
        <p:spPr>
          <a:xfrm>
            <a:off x="2209991" y="6085046"/>
            <a:ext cx="1121093" cy="237744"/>
          </a:xfrm>
          <a:prstGeom prst="rect">
            <a:avLst/>
          </a:prstGeom>
          <a:noFill/>
          <a:ln/>
        </p:spPr>
        <p:txBody>
          <a:bodyPr wrap="none" lIns="0" tIns="0" rIns="0" bIns="0" rtlCol="0" anchor="ctr"/>
          <a:lstStyle/>
          <a:p>
            <a:pPr indent="0" marL="0">
              <a:buNone/>
            </a:pPr>
            <a:r>
              <a:rPr lang="en-US" sz="1555" u="none" dirty="0">
                <a:solidFill>
                  <a:srgbClr val="FFFFFF"/>
                </a:solidFill>
                <a:latin typeface="Bitter" pitchFamily="34" charset="0"/>
                <a:ea typeface="Bitter" pitchFamily="34" charset="-122"/>
                <a:cs typeface="Bitter" pitchFamily="34" charset="-120"/>
              </a:rPr>
              <a:t>@p_insogna</a:t>
            </a:r>
            <a:endParaRPr lang="en-US" sz="1555" dirty="0"/>
          </a:p>
        </p:txBody>
      </p:sp>
      <p:sp>
        <p:nvSpPr>
          <p:cNvPr id="10" name="strong.social.highlight.author.multiple"/>
          <p:cNvSpPr/>
          <p:nvPr/>
        </p:nvSpPr>
        <p:spPr>
          <a:xfrm>
            <a:off x="487680" y="6469094"/>
            <a:ext cx="1356551" cy="237744"/>
          </a:xfrm>
          <a:prstGeom prst="rect">
            <a:avLst/>
          </a:prstGeom>
          <a:noFill/>
          <a:ln/>
        </p:spPr>
        <p:txBody>
          <a:bodyPr wrap="none" lIns="0" tIns="0" rIns="0" bIns="0" rtlCol="0" anchor="ctr"/>
          <a:lstStyle/>
          <a:p>
            <a:pPr indent="0" marL="0">
              <a:buNone/>
            </a:pPr>
            <a:r>
              <a:rPr lang="en-US" sz="1555" b="1" u="none" dirty="0">
                <a:solidFill>
                  <a:srgbClr val="FCD34D"/>
                </a:solidFill>
                <a:latin typeface="Bitter" pitchFamily="34" charset="0"/>
                <a:ea typeface="Bitter" pitchFamily="34" charset="-122"/>
                <a:cs typeface="Bitter" pitchFamily="34" charset="-120"/>
              </a:rPr>
              <a:t>Marco Ippolito</a:t>
            </a:r>
            <a:endParaRPr lang="en-US" sz="1555" dirty="0"/>
          </a:p>
        </p:txBody>
      </p:sp>
      <p:sp>
        <p:nvSpPr>
          <p:cNvPr id="11" name="a.social.twitter.multiple">
            <a:hlinkClick r:id="rId3" tooltip=""/>
          </p:cNvPr>
          <p:cNvSpPr/>
          <p:nvPr/>
        </p:nvSpPr>
        <p:spPr>
          <a:xfrm>
            <a:off x="2209991" y="6469094"/>
            <a:ext cx="1556385" cy="237744"/>
          </a:xfrm>
          <a:prstGeom prst="rect">
            <a:avLst/>
          </a:prstGeom>
          <a:noFill/>
          <a:ln/>
        </p:spPr>
        <p:txBody>
          <a:bodyPr wrap="none" lIns="0" tIns="0" rIns="0" bIns="0" rtlCol="0" anchor="ctr"/>
          <a:lstStyle/>
          <a:p>
            <a:pPr indent="0" marL="0">
              <a:buNone/>
            </a:pPr>
            <a:r>
              <a:rPr lang="en-US" sz="1555" u="none" dirty="0">
                <a:solidFill>
                  <a:srgbClr val="FFFFFF"/>
                </a:solidFill>
                <a:latin typeface="Bitter" pitchFamily="34" charset="0"/>
                <a:ea typeface="Bitter" pitchFamily="34" charset="-122"/>
                <a:cs typeface="Bitter" pitchFamily="34" charset="-120"/>
              </a:rPr>
              <a:t>@marco-ippolito</a:t>
            </a:r>
            <a:endParaRPr lang="en-US" sz="1555" dirty="0"/>
          </a:p>
        </p:txBody>
      </p:sp>
      <p:sp>
        <p:nvSpPr>
          <p:cNvPr id="12" name="a.logo"/>
          <p:cNvSpPr/>
          <p:nvPr/>
        </p:nvSpPr>
        <p:spPr>
          <a:xfrm>
            <a:off x="9284684" y="6035040"/>
            <a:ext cx="12192" cy="731520"/>
          </a:xfrm>
          <a:prstGeom prst="rect">
            <a:avLst/>
          </a:prstGeom>
          <a:solidFill>
            <a:srgbClr val="FCD34D"/>
          </a:solidFill>
          <a:ln w="12700">
            <a:solidFill>
              <a:srgbClr val="FCD34D">
                <a:alpha val="0"/>
              </a:srgbClr>
            </a:solidFill>
            <a:prstDash val="solid"/>
          </a:ln>
        </p:spPr>
      </p:sp>
      <p:pic>
        <p:nvPicPr>
          <p:cNvPr id="13" name="img.freya@image.image" descr="preencoded.png">
            <a:hlinkClick r:id="rId5" tooltip=""/>
          </p:cNvPr>
          <p:cNvPicPr>
            <a:picLocks noChangeAspect="1"/>
          </p:cNvPicPr>
          <p:nvPr/>
        </p:nvPicPr>
        <p:blipFill>
          <a:blip r:embed="rId4"/>
          <a:stretch>
            <a:fillRect/>
          </a:stretch>
        </p:blipFill>
        <p:spPr>
          <a:xfrm>
            <a:off x="9784556" y="6035040"/>
            <a:ext cx="731520" cy="731520"/>
          </a:xfrm>
          <a:prstGeom prst="rect">
            <a:avLst/>
          </a:prstGeom>
        </p:spPr>
      </p:pic>
      <p:sp>
        <p:nvSpPr>
          <p:cNvPr id="14" name="span.text">
            <a:hlinkClick r:id="rId6" tooltip=""/>
          </p:cNvPr>
          <p:cNvSpPr/>
          <p:nvPr/>
        </p:nvSpPr>
        <p:spPr>
          <a:xfrm>
            <a:off x="10627805" y="6295930"/>
            <a:ext cx="1076516" cy="201168"/>
          </a:xfrm>
          <a:prstGeom prst="rect">
            <a:avLst/>
          </a:prstGeom>
          <a:noFill/>
          <a:ln/>
        </p:spPr>
        <p:txBody>
          <a:bodyPr wrap="none" lIns="0" tIns="0" rIns="0" bIns="0" rtlCol="0" anchor="ctr"/>
          <a:lstStyle/>
          <a:p>
            <a:pPr indent="0" marL="0">
              <a:buNone/>
            </a:pPr>
            <a:r>
              <a:rPr lang="en-US" sz="1296" b="1" u="none" dirty="0">
                <a:solidFill>
                  <a:srgbClr val="FFFFFF"/>
                </a:solidFill>
                <a:latin typeface="Montserrat" pitchFamily="34" charset="0"/>
                <a:ea typeface="Montserrat" pitchFamily="34" charset="-122"/>
                <a:cs typeface="Montserrat" pitchFamily="34" charset="-120"/>
              </a:rPr>
              <a:t>Platformatic</a:t>
            </a:r>
            <a:endParaRPr lang="en-US" sz="1296"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Montserra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ontserra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vt:i4>
      </vt:variant>
    </vt:vector>
  </HeadingPairs>
  <TitlesOfParts>
    <vt:vector size="21" baseType="lpstr">
      <vt:lpstr>Montserrat</vt:lpstr>
      <vt:lpstr>Inter Light</vt:lpstr>
      <vt:lpstr>Bitter</vt:lpstr>
      <vt:lpstr>Montserrat ExtraBold</vt:lpstr>
      <vt:lpstr>Inter ExtraBold</vt:lpstr>
      <vt:lpstr>Inter</vt:lpstr>
      <vt:lpstr>Roboto Mono</vt:lpstr>
      <vt:lpstr>Montserrat Black</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 First Node.js Contribution</dc:title>
  <dc:subject>Have you ever wanted to contribute to a foundational open source project like Node.js? Maybe you don’t know where to
start. Maybe you always assumed that was work reserved for “someone else.” 
Join experienced contributors who will guide you through your first (or second or third or fourth) commit to the
Node.js core. They will be available to help troubleshoot any development environment issues and also to provide
guided tours through specific areas of the Node.js core source code. 
Contributors of all skill levels and experiences are welcome (not every contribution has to be a code change). 
Come and make your first Node.js core contribution!
</dc:subject>
  <dc:creator>Paolo Insogna</dc:creator>
  <cp:lastModifiedBy>Paolo Insogna</cp:lastModifiedBy>
  <cp:revision>1</cp:revision>
  <dcterms:created xsi:type="dcterms:W3CDTF">2026-11-02T14:10:07Z</dcterms:created>
  <dcterms:modified xsi:type="dcterms:W3CDTF">2026-11-02T14:10:07Z</dcterms:modified>
</cp:coreProperties>
</file>