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fonts/font10.fntdata" ContentType="application/x-fontdata"/>
  <Override PartName="/ppt/fonts/font11.fntdata" ContentType="application/x-fontdata"/>
  <Override PartName="/ppt/fonts/font12.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0" autoCompressPictures="0"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27520"/>
  <p:notesSz cx="6827520" cy="12192000"/>
  <p:embeddedFontLst>
    <p:embeddedFont>
      <p:font typeface="Montserrat" panose="00000000000000000000" charset="1"/>
      <p:regular r:id="rId22"/>
      <p:bold r:id="rId21"/>
    </p:embeddedFont>
    <p:embeddedFont>
      <p:font typeface="Inter Light" panose="02000503000000020004" charset="1"/>
      <p:regular r:id="rId23"/>
    </p:embeddedFont>
    <p:embeddedFont>
      <p:font typeface="Montserrat ExtraBold" panose="00000000000000000000" charset="1"/>
      <p:regular r:id="rId24"/>
    </p:embeddedFont>
    <p:embeddedFont>
      <p:font typeface="Inter ExtraBold" panose="02000503000000020004" charset="1"/>
      <p:regular r:id="rId25"/>
    </p:embeddedFont>
    <p:embeddedFont>
      <p:font typeface="Inter" panose="02000503000000020004" charset="1"/>
      <p:regular r:id="rId26"/>
      <p:bold r:id="rId29"/>
    </p:embeddedFont>
    <p:embeddedFont>
      <p:font typeface="Roboto Mono" panose="00000009000000000000" charset="1"/>
      <p:regular r:id="rId31"/>
      <p:bold r:id="rId27"/>
    </p:embeddedFont>
    <p:embeddedFont>
      <p:font typeface="Montserrat Black" panose="00000000000000000000" charset="1"/>
      <p:regular r:id="rId28"/>
    </p:embeddedFont>
    <p:embeddedFont>
      <p:font typeface="Bitter" panose="00000000000000000000" charset="1"/>
      <p:regular r:id="rId32"/>
      <p:bold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 Id="rId26" Type="http://schemas.openxmlformats.org/officeDocument/2006/relationships/font" Target="fonts/font6.fntdata"/><Relationship Id="rId27" Type="http://schemas.openxmlformats.org/officeDocument/2006/relationships/font" Target="fonts/font7.fntdata"/><Relationship Id="rId28" Type="http://schemas.openxmlformats.org/officeDocument/2006/relationships/font" Target="fonts/font8.fntdata"/><Relationship Id="rId29" Type="http://schemas.openxmlformats.org/officeDocument/2006/relationships/font" Target="fonts/font9.fntdata"/><Relationship Id="rId30" Type="http://schemas.openxmlformats.org/officeDocument/2006/relationships/font" Target="fonts/font10.fntdata"/><Relationship Id="rId31" Type="http://schemas.openxmlformats.org/officeDocument/2006/relationships/font" Target="fonts/font11.fntdata"/><Relationship Id="rId32" Type="http://schemas.openxmlformats.org/officeDocument/2006/relationships/font" Target="fonts/font12.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paoloinsogna.dev/" TargetMode="External"/><Relationship Id="rId9" Type="http://schemas.openxmlformats.org/officeDocument/2006/relationships/hyperlink" Target="https://talks.paoloinsogna.dev/workshop-bees" TargetMode="External"/><Relationship Id="rId14" Type="http://schemas.openxmlformats.org/officeDocument/2006/relationships/hyperlink" Target="https://talks.paoloinsogna.dev/pdfs/workshop-bees.pdf" TargetMode="External"/><Relationship Id="rId1" Type="http://schemas.openxmlformats.org/officeDocument/2006/relationships/image" Target="../media/image-1-1.png"/><Relationship Id="rId2" Type="http://schemas.openxmlformats.org/officeDocument/2006/relationships/image" Target="../media/image-1-2.svg"/><Relationship Id="rId3"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svg"/><Relationship Id="rId7" Type="http://schemas.openxmlformats.org/officeDocument/2006/relationships/image" Target="../media/image-1-6.png"/><Relationship Id="rId8" Type="http://schemas.openxmlformats.org/officeDocument/2006/relationships/image" Target="../media/image-1-7.svg"/><Relationship Id="rId10" Type="http://schemas.openxmlformats.org/officeDocument/2006/relationships/image" Target="../media/image-1-8.png"/><Relationship Id="rId11" Type="http://schemas.openxmlformats.org/officeDocument/2006/relationships/image" Target="../media/image-1-9.svg"/><Relationship Id="rId12" Type="http://schemas.openxmlformats.org/officeDocument/2006/relationships/image" Target="../media/image-1-10.png"/><Relationship Id="rId13" Type="http://schemas.openxmlformats.org/officeDocument/2006/relationships/image" Target="../media/image-1-11.svg"/><Relationship Id="rId15" Type="http://schemas.openxmlformats.org/officeDocument/2006/relationships/slideLayout" Target="../slideLayouts/slideLayout1.xml"/><Relationship Id="rId1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nodejs.org/" TargetMode="External"/><Relationship Id="rId4" Type="http://schemas.openxmlformats.org/officeDocument/2006/relationships/hyperlink" Target="https://platformatic.dev/" TargetMode="External"/><Relationship Id="rId7" Type="http://schemas.openxmlformats.org/officeDocument/2006/relationships/hyperlink" Target="https://paoloinsogna.dev/" TargetMode="External"/><Relationship Id="rId10" Type="http://schemas.openxmlformats.org/officeDocument/2006/relationships/hyperlink" Target="https://github.com/ShogunPanda" TargetMode="External"/><Relationship Id="rId13" Type="http://schemas.openxmlformats.org/officeDocument/2006/relationships/hyperlink" Target="https://twitter.com/p_insogna" TargetMode="External"/><Relationship Id="rId16" Type="http://schemas.openxmlformats.org/officeDocument/2006/relationships/hyperlink" Target="https://linkedin.com/in/pinsogna" TargetMode="External"/><Relationship Id="rId1" Type="http://schemas.openxmlformats.org/officeDocument/2006/relationships/image" Target="../media/image-2-1.png"/><Relationship Id="rId2"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svg"/><Relationship Id="rId8" Type="http://schemas.openxmlformats.org/officeDocument/2006/relationships/image" Target="../media/image-2-5.png"/><Relationship Id="rId9" Type="http://schemas.openxmlformats.org/officeDocument/2006/relationships/image" Target="../media/image-2-6.svg"/><Relationship Id="rId11" Type="http://schemas.openxmlformats.org/officeDocument/2006/relationships/image" Target="../media/image-2-7.png"/><Relationship Id="rId12" Type="http://schemas.openxmlformats.org/officeDocument/2006/relationships/image" Target="../media/image-2-8.svg"/><Relationship Id="rId14" Type="http://schemas.openxmlformats.org/officeDocument/2006/relationships/image" Target="../media/image-2-9.png"/><Relationship Id="rId15" Type="http://schemas.openxmlformats.org/officeDocument/2006/relationships/image" Target="../media/image-2-10.svg"/><Relationship Id="rId17" Type="http://schemas.openxmlformats.org/officeDocument/2006/relationships/slideLayout" Target="../slideLayouts/slideLayout1.xml"/><Relationship Id="rId18"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talks.paoloinsogna.dev/bees" TargetMode="External"/><Relationship Id="rId1" Type="http://schemas.openxmlformats.org/officeDocument/2006/relationships/image" Target="../media/image-3-1.png"/><Relationship Id="rId2" Type="http://schemas.openxmlformats.org/officeDocument/2006/relationships/image" Target="../media/image-3-2.sv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docs.aws.amazon.com/AmazonS3/latest/API/API_PutObject.html" TargetMode="External"/><Relationship Id="rId4" Type="http://schemas.openxmlformats.org/officeDocument/2006/relationships/hyperlink" Target="https://docs.aws.amazon.com/AmazonS3/latest/API/sig-v4-header-based-auth.html" TargetMode="External"/><Relationship Id="rId2" Type="http://schemas.openxmlformats.org/officeDocument/2006/relationships/image" Target="../media/image-4-1.png"/><Relationship Id="rId3" Type="http://schemas.openxmlformats.org/officeDocument/2006/relationships/image" Target="../media/image-4-2.svg"/><Relationship Id="rId5" Type="http://schemas.openxmlformats.org/officeDocument/2006/relationships/image" Target="../media/image-4-3.png"/><Relationship Id="rId6" Type="http://schemas.openxmlformats.org/officeDocument/2006/relationships/image" Target="../media/image-4-4.sv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hyperlink" Target="https://github.com/ShogunPanda/workshops-bees" TargetMode="External"/><Relationship Id="rId1" Type="http://schemas.openxmlformats.org/officeDocument/2006/relationships/image" Target="../media/image-13-1.png"/><Relationship Id="rId2" Type="http://schemas.openxmlformats.org/officeDocument/2006/relationships/image" Target="../media/image-13-2.sv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hyperlink" Target="https://twitter.com/p_insogna" TargetMode="External"/><Relationship Id="rId3" Type="http://schemas.openxmlformats.org/officeDocument/2006/relationships/hyperlink" Target="mailto:paolo.insogna@platformatic.dev" TargetMode="External"/><Relationship Id="rId5" Type="http://schemas.openxmlformats.org/officeDocument/2006/relationships/hyperlink" Target="https://platformatic.dev/" TargetMode="External"/><Relationship Id="rId6" Type="http://schemas.openxmlformats.org/officeDocument/2006/relationships/hyperlink" Target="https://platformatic.dev/" TargetMode="External"/><Relationship Id="rId1" Type="http://schemas.openxmlformats.org/officeDocument/2006/relationships/image" Target="../media/image-14-1.png"/><Relationship Id="rId4" Type="http://schemas.openxmlformats.org/officeDocument/2006/relationships/image" Target="../media/image-14-2.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50B"/>
          </a:solidFill>
          <a:ln w="12700">
            <a:solidFill>
              <a:srgbClr val="00050B">
                <a:alpha val="0"/>
              </a:srgbClr>
            </a:solidFill>
            <a:prstDash val="solid"/>
          </a:ln>
        </p:spPr>
      </p:sp>
      <p:pic>
        <p:nvPicPr>
          <p:cNvPr id="4" name="svg.freya@svg.corner"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700927" y="0"/>
            <a:ext cx="2491073" cy="5120640"/>
          </a:xfrm>
          <a:prstGeom prst="rect">
            <a:avLst/>
          </a:prstGeom>
        </p:spPr>
      </p:pic>
      <p:pic>
        <p:nvPicPr>
          <p:cNvPr id="5" name="img.freya@image.image" descr="preencoded.png">
            <a:hlinkClick r:id="rId4" tooltip=""/>
          </p:cNvPr>
          <p:cNvPicPr>
            <a:picLocks noChangeAspect="1"/>
          </p:cNvPicPr>
          <p:nvPr/>
        </p:nvPicPr>
        <p:blipFill>
          <a:blip r:embed="rId3"/>
          <a:stretch>
            <a:fillRect/>
          </a:stretch>
        </p:blipFill>
        <p:spPr>
          <a:xfrm>
            <a:off x="4876800" y="624554"/>
            <a:ext cx="2438400" cy="2438400"/>
          </a:xfrm>
          <a:prstGeom prst="rect">
            <a:avLst/>
          </a:prstGeom>
        </p:spPr>
      </p:pic>
      <p:sp>
        <p:nvSpPr>
          <p:cNvPr id="6" name="span"/>
          <p:cNvSpPr/>
          <p:nvPr/>
        </p:nvSpPr>
        <p:spPr>
          <a:xfrm>
            <a:off x="4698492" y="3236405"/>
            <a:ext cx="2794826"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Workshop:</a:t>
            </a:r>
            <a:endParaRPr lang="en-US" sz="3888" dirty="0"/>
          </a:p>
        </p:txBody>
      </p:sp>
      <p:sp>
        <p:nvSpPr>
          <p:cNvPr id="7" name="span"/>
          <p:cNvSpPr/>
          <p:nvPr/>
        </p:nvSpPr>
        <p:spPr>
          <a:xfrm>
            <a:off x="3007614" y="3915347"/>
            <a:ext cx="6176677"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The bees are important:</a:t>
            </a:r>
            <a:endParaRPr lang="en-US" sz="3888" dirty="0"/>
          </a:p>
        </p:txBody>
      </p:sp>
      <p:sp>
        <p:nvSpPr>
          <p:cNvPr id="8" name="span"/>
          <p:cNvSpPr/>
          <p:nvPr/>
        </p:nvSpPr>
        <p:spPr>
          <a:xfrm>
            <a:off x="4013359" y="4594289"/>
            <a:ext cx="4165092"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use SDKs wisely</a:t>
            </a:r>
            <a:endParaRPr lang="en-US" sz="3888" dirty="0"/>
          </a:p>
        </p:txBody>
      </p:sp>
      <p:sp>
        <p:nvSpPr>
          <p:cNvPr id="9" name="span"/>
          <p:cNvSpPr/>
          <p:nvPr/>
        </p:nvSpPr>
        <p:spPr>
          <a:xfrm>
            <a:off x="5115592" y="5620703"/>
            <a:ext cx="1960626" cy="323088"/>
          </a:xfrm>
          <a:prstGeom prst="rect">
            <a:avLst/>
          </a:prstGeom>
          <a:noFill/>
          <a:ln/>
        </p:spPr>
        <p:txBody>
          <a:bodyPr wrap="none" lIns="0" tIns="0" rIns="0" bIns="0" rtlCol="0" anchor="ctr"/>
          <a:lstStyle/>
          <a:p>
            <a:pPr indent="0" marL="0">
              <a:buNone/>
            </a:pPr>
            <a:r>
              <a:rPr lang="en-US" sz="2074" b="1" u="none" dirty="0">
                <a:solidFill>
                  <a:srgbClr val="FCD34D"/>
                </a:solidFill>
                <a:latin typeface="Montserrat" pitchFamily="34" charset="0"/>
                <a:ea typeface="Montserrat" pitchFamily="34" charset="-122"/>
                <a:cs typeface="Montserrat" pitchFamily="34" charset="-120"/>
              </a:rPr>
              <a:t>Paolo Insogna</a:t>
            </a:r>
            <a:endParaRPr lang="en-US" sz="2074" dirty="0"/>
          </a:p>
        </p:txBody>
      </p:sp>
      <p:sp>
        <p:nvSpPr>
          <p:cNvPr id="10" name="span"/>
          <p:cNvSpPr/>
          <p:nvPr/>
        </p:nvSpPr>
        <p:spPr>
          <a:xfrm>
            <a:off x="2978277" y="5989415"/>
            <a:ext cx="4513040" cy="323088"/>
          </a:xfrm>
          <a:prstGeom prst="rect">
            <a:avLst/>
          </a:prstGeom>
          <a:noFill/>
          <a:ln/>
        </p:spPr>
        <p:txBody>
          <a:bodyPr wrap="none" lIns="0" tIns="0" rIns="0" bIns="0" rtlCol="0" anchor="ctr"/>
          <a:lstStyle/>
          <a:p>
            <a:pPr indent="0" marL="0">
              <a:buNone/>
            </a:pPr>
            <a:r>
              <a:rPr lang="en-US" sz="2074" u="none" dirty="0">
                <a:solidFill>
                  <a:srgbClr val="FFFFFF"/>
                </a:solidFill>
                <a:latin typeface="Montserrat" pitchFamily="34" charset="0"/>
                <a:ea typeface="Montserrat" pitchFamily="34" charset="-122"/>
                <a:cs typeface="Montserrat" pitchFamily="34" charset="-120"/>
              </a:rPr>
              <a:t>Node.js TSC, Principal Engineer @ </a:t>
            </a:r>
            <a:endParaRPr lang="en-US" sz="2074" dirty="0"/>
          </a:p>
        </p:txBody>
      </p:sp>
      <p:sp>
        <p:nvSpPr>
          <p:cNvPr id="11" name="strong"/>
          <p:cNvSpPr/>
          <p:nvPr/>
        </p:nvSpPr>
        <p:spPr>
          <a:xfrm>
            <a:off x="7491317" y="5989415"/>
            <a:ext cx="1722311" cy="323088"/>
          </a:xfrm>
          <a:prstGeom prst="rect">
            <a:avLst/>
          </a:prstGeom>
          <a:noFill/>
          <a:ln/>
        </p:spPr>
        <p:txBody>
          <a:bodyPr wrap="none" lIns="0" tIns="0" rIns="0" bIns="0" rtlCol="0" anchor="ctr"/>
          <a:lstStyle/>
          <a:p>
            <a:pPr indent="0" marL="0">
              <a:buNone/>
            </a:pPr>
            <a:r>
              <a:rPr lang="en-US" sz="2074" b="1" u="none" dirty="0">
                <a:solidFill>
                  <a:srgbClr val="FFFFFF"/>
                </a:solidFill>
                <a:latin typeface="Montserrat" pitchFamily="34" charset="0"/>
                <a:ea typeface="Montserrat" pitchFamily="34" charset="-122"/>
                <a:cs typeface="Montserrat" pitchFamily="34" charset="-120"/>
              </a:rPr>
              <a:t>Platformatic</a:t>
            </a:r>
            <a:endParaRPr lang="en-US" sz="2074" dirty="0"/>
          </a:p>
        </p:txBody>
      </p:sp>
      <p:sp>
        <p:nvSpPr>
          <p:cNvPr id="12" name="svg.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3" name="svg.freya@svg.theme@icon.image"/>
          <p:cNvSpPr/>
          <p:nvPr/>
        </p:nvSpPr>
        <p:spPr>
          <a:xfrm>
            <a:off x="10960608" y="963168"/>
            <a:ext cx="268224" cy="268224"/>
          </a:xfrm>
          <a:prstGeom prst="rect">
            <a:avLst/>
          </a:prstGeom>
          <a:solidFill>
            <a:srgbClr val="FFFFFF"/>
          </a:solidFill>
          <a:ln w="12700">
            <a:solidFill>
              <a:srgbClr val="FFFFFF">
                <a:alpha val="0"/>
              </a:srgbClr>
            </a:solidFill>
            <a:prstDash val="solid"/>
          </a:ln>
        </p:spPr>
      </p:sp>
      <p:sp>
        <p:nvSpPr>
          <p:cNvPr id="14" name="svg.code"/>
          <p:cNvSpPr/>
          <p:nvPr/>
        </p:nvSpPr>
        <p:spPr>
          <a:xfrm>
            <a:off x="10485120" y="2481072"/>
            <a:ext cx="1219200" cy="1219200"/>
          </a:xfrm>
          <a:prstGeom prst="roundRect">
            <a:avLst>
              <a:gd name="adj" fmla="val 5000"/>
            </a:avLst>
          </a:prstGeom>
          <a:solidFill>
            <a:srgbClr val="FFFFFF"/>
          </a:solidFill>
          <a:ln w="12700">
            <a:solidFill>
              <a:srgbClr val="FFFFFF">
                <a:alpha val="0"/>
              </a:srgbClr>
            </a:solidFill>
            <a:prstDash val="solid"/>
          </a:ln>
        </p:spPr>
      </p:sp>
      <p:sp>
        <p:nvSpPr>
          <p:cNvPr id="15" name="svg.freya@svg.theme@icon.image"/>
          <p:cNvSpPr/>
          <p:nvPr/>
        </p:nvSpPr>
        <p:spPr>
          <a:xfrm>
            <a:off x="10960608" y="2971419"/>
            <a:ext cx="268224" cy="238411"/>
          </a:xfrm>
          <a:prstGeom prst="rect">
            <a:avLst/>
          </a:prstGeom>
          <a:solidFill>
            <a:srgbClr val="FFFFFF"/>
          </a:solidFill>
          <a:ln w="12700">
            <a:solidFill>
              <a:srgbClr val="FFFFFF">
                <a:alpha val="0"/>
              </a:srgbClr>
            </a:solidFill>
            <a:prstDash val="solid"/>
          </a:ln>
        </p:spPr>
      </p:sp>
      <p:pic>
        <p:nvPicPr>
          <p:cNvPr id="16" name="svg.code"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46080" y="548640"/>
            <a:ext cx="1097280" cy="1097280"/>
          </a:xfrm>
          <a:prstGeom prst="rect">
            <a:avLst/>
          </a:prstGeom>
        </p:spPr>
      </p:pic>
      <p:pic>
        <p:nvPicPr>
          <p:cNvPr id="17" name="svg.freya@svg.theme@icon.image"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960608" y="963168"/>
            <a:ext cx="268224" cy="268224"/>
          </a:xfrm>
          <a:prstGeom prst="rect">
            <a:avLst/>
          </a:prstGeom>
        </p:spPr>
      </p:pic>
      <p:sp>
        <p:nvSpPr>
          <p:cNvPr id="18" name="a.label">
            <a:hlinkClick r:id="rId9" tooltip=""/>
          </p:cNvPr>
          <p:cNvSpPr/>
          <p:nvPr/>
        </p:nvSpPr>
        <p:spPr>
          <a:xfrm>
            <a:off x="10651903" y="1810512"/>
            <a:ext cx="885635"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9" name="svg.code" descr="preencoded.png">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546080" y="2542032"/>
            <a:ext cx="1097280" cy="1097280"/>
          </a:xfrm>
          <a:prstGeom prst="rect">
            <a:avLst/>
          </a:prstGeom>
        </p:spPr>
      </p:pic>
      <p:pic>
        <p:nvPicPr>
          <p:cNvPr id="20" name="svg.freya@svg.theme@icon.image" descr="preencoded.png">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960608" y="2971419"/>
            <a:ext cx="268224" cy="238411"/>
          </a:xfrm>
          <a:prstGeom prst="rect">
            <a:avLst/>
          </a:prstGeom>
        </p:spPr>
      </p:pic>
      <p:sp>
        <p:nvSpPr>
          <p:cNvPr id="21" name="a.label">
            <a:hlinkClick r:id="rId14" tooltip=""/>
          </p:cNvPr>
          <p:cNvSpPr/>
          <p:nvPr/>
        </p:nvSpPr>
        <p:spPr>
          <a:xfrm>
            <a:off x="10526744" y="3803904"/>
            <a:ext cx="1135952"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itle"/>
          <p:cNvSpPr/>
          <p:nvPr/>
        </p:nvSpPr>
        <p:spPr>
          <a:xfrm>
            <a:off x="487680" y="518160"/>
            <a:ext cx="20031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Hello, I'm </a:t>
            </a:r>
            <a:endParaRPr lang="en-US" sz="3240" dirty="0"/>
          </a:p>
        </p:txBody>
      </p:sp>
      <p:sp>
        <p:nvSpPr>
          <p:cNvPr id="5" name="h1.title"/>
          <p:cNvSpPr/>
          <p:nvPr/>
        </p:nvSpPr>
        <p:spPr>
          <a:xfrm>
            <a:off x="3726085" y="518160"/>
            <a:ext cx="10706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a:t>
            </a:r>
            <a:endParaRPr lang="en-US" sz="3240" dirty="0"/>
          </a:p>
        </p:txBody>
      </p:sp>
      <p:sp>
        <p:nvSpPr>
          <p:cNvPr id="6" name="span.name"/>
          <p:cNvSpPr/>
          <p:nvPr/>
        </p:nvSpPr>
        <p:spPr>
          <a:xfrm>
            <a:off x="2490788" y="518160"/>
            <a:ext cx="12352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ExtraBold" pitchFamily="34" charset="0"/>
                <a:ea typeface="Montserrat ExtraBold" pitchFamily="34" charset="-122"/>
                <a:cs typeface="Montserrat ExtraBold" pitchFamily="34" charset="-120"/>
              </a:rPr>
              <a:t>Paolo</a:t>
            </a:r>
            <a:endParaRPr lang="en-US" sz="3240" dirty="0"/>
          </a:p>
        </p:txBody>
      </p:sp>
      <p:pic>
        <p:nvPicPr>
          <p:cNvPr id="7" name="img.freya@image.location"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logo" descr="preencoded.png">    </p:cNvPr>
          <p:cNvPicPr>
            <a:picLocks noChangeAspect="1"/>
          </p:cNvPicPr>
          <p:nvPr/>
        </p:nvPicPr>
        <p:blipFill>
          <a:blip r:embed="rId2"/>
          <a:stretch>
            <a:fillRect/>
          </a:stretch>
        </p:blipFill>
        <p:spPr>
          <a:xfrm>
            <a:off x="2133505" y="1723263"/>
            <a:ext cx="1828800" cy="1828800"/>
          </a:xfrm>
          <a:prstGeom prst="rect">
            <a:avLst/>
          </a:prstGeom>
        </p:spPr>
      </p:pic>
      <p:sp>
        <p:nvSpPr>
          <p:cNvPr id="9" name="a.role.company">
            <a:hlinkClick r:id="rId3" tooltip=""/>
          </p:cNvPr>
          <p:cNvSpPr/>
          <p:nvPr/>
        </p:nvSpPr>
        <p:spPr>
          <a:xfrm>
            <a:off x="961454" y="3764471"/>
            <a:ext cx="75695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Node.js</a:t>
            </a:r>
            <a:endParaRPr lang="en-US" sz="1555" dirty="0"/>
          </a:p>
        </p:txBody>
      </p:sp>
      <p:sp>
        <p:nvSpPr>
          <p:cNvPr id="10" name="span.role.description"/>
          <p:cNvSpPr/>
          <p:nvPr/>
        </p:nvSpPr>
        <p:spPr>
          <a:xfrm>
            <a:off x="1962245" y="3764471"/>
            <a:ext cx="363445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Technical Steering Committee Member</a:t>
            </a:r>
            <a:endParaRPr lang="en-US" sz="1555" dirty="0"/>
          </a:p>
        </p:txBody>
      </p:sp>
      <p:sp>
        <p:nvSpPr>
          <p:cNvPr id="11" name="a.role.company">
            <a:hlinkClick r:id="rId4" tooltip=""/>
          </p:cNvPr>
          <p:cNvSpPr/>
          <p:nvPr/>
        </p:nvSpPr>
        <p:spPr>
          <a:xfrm>
            <a:off x="517493" y="4119944"/>
            <a:ext cx="120091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Platformatic</a:t>
            </a:r>
            <a:endParaRPr lang="en-US" sz="1555" dirty="0"/>
          </a:p>
        </p:txBody>
      </p:sp>
      <p:sp>
        <p:nvSpPr>
          <p:cNvPr id="12" name="span.role.description"/>
          <p:cNvSpPr/>
          <p:nvPr/>
        </p:nvSpPr>
        <p:spPr>
          <a:xfrm>
            <a:off x="1962245" y="4119944"/>
            <a:ext cx="16905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Principal Engineer</a:t>
            </a:r>
            <a:endParaRPr lang="en-US" sz="1555" dirty="0"/>
          </a:p>
        </p:txBody>
      </p:sp>
      <p:pic>
        <p:nvPicPr>
          <p:cNvPr id="13" name="svg.code.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1533" y="5354765"/>
            <a:ext cx="609600" cy="609600"/>
          </a:xfrm>
          <a:prstGeom prst="rect">
            <a:avLst/>
          </a:prstGeom>
        </p:spPr>
      </p:pic>
      <p:sp>
        <p:nvSpPr>
          <p:cNvPr id="14" name="span">
            <a:hlinkClick r:id="rId7" tooltip=""/>
          </p:cNvPr>
          <p:cNvSpPr/>
          <p:nvPr/>
        </p:nvSpPr>
        <p:spPr>
          <a:xfrm>
            <a:off x="504158" y="6183821"/>
            <a:ext cx="1264349"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paoloinsogna.dev</a:t>
            </a:r>
            <a:endParaRPr lang="en-US" sz="1037" dirty="0"/>
          </a:p>
        </p:txBody>
      </p:sp>
      <p:pic>
        <p:nvPicPr>
          <p:cNvPr id="15" name="svg.freya@svg.theme@icon.icon.horizontal"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05882" y="5354765"/>
            <a:ext cx="609600" cy="609600"/>
          </a:xfrm>
          <a:prstGeom prst="rect">
            <a:avLst/>
          </a:prstGeom>
        </p:spPr>
      </p:pic>
      <p:sp>
        <p:nvSpPr>
          <p:cNvPr id="16" name="span">
            <a:hlinkClick r:id="rId10" tooltip=""/>
          </p:cNvPr>
          <p:cNvSpPr/>
          <p:nvPr/>
        </p:nvSpPr>
        <p:spPr>
          <a:xfrm>
            <a:off x="1976057" y="6183821"/>
            <a:ext cx="86925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ShogunPanda</a:t>
            </a:r>
            <a:endParaRPr lang="en-US" sz="1037" dirty="0"/>
          </a:p>
        </p:txBody>
      </p:sp>
      <p:pic>
        <p:nvPicPr>
          <p:cNvPr id="17" name="svg.freya@svg.theme@icon.icon.horizontal"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80232" y="5354765"/>
            <a:ext cx="609600" cy="609600"/>
          </a:xfrm>
          <a:prstGeom prst="rect">
            <a:avLst/>
          </a:prstGeom>
        </p:spPr>
      </p:pic>
      <p:sp>
        <p:nvSpPr>
          <p:cNvPr id="18" name="span">
            <a:hlinkClick r:id="rId13" tooltip=""/>
          </p:cNvPr>
          <p:cNvSpPr/>
          <p:nvPr/>
        </p:nvSpPr>
        <p:spPr>
          <a:xfrm>
            <a:off x="3329464" y="6183821"/>
            <a:ext cx="71123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p_insogna</a:t>
            </a:r>
            <a:endParaRPr lang="en-US" sz="1037" dirty="0"/>
          </a:p>
        </p:txBody>
      </p:sp>
      <p:pic>
        <p:nvPicPr>
          <p:cNvPr id="19" name="svg.freya@svg.theme@icon.icon.horizontal"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654677" y="5354765"/>
            <a:ext cx="609600" cy="609600"/>
          </a:xfrm>
          <a:prstGeom prst="rect">
            <a:avLst/>
          </a:prstGeom>
        </p:spPr>
      </p:pic>
      <p:sp>
        <p:nvSpPr>
          <p:cNvPr id="20" name="span">
            <a:hlinkClick r:id="rId16" tooltip=""/>
          </p:cNvPr>
          <p:cNvSpPr/>
          <p:nvPr/>
        </p:nvSpPr>
        <p:spPr>
          <a:xfrm>
            <a:off x="4643342" y="6183821"/>
            <a:ext cx="632174"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pinsogna</a:t>
            </a:r>
            <a:endParaRPr lang="en-US" sz="1037"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25497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What are we talking about?</a:t>
            </a:r>
            <a:endParaRPr lang="en-US" sz="3240" dirty="0"/>
          </a:p>
        </p:txBody>
      </p:sp>
      <p:sp>
        <p:nvSpPr>
          <p:cNvPr id="5" name="span"/>
          <p:cNvSpPr/>
          <p:nvPr/>
        </p:nvSpPr>
        <p:spPr>
          <a:xfrm>
            <a:off x="487680" y="1571625"/>
            <a:ext cx="5554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Let's</a:t>
            </a:r>
            <a:endParaRPr lang="en-US" sz="1944" dirty="0"/>
          </a:p>
        </p:txBody>
      </p:sp>
      <p:sp>
        <p:nvSpPr>
          <p:cNvPr id="6" name="span"/>
          <p:cNvSpPr/>
          <p:nvPr/>
        </p:nvSpPr>
        <p:spPr>
          <a:xfrm>
            <a:off x="1112615" y="1571625"/>
            <a:ext cx="5045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start</a:t>
            </a:r>
            <a:endParaRPr lang="en-US" sz="1944" dirty="0"/>
          </a:p>
        </p:txBody>
      </p:sp>
      <p:sp>
        <p:nvSpPr>
          <p:cNvPr id="7" name="span"/>
          <p:cNvSpPr/>
          <p:nvPr/>
        </p:nvSpPr>
        <p:spPr>
          <a:xfrm>
            <a:off x="1686497" y="1571625"/>
            <a:ext cx="4779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with</a:t>
            </a:r>
            <a:endParaRPr lang="en-US" sz="1944" dirty="0"/>
          </a:p>
        </p:txBody>
      </p:sp>
      <p:sp>
        <p:nvSpPr>
          <p:cNvPr id="8" name="span"/>
          <p:cNvSpPr/>
          <p:nvPr/>
        </p:nvSpPr>
        <p:spPr>
          <a:xfrm>
            <a:off x="2233803"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9" name="span"/>
          <p:cNvSpPr/>
          <p:nvPr/>
        </p:nvSpPr>
        <p:spPr>
          <a:xfrm>
            <a:off x="2438876" y="1571625"/>
            <a:ext cx="5248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brief</a:t>
            </a:r>
            <a:endParaRPr lang="en-US" sz="1944" dirty="0"/>
          </a:p>
        </p:txBody>
      </p:sp>
      <p:sp>
        <p:nvSpPr>
          <p:cNvPr id="10" name="span"/>
          <p:cNvSpPr/>
          <p:nvPr/>
        </p:nvSpPr>
        <p:spPr>
          <a:xfrm>
            <a:off x="3033046" y="1571625"/>
            <a:ext cx="14322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introduction.</a:t>
            </a:r>
            <a:endParaRPr lang="en-US" sz="1944" dirty="0"/>
          </a:p>
        </p:txBody>
      </p:sp>
      <p:pic>
        <p:nvPicPr>
          <p:cNvPr id="11" name="svg.code.theme@qr.big"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852672" y="2399157"/>
            <a:ext cx="4486656" cy="2438400"/>
          </a:xfrm>
          <a:prstGeom prst="rect">
            <a:avLst/>
          </a:prstGeom>
        </p:spPr>
      </p:pic>
      <p:sp>
        <p:nvSpPr>
          <p:cNvPr id="12" name="a">
            <a:hlinkClick r:id="rId3" tooltip=""/>
          </p:cNvPr>
          <p:cNvSpPr/>
          <p:nvPr/>
        </p:nvSpPr>
        <p:spPr>
          <a:xfrm>
            <a:off x="3896582" y="5050917"/>
            <a:ext cx="439883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https://talks.paoloinsogna.dev/bees</a:t>
            </a:r>
            <a:endParaRPr lang="en-US" sz="1944"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10082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details lie in the documentation</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sp>
        <p:nvSpPr>
          <p:cNvPr id="6" name="span"/>
          <p:cNvSpPr/>
          <p:nvPr/>
        </p:nvSpPr>
        <p:spPr>
          <a:xfrm>
            <a:off x="1524857" y="4430840"/>
            <a:ext cx="316201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AWS S3 PutObject REST API</a:t>
            </a:r>
            <a:endParaRPr lang="en-US" sz="1814" dirty="0"/>
          </a:p>
        </p:txBody>
      </p:sp>
      <p:sp>
        <p:nvSpPr>
          <p:cNvPr id="7" name="a">
            <a:hlinkClick r:id="rId1" tooltip=""/>
          </p:cNvPr>
          <p:cNvSpPr/>
          <p:nvPr/>
        </p:nvSpPr>
        <p:spPr>
          <a:xfrm>
            <a:off x="2364962" y="4721638"/>
            <a:ext cx="1481804"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Documentation</a:t>
            </a:r>
            <a:endParaRPr lang="en-US" sz="1555" dirty="0"/>
          </a:p>
        </p:txBody>
      </p:sp>
      <p:pic>
        <p:nvPicPr>
          <p:cNvPr id="8" name="svg.code.qr.horizontal"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496312" y="2937320"/>
            <a:ext cx="1219200" cy="1219200"/>
          </a:xfrm>
          <a:prstGeom prst="rect">
            <a:avLst/>
          </a:prstGeom>
        </p:spPr>
      </p:pic>
      <p:sp>
        <p:nvSpPr>
          <p:cNvPr id="9" name="span"/>
          <p:cNvSpPr/>
          <p:nvPr/>
        </p:nvSpPr>
        <p:spPr>
          <a:xfrm>
            <a:off x="7676769" y="4430840"/>
            <a:ext cx="281854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AWS Signature Version 4</a:t>
            </a:r>
            <a:endParaRPr lang="en-US" sz="1814" dirty="0"/>
          </a:p>
        </p:txBody>
      </p:sp>
      <p:sp>
        <p:nvSpPr>
          <p:cNvPr id="10" name="a">
            <a:hlinkClick r:id="rId4" tooltip=""/>
          </p:cNvPr>
          <p:cNvSpPr/>
          <p:nvPr/>
        </p:nvSpPr>
        <p:spPr>
          <a:xfrm>
            <a:off x="7084600" y="4721638"/>
            <a:ext cx="4002977"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Calculations for the Authorization Header</a:t>
            </a:r>
            <a:endParaRPr lang="en-US" sz="1555" dirty="0"/>
          </a:p>
        </p:txBody>
      </p:sp>
      <p:pic>
        <p:nvPicPr>
          <p:cNvPr id="11" name="svg.code.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76488" y="2937320"/>
            <a:ext cx="1219200" cy="12192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2709672"/>
            <a:ext cx="271748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Let's get to</a:t>
            </a:r>
            <a:endParaRPr lang="en-US" sz="4277" dirty="0"/>
          </a:p>
        </p:txBody>
      </p:sp>
      <p:sp>
        <p:nvSpPr>
          <p:cNvPr id="5" name="span"/>
          <p:cNvSpPr/>
          <p:nvPr/>
        </p:nvSpPr>
        <p:spPr>
          <a:xfrm>
            <a:off x="487680" y="3456432"/>
            <a:ext cx="275224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the action!</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130359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Setup</a:t>
            </a:r>
            <a:endParaRPr lang="en-US" sz="3240" dirty="0"/>
          </a:p>
        </p:txBody>
      </p:sp>
      <p:sp>
        <p:nvSpPr>
          <p:cNvPr id="5" name="span"/>
          <p:cNvSpPr/>
          <p:nvPr/>
        </p:nvSpPr>
        <p:spPr>
          <a:xfrm>
            <a:off x="487680" y="1577721"/>
            <a:ext cx="3338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a:t>
            </a:r>
            <a:endParaRPr lang="en-US" sz="1944" dirty="0"/>
          </a:p>
        </p:txBody>
      </p:sp>
      <p:sp>
        <p:nvSpPr>
          <p:cNvPr id="6" name="span"/>
          <p:cNvSpPr/>
          <p:nvPr/>
        </p:nvSpPr>
        <p:spPr>
          <a:xfrm>
            <a:off x="890873" y="1577721"/>
            <a:ext cx="163201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dependencies</a:t>
            </a:r>
            <a:endParaRPr lang="en-US" sz="1944" dirty="0"/>
          </a:p>
        </p:txBody>
      </p:sp>
      <p:sp>
        <p:nvSpPr>
          <p:cNvPr id="7" name="span"/>
          <p:cNvSpPr/>
          <p:nvPr/>
        </p:nvSpPr>
        <p:spPr>
          <a:xfrm>
            <a:off x="2592229" y="1577721"/>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8" name="span"/>
          <p:cNvSpPr/>
          <p:nvPr/>
        </p:nvSpPr>
        <p:spPr>
          <a:xfrm>
            <a:off x="4642580" y="1577721"/>
            <a:ext cx="697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9" name="span"/>
          <p:cNvSpPr/>
          <p:nvPr/>
        </p:nvSpPr>
        <p:spPr>
          <a:xfrm>
            <a:off x="4781645" y="1577721"/>
            <a:ext cx="8805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Node.js</a:t>
            </a:r>
            <a:endParaRPr lang="en-US" sz="1944" dirty="0"/>
          </a:p>
        </p:txBody>
      </p:sp>
      <p:sp>
        <p:nvSpPr>
          <p:cNvPr id="10" name="span"/>
          <p:cNvSpPr/>
          <p:nvPr/>
        </p:nvSpPr>
        <p:spPr>
          <a:xfrm>
            <a:off x="5731574" y="1577721"/>
            <a:ext cx="84591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already</a:t>
            </a:r>
            <a:endParaRPr lang="en-US" sz="1944" dirty="0"/>
          </a:p>
        </p:txBody>
      </p:sp>
      <p:sp>
        <p:nvSpPr>
          <p:cNvPr id="11" name="span"/>
          <p:cNvSpPr/>
          <p:nvPr/>
        </p:nvSpPr>
        <p:spPr>
          <a:xfrm>
            <a:off x="6646831" y="1577721"/>
            <a:ext cx="4085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has</a:t>
            </a:r>
            <a:endParaRPr lang="en-US" sz="1944" dirty="0"/>
          </a:p>
        </p:txBody>
      </p:sp>
      <p:sp>
        <p:nvSpPr>
          <p:cNvPr id="12" name="span"/>
          <p:cNvSpPr/>
          <p:nvPr/>
        </p:nvSpPr>
        <p:spPr>
          <a:xfrm>
            <a:off x="7124700" y="1577721"/>
            <a:ext cx="3805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our</a:t>
            </a:r>
            <a:endParaRPr lang="en-US" sz="1944" dirty="0"/>
          </a:p>
        </p:txBody>
      </p:sp>
      <p:sp>
        <p:nvSpPr>
          <p:cNvPr id="13" name="span"/>
          <p:cNvSpPr/>
          <p:nvPr/>
        </p:nvSpPr>
        <p:spPr>
          <a:xfrm>
            <a:off x="7574566" y="1577721"/>
            <a:ext cx="68265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backs</a:t>
            </a:r>
            <a:endParaRPr lang="en-US" sz="1944" dirty="0"/>
          </a:p>
        </p:txBody>
      </p:sp>
      <p:sp>
        <p:nvSpPr>
          <p:cNvPr id="14" name="span"/>
          <p:cNvSpPr/>
          <p:nvPr/>
        </p:nvSpPr>
        <p:spPr>
          <a:xfrm>
            <a:off x="8326565" y="1577721"/>
            <a:ext cx="20916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5" name="code"/>
          <p:cNvSpPr/>
          <p:nvPr/>
        </p:nvSpPr>
        <p:spPr>
          <a:xfrm>
            <a:off x="2864644" y="1559433"/>
            <a:ext cx="1777937"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package.json</a:t>
            </a:r>
            <a:endParaRPr lang="en-US" sz="1944" dirty="0"/>
          </a:p>
        </p:txBody>
      </p:sp>
      <p:sp>
        <p:nvSpPr>
          <p:cNvPr id="16" name="pre.freya@code"/>
          <p:cNvSpPr/>
          <p:nvPr/>
        </p:nvSpPr>
        <p:spPr>
          <a:xfrm>
            <a:off x="4267200" y="3348800"/>
            <a:ext cx="3657600" cy="2047494"/>
          </a:xfrm>
          <a:prstGeom prst="roundRect">
            <a:avLst>
              <a:gd name="adj" fmla="val 2977"/>
            </a:avLst>
          </a:prstGeom>
          <a:solidFill>
            <a:srgbClr val="282C34"/>
          </a:solidFill>
          <a:ln w="12700">
            <a:solidFill>
              <a:srgbClr val="282C34">
                <a:alpha val="0"/>
              </a:srgbClr>
            </a:solidFill>
            <a:prstDash val="solid"/>
          </a:ln>
        </p:spPr>
      </p:sp>
      <p:sp>
        <p:nvSpPr>
          <p:cNvPr id="17" name="pre.freya@code:code"/>
          <p:cNvSpPr/>
          <p:nvPr/>
        </p:nvSpPr>
        <p:spPr>
          <a:xfrm>
            <a:off x="4949476" y="3598736"/>
            <a:ext cx="1933955" cy="1547717"/>
          </a:xfrm>
          <a:prstGeom prst="rect">
            <a:avLst/>
          </a:prstGeom>
          <a:noFill/>
          <a:ln/>
        </p:spPr>
        <p:txBody>
          <a:bodyPr wrap="none" lIns="0" tIns="0" rIns="0" bIns="0" rtlCol="0" anchor="t"/>
          <a:lstStyle/>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"name"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"direct"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"version"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"1.0.0"</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"main"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"index.js"</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"type"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"module"</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"scripts"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"dependencies"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
        <p:nvSpPr>
          <p:cNvPr id="18" name="pre.freya@code:line-numbers"/>
          <p:cNvSpPr/>
          <p:nvPr/>
        </p:nvSpPr>
        <p:spPr>
          <a:xfrm>
            <a:off x="4608290" y="3598736"/>
            <a:ext cx="85344" cy="1547717"/>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8</a:t>
            </a:r>
            <a:endParaRPr lang="en-US" sz="112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88740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skeleton</a:t>
            </a:r>
            <a:endParaRPr lang="en-US" sz="3240" dirty="0"/>
          </a:p>
        </p:txBody>
      </p:sp>
      <p:sp>
        <p:nvSpPr>
          <p:cNvPr id="5" name="pre.freya@code"/>
          <p:cNvSpPr/>
          <p:nvPr/>
        </p:nvSpPr>
        <p:spPr>
          <a:xfrm>
            <a:off x="1915573" y="1844326"/>
            <a:ext cx="8360855" cy="4192238"/>
          </a:xfrm>
          <a:prstGeom prst="roundRect">
            <a:avLst>
              <a:gd name="adj" fmla="val 1454"/>
            </a:avLst>
          </a:prstGeom>
          <a:solidFill>
            <a:srgbClr val="282C34"/>
          </a:solidFill>
          <a:ln w="12700">
            <a:solidFill>
              <a:srgbClr val="282C34">
                <a:alpha val="0"/>
              </a:srgbClr>
            </a:solidFill>
            <a:prstDash val="solid"/>
          </a:ln>
        </p:spPr>
      </p:sp>
      <p:sp>
        <p:nvSpPr>
          <p:cNvPr id="6" name="pre.freya@code:code"/>
          <p:cNvSpPr/>
          <p:nvPr/>
        </p:nvSpPr>
        <p:spPr>
          <a:xfrm>
            <a:off x="2597849" y="2094262"/>
            <a:ext cx="7564945" cy="3692462"/>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createHash</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createHmac</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'node:crypto'</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readFile</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'node:fs/promises'</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awsS3UnsignedPayload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'UNSIGNED-PAYLOAD'</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sha256</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contents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createHash</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'sha256'</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update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contents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digest</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'hex'</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hmacSha256</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contents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createHmac</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'sha256'</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key</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update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contents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digest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Implements the Authenticating Requests (AWS Signature Version 4) algorithm.</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signS3Upload</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keyId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accessKey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region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method</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rawUrl</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headers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payloadHash</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CanonicalRequest calculation</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StringToSign calculation</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Signature calculation</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sp>
        <p:nvSpPr>
          <p:cNvPr id="7" name="pre.freya@code:line-numbers"/>
          <p:cNvSpPr/>
          <p:nvPr/>
        </p:nvSpPr>
        <p:spPr>
          <a:xfrm>
            <a:off x="2171319" y="2094262"/>
            <a:ext cx="170688" cy="3692462"/>
          </a:xfrm>
          <a:prstGeom prst="rect">
            <a:avLst/>
          </a:prstGeom>
          <a:noFill/>
          <a:ln/>
        </p:spPr>
        <p:txBody>
          <a:bodyPr wrap="none" lIns="0" tIns="0" rIns="0" bIns="0" rtlCol="0" anchor="t"/>
          <a:lstStyle/>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9</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10</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11</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12</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13</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14</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15</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16</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17</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18</a:t>
            </a:r>
            <a:endParaRPr lang="en-US" sz="1120" dirty="0"/>
          </a:p>
          <a:p>
            <a:pPr algn="r" indent="0" marL="0">
              <a:lnSpc>
                <a:spcPts val="1535"/>
              </a:lnSpc>
              <a:buNone/>
            </a:pPr>
            <a:r>
              <a:rPr lang="en-US" sz="1120" u="none" dirty="0">
                <a:solidFill>
                  <a:srgbClr val="636D83"/>
                </a:solidFill>
                <a:latin typeface="Roboto Mono" pitchFamily="34" charset="0"/>
                <a:ea typeface="Roboto Mono" pitchFamily="34" charset="-122"/>
                <a:cs typeface="Roboto Mono" pitchFamily="34" charset="-120"/>
              </a:rPr>
              <a:t>19</a:t>
            </a:r>
            <a:endParaRPr lang="en-US" sz="112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article.freya@slide.theme@bg-red.theme@separator.theme@fg-white"/>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487680" y="2280666"/>
            <a:ext cx="385105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Task 1: Create a</a:t>
            </a:r>
            <a:endParaRPr lang="en-US" sz="4277" dirty="0"/>
          </a:p>
        </p:txBody>
      </p:sp>
      <p:sp>
        <p:nvSpPr>
          <p:cNvPr id="5" name="span"/>
          <p:cNvSpPr/>
          <p:nvPr/>
        </p:nvSpPr>
        <p:spPr>
          <a:xfrm>
            <a:off x="487680" y="3027426"/>
            <a:ext cx="476078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Canonical Request</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4249674"/>
            <a:ext cx="69856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Enjoy!</a:t>
            </a:r>
            <a:endParaRPr lang="en-US" sz="1944" dirty="0"/>
          </a:p>
        </p:txBody>
      </p:sp>
      <p:sp>
        <p:nvSpPr>
          <p:cNvPr id="8" name="span"/>
          <p:cNvSpPr/>
          <p:nvPr/>
        </p:nvSpPr>
        <p:spPr>
          <a:xfrm>
            <a:off x="1255586" y="4249674"/>
            <a:ext cx="250031"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t>
            </a:r>
            <a:endParaRPr lang="en-US" sz="1944"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487680" y="2280666"/>
            <a:ext cx="392220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Task 2: Create a</a:t>
            </a:r>
            <a:endParaRPr lang="en-US" sz="4277" dirty="0"/>
          </a:p>
        </p:txBody>
      </p:sp>
      <p:sp>
        <p:nvSpPr>
          <p:cNvPr id="5" name="span"/>
          <p:cNvSpPr/>
          <p:nvPr/>
        </p:nvSpPr>
        <p:spPr>
          <a:xfrm>
            <a:off x="487680" y="3027426"/>
            <a:ext cx="348167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String to Sign</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4249674"/>
            <a:ext cx="69856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Enjoy!</a:t>
            </a:r>
            <a:endParaRPr lang="en-US" sz="1944" dirty="0"/>
          </a:p>
        </p:txBody>
      </p:sp>
      <p:sp>
        <p:nvSpPr>
          <p:cNvPr id="8" name="span"/>
          <p:cNvSpPr/>
          <p:nvPr/>
        </p:nvSpPr>
        <p:spPr>
          <a:xfrm>
            <a:off x="1255586" y="4249674"/>
            <a:ext cx="250031"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t>
            </a:r>
            <a:endParaRPr lang="en-US" sz="1944"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280666"/>
            <a:ext cx="4237768"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Task 3: Calculate</a:t>
            </a:r>
            <a:endParaRPr lang="en-US" sz="4277" dirty="0"/>
          </a:p>
        </p:txBody>
      </p:sp>
      <p:sp>
        <p:nvSpPr>
          <p:cNvPr id="5" name="span"/>
          <p:cNvSpPr/>
          <p:nvPr/>
        </p:nvSpPr>
        <p:spPr>
          <a:xfrm>
            <a:off x="487680" y="3027426"/>
            <a:ext cx="2551271"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Signature</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4249674"/>
            <a:ext cx="69856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Enjoy!</a:t>
            </a:r>
            <a:endParaRPr lang="en-US" sz="1944" dirty="0"/>
          </a:p>
        </p:txBody>
      </p:sp>
      <p:sp>
        <p:nvSpPr>
          <p:cNvPr id="8" name="span"/>
          <p:cNvSpPr/>
          <p:nvPr/>
        </p:nvSpPr>
        <p:spPr>
          <a:xfrm>
            <a:off x="1255586" y="4249674"/>
            <a:ext cx="2500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article.freya@slide.theme@bg-orange.theme@separator.theme@fg-white"/>
          <p:cNvSpPr/>
          <p:nvPr/>
        </p:nvSpPr>
        <p:spPr>
          <a:xfrm>
            <a:off x="0" y="0"/>
            <a:ext cx="12192000" cy="6827520"/>
          </a:xfrm>
          <a:prstGeom prst="rect">
            <a:avLst/>
          </a:prstGeom>
          <a:solidFill>
            <a:srgbClr val="EA580C"/>
          </a:solidFill>
          <a:ln w="12700">
            <a:solidFill>
              <a:srgbClr val="EA580C">
                <a:alpha val="0"/>
              </a:srgbClr>
            </a:solidFill>
            <a:prstDash val="solid"/>
          </a:ln>
        </p:spPr>
      </p:sp>
      <p:sp>
        <p:nvSpPr>
          <p:cNvPr id="4" name="span"/>
          <p:cNvSpPr/>
          <p:nvPr/>
        </p:nvSpPr>
        <p:spPr>
          <a:xfrm>
            <a:off x="487680" y="2280666"/>
            <a:ext cx="418776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Task 4: REST API</a:t>
            </a:r>
            <a:endParaRPr lang="en-US" sz="4277" dirty="0"/>
          </a:p>
        </p:txBody>
      </p:sp>
      <p:sp>
        <p:nvSpPr>
          <p:cNvPr id="5" name="span"/>
          <p:cNvSpPr/>
          <p:nvPr/>
        </p:nvSpPr>
        <p:spPr>
          <a:xfrm>
            <a:off x="487680" y="3027426"/>
            <a:ext cx="91259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call</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4249674"/>
            <a:ext cx="69856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Enjoy!</a:t>
            </a:r>
            <a:endParaRPr lang="en-US" sz="1944" dirty="0"/>
          </a:p>
        </p:txBody>
      </p:sp>
      <p:sp>
        <p:nvSpPr>
          <p:cNvPr id="8" name="span"/>
          <p:cNvSpPr/>
          <p:nvPr/>
        </p:nvSpPr>
        <p:spPr>
          <a:xfrm>
            <a:off x="1255586" y="4249674"/>
            <a:ext cx="250031"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t>
            </a:r>
            <a:endParaRPr lang="en-US" sz="1944"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487680" y="2280666"/>
            <a:ext cx="312048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Task 5: Main</a:t>
            </a:r>
            <a:endParaRPr lang="en-US" sz="4277" dirty="0"/>
          </a:p>
        </p:txBody>
      </p:sp>
      <p:sp>
        <p:nvSpPr>
          <p:cNvPr id="5" name="span"/>
          <p:cNvSpPr/>
          <p:nvPr/>
        </p:nvSpPr>
        <p:spPr>
          <a:xfrm>
            <a:off x="487680" y="3027426"/>
            <a:ext cx="222427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function</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4249674"/>
            <a:ext cx="69856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Enjoy!</a:t>
            </a:r>
            <a:endParaRPr lang="en-US" sz="1944" dirty="0"/>
          </a:p>
        </p:txBody>
      </p:sp>
      <p:sp>
        <p:nvSpPr>
          <p:cNvPr id="8" name="span"/>
          <p:cNvSpPr/>
          <p:nvPr/>
        </p:nvSpPr>
        <p:spPr>
          <a:xfrm>
            <a:off x="1255586" y="4249674"/>
            <a:ext cx="250031"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a:t>
            </a:r>
            <a:endParaRPr lang="en-US" sz="1944"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46478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Take home</a:t>
            </a:r>
            <a:endParaRPr lang="en-US" sz="3240" dirty="0"/>
          </a:p>
        </p:txBody>
      </p:sp>
      <p:sp>
        <p:nvSpPr>
          <p:cNvPr id="5" name="span"/>
          <p:cNvSpPr/>
          <p:nvPr/>
        </p:nvSpPr>
        <p:spPr>
          <a:xfrm>
            <a:off x="487680" y="1571625"/>
            <a:ext cx="43729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a:t>
            </a:r>
            <a:endParaRPr lang="en-US" sz="1944" dirty="0"/>
          </a:p>
        </p:txBody>
      </p:sp>
      <p:sp>
        <p:nvSpPr>
          <p:cNvPr id="6" name="span"/>
          <p:cNvSpPr/>
          <p:nvPr/>
        </p:nvSpPr>
        <p:spPr>
          <a:xfrm>
            <a:off x="994315" y="1571625"/>
            <a:ext cx="4213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7" name="span"/>
          <p:cNvSpPr/>
          <p:nvPr/>
        </p:nvSpPr>
        <p:spPr>
          <a:xfrm>
            <a:off x="1485043" y="1571625"/>
            <a:ext cx="43672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find</a:t>
            </a:r>
            <a:endParaRPr lang="en-US" sz="1944" dirty="0"/>
          </a:p>
        </p:txBody>
      </p:sp>
      <p:sp>
        <p:nvSpPr>
          <p:cNvPr id="8" name="span"/>
          <p:cNvSpPr/>
          <p:nvPr/>
        </p:nvSpPr>
        <p:spPr>
          <a:xfrm>
            <a:off x="1991106" y="1571625"/>
            <a:ext cx="2509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all</a:t>
            </a:r>
            <a:endParaRPr lang="en-US" sz="1944" dirty="0"/>
          </a:p>
        </p:txBody>
      </p:sp>
      <p:sp>
        <p:nvSpPr>
          <p:cNvPr id="9" name="span"/>
          <p:cNvSpPr/>
          <p:nvPr/>
        </p:nvSpPr>
        <p:spPr>
          <a:xfrm>
            <a:off x="2311432"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0" name="span"/>
          <p:cNvSpPr/>
          <p:nvPr/>
        </p:nvSpPr>
        <p:spPr>
          <a:xfrm>
            <a:off x="2743010" y="1571625"/>
            <a:ext cx="57616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code</a:t>
            </a:r>
            <a:endParaRPr lang="en-US" sz="1944" dirty="0"/>
          </a:p>
        </p:txBody>
      </p:sp>
      <p:sp>
        <p:nvSpPr>
          <p:cNvPr id="11" name="span"/>
          <p:cNvSpPr/>
          <p:nvPr/>
        </p:nvSpPr>
        <p:spPr>
          <a:xfrm>
            <a:off x="3388614" y="1571625"/>
            <a:ext cx="29165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a:t>
            </a:r>
            <a:endParaRPr lang="en-US" sz="1944" dirty="0"/>
          </a:p>
        </p:txBody>
      </p:sp>
      <p:sp>
        <p:nvSpPr>
          <p:cNvPr id="12" name="span"/>
          <p:cNvSpPr/>
          <p:nvPr/>
        </p:nvSpPr>
        <p:spPr>
          <a:xfrm>
            <a:off x="3749612" y="1571625"/>
            <a:ext cx="8614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GitHub:</a:t>
            </a:r>
            <a:endParaRPr lang="en-US" sz="1944" dirty="0"/>
          </a:p>
        </p:txBody>
      </p:sp>
      <p:pic>
        <p:nvPicPr>
          <p:cNvPr id="13" name="svg.code.theme@qr.big"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852672" y="2399157"/>
            <a:ext cx="4486656" cy="2438400"/>
          </a:xfrm>
          <a:prstGeom prst="rect">
            <a:avLst/>
          </a:prstGeom>
        </p:spPr>
      </p:pic>
      <p:sp>
        <p:nvSpPr>
          <p:cNvPr id="14" name="a">
            <a:hlinkClick r:id="rId3" tooltip=""/>
          </p:cNvPr>
          <p:cNvSpPr/>
          <p:nvPr/>
        </p:nvSpPr>
        <p:spPr>
          <a:xfrm>
            <a:off x="2994755" y="5050917"/>
            <a:ext cx="620239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https://github.com/ShogunPanda/workshops-bees</a:t>
            </a:r>
            <a:endParaRPr lang="en-US" sz="1944"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3" name="article.freya@slide.theme@end"/>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end"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450461"/>
            <a:ext cx="3775520" cy="1035939"/>
          </a:xfrm>
          <a:prstGeom prst="rect">
            <a:avLst/>
          </a:prstGeom>
          <a:solidFill>
            <a:srgbClr val="00050B"/>
          </a:solidFill>
          <a:ln w="12700">
            <a:solidFill>
              <a:srgbClr val="00050B">
                <a:alpha val="0"/>
              </a:srgbClr>
            </a:solidFill>
            <a:prstDash val="solid"/>
          </a:ln>
        </p:spPr>
      </p:sp>
      <p:sp>
        <p:nvSpPr>
          <p:cNvPr id="6" name="h1.theme@callout.title"/>
          <p:cNvSpPr/>
          <p:nvPr/>
        </p:nvSpPr>
        <p:spPr>
          <a:xfrm>
            <a:off x="853440" y="4621149"/>
            <a:ext cx="304400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Thank you!</a:t>
            </a:r>
            <a:endParaRPr lang="en-US" sz="4536" dirty="0"/>
          </a:p>
        </p:txBody>
      </p:sp>
      <p:sp>
        <p:nvSpPr>
          <p:cNvPr id="7" name="footer.footer"/>
          <p:cNvSpPr/>
          <p:nvPr/>
        </p:nvSpPr>
        <p:spPr>
          <a:xfrm>
            <a:off x="0" y="5974080"/>
            <a:ext cx="12192000" cy="853440"/>
          </a:xfrm>
          <a:prstGeom prst="rect">
            <a:avLst/>
          </a:prstGeom>
          <a:solidFill>
            <a:srgbClr val="00050B"/>
          </a:solidFill>
          <a:ln w="12700">
            <a:solidFill>
              <a:srgbClr val="00050B">
                <a:alpha val="0"/>
              </a:srgbClr>
            </a:solidFill>
            <a:prstDash val="solid"/>
          </a:ln>
        </p:spPr>
      </p:sp>
      <p:sp>
        <p:nvSpPr>
          <p:cNvPr id="8" name="strong.social.highlight.author"/>
          <p:cNvSpPr/>
          <p:nvPr/>
        </p:nvSpPr>
        <p:spPr>
          <a:xfrm>
            <a:off x="487680" y="6085046"/>
            <a:ext cx="1312069"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Paolo Insogna</a:t>
            </a:r>
            <a:endParaRPr lang="en-US" sz="1555" dirty="0"/>
          </a:p>
        </p:txBody>
      </p:sp>
      <p:sp>
        <p:nvSpPr>
          <p:cNvPr id="9" name="a.social.twitter">
            <a:hlinkClick r:id="rId2" tooltip=""/>
          </p:cNvPr>
          <p:cNvSpPr/>
          <p:nvPr/>
        </p:nvSpPr>
        <p:spPr>
          <a:xfrm>
            <a:off x="3772281" y="6085046"/>
            <a:ext cx="112109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@p_insogna</a:t>
            </a:r>
            <a:endParaRPr lang="en-US" sz="1555" dirty="0"/>
          </a:p>
        </p:txBody>
      </p:sp>
      <p:sp>
        <p:nvSpPr>
          <p:cNvPr id="10" name="span.social.highlight.description"/>
          <p:cNvSpPr/>
          <p:nvPr/>
        </p:nvSpPr>
        <p:spPr>
          <a:xfrm>
            <a:off x="487680" y="6469094"/>
            <a:ext cx="2918841"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Node.js TSC, Principal Engineer</a:t>
            </a:r>
            <a:endParaRPr lang="en-US" sz="1555" dirty="0"/>
          </a:p>
        </p:txBody>
      </p:sp>
      <p:sp>
        <p:nvSpPr>
          <p:cNvPr id="11" name="a.social.email">
            <a:hlinkClick r:id="rId3" tooltip=""/>
          </p:cNvPr>
          <p:cNvSpPr/>
          <p:nvPr/>
        </p:nvSpPr>
        <p:spPr>
          <a:xfrm>
            <a:off x="3772281" y="6469094"/>
            <a:ext cx="295951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paolo.insogna@platformatic.dev</a:t>
            </a:r>
            <a:endParaRPr lang="en-US" sz="1555" dirty="0"/>
          </a:p>
        </p:txBody>
      </p:sp>
      <p:sp>
        <p:nvSpPr>
          <p:cNvPr id="12" name="a.logo"/>
          <p:cNvSpPr/>
          <p:nvPr/>
        </p:nvSpPr>
        <p:spPr>
          <a:xfrm>
            <a:off x="9284684" y="6035040"/>
            <a:ext cx="12192" cy="731520"/>
          </a:xfrm>
          <a:prstGeom prst="rect">
            <a:avLst/>
          </a:prstGeom>
          <a:solidFill>
            <a:srgbClr val="FCD34D"/>
          </a:solidFill>
          <a:ln w="12700">
            <a:solidFill>
              <a:srgbClr val="FCD34D">
                <a:alpha val="0"/>
              </a:srgbClr>
            </a:solidFill>
            <a:prstDash val="solid"/>
          </a:ln>
        </p:spPr>
      </p:sp>
      <p:pic>
        <p:nvPicPr>
          <p:cNvPr id="13" name="img.freya@image.image" descr="preencoded.png">
            <a:hlinkClick r:id="rId5" tooltip=""/>
          </p:cNvPr>
          <p:cNvPicPr>
            <a:picLocks noChangeAspect="1"/>
          </p:cNvPicPr>
          <p:nvPr/>
        </p:nvPicPr>
        <p:blipFill>
          <a:blip r:embed="rId4"/>
          <a:stretch>
            <a:fillRect/>
          </a:stretch>
        </p:blipFill>
        <p:spPr>
          <a:xfrm>
            <a:off x="9784556" y="6035040"/>
            <a:ext cx="731520" cy="731520"/>
          </a:xfrm>
          <a:prstGeom prst="rect">
            <a:avLst/>
          </a:prstGeom>
        </p:spPr>
      </p:pic>
      <p:sp>
        <p:nvSpPr>
          <p:cNvPr id="14" name="span.text">
            <a:hlinkClick r:id="rId6" tooltip=""/>
          </p:cNvPr>
          <p:cNvSpPr/>
          <p:nvPr/>
        </p:nvSpPr>
        <p:spPr>
          <a:xfrm>
            <a:off x="10627805" y="6295930"/>
            <a:ext cx="1076516" cy="201168"/>
          </a:xfrm>
          <a:prstGeom prst="rect">
            <a:avLst/>
          </a:prstGeom>
          <a:noFill/>
          <a:ln/>
        </p:spPr>
        <p:txBody>
          <a:bodyPr wrap="none" lIns="0" tIns="0" rIns="0" bIns="0" rtlCol="0" anchor="ctr"/>
          <a:lstStyle/>
          <a:p>
            <a:pPr indent="0" marL="0">
              <a:buNone/>
            </a:pPr>
            <a:r>
              <a:rPr lang="en-US" sz="1296" b="1" u="none" dirty="0">
                <a:solidFill>
                  <a:srgbClr val="FFFFFF"/>
                </a:solidFill>
                <a:latin typeface="Montserrat" pitchFamily="34" charset="0"/>
                <a:ea typeface="Montserrat" pitchFamily="34" charset="-122"/>
                <a:cs typeface="Montserrat" pitchFamily="34" charset="-120"/>
              </a:rPr>
              <a:t>Platformatic</a:t>
            </a:r>
            <a:endParaRPr lang="en-US" sz="129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Montserrat</vt:lpstr>
      <vt:lpstr>Inter Light</vt:lpstr>
      <vt:lpstr>Montserrat ExtraBold</vt:lpstr>
      <vt:lpstr>Inter ExtraBold</vt:lpstr>
      <vt:lpstr>Inter</vt:lpstr>
      <vt:lpstr>Roboto Mono</vt:lpstr>
      <vt:lpstr>Montserrat Black</vt:lpstr>
      <vt:lpstr>Bitter</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Workshop: The bees are important: use SDKs wisely</dc:title>
  <dc:subject>It is a well-known fact that if bees go extinct, many things in the world (if not the world itself)
would disappear.
The same goes for third-party APIs (which, with a horrible pun, translates to bees in Italian).
Most of the time vendors provide a SDK for your language to interact with their API. While this
speeds up productivity, it slows down performance and makes you dependent on SDK bugs or supply
chain vulnerabilities, that are not always addressed at the speed you would expect. Moreover, you
never deal with the API directly and this removes the pressure to vendors for a developer-first
designed APIs.
In this workshop, I will show how most of the time you don’t need an SDK since you can easily code
everything you need by yourself using a simple HTTP call.
</dc:subject>
  <dc:creator>Paolo Insogna</dc:creator>
  <cp:lastModifiedBy>Paolo Insogna</cp:lastModifiedBy>
  <cp:revision>1</cp:revision>
  <dcterms:created xsi:type="dcterms:W3CDTF">2026-11-02T14:10:05Z</dcterms:created>
  <dcterms:modified xsi:type="dcterms:W3CDTF">2026-11-02T14:10:05Z</dcterms:modified>
</cp:coreProperties>
</file>