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27520"/>
  <p:notesSz cx="6827520" cy="12192000"/>
  <p:embeddedFontLst>
    <p:embeddedFont>
      <p:font typeface="Montserrat" panose="00000000000000000000" charset="1"/>
      <p:regular r:id="rId48"/>
      <p:bold r:id="rId47"/>
    </p:embeddedFont>
    <p:embeddedFont>
      <p:font typeface="Inter Light" panose="02000503000000020004" charset="1"/>
      <p:regular r:id="rId49"/>
    </p:embeddedFont>
    <p:embeddedFont>
      <p:font typeface="Bitter" panose="00000000000000000000" charset="1"/>
      <p:regular r:id="rId59"/>
      <p:bold r:id="rId50"/>
      <p:boldItalic r:id="rId58"/>
    </p:embeddedFont>
    <p:embeddedFont>
      <p:font typeface="Montserrat ExtraBold" panose="00000000000000000000" charset="1"/>
      <p:regular r:id="rId51"/>
    </p:embeddedFont>
    <p:embeddedFont>
      <p:font typeface="Inter ExtraBold" panose="02000503000000020004" charset="1"/>
      <p:regular r:id="rId52"/>
    </p:embeddedFont>
    <p:embeddedFont>
      <p:font typeface="Inter" panose="02000503000000020004" charset="1"/>
      <p:regular r:id="rId53"/>
      <p:bold r:id="rId56"/>
    </p:embeddedFont>
    <p:embeddedFont>
      <p:font typeface="Roboto Mono" panose="00000009000000000000" charset="1"/>
      <p:regular r:id="rId57"/>
      <p:bold r:id="rId54"/>
    </p:embeddedFont>
    <p:embeddedFont>
      <p:font typeface="Montserrat Black" panose="00000000000000000000" charset="1"/>
      <p:regular r:id="rId5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 Id="rId47" Type="http://schemas.openxmlformats.org/officeDocument/2006/relationships/font" Target="fonts/font1.fntdata"/><Relationship Id="rId48" Type="http://schemas.openxmlformats.org/officeDocument/2006/relationships/font" Target="fonts/font2.fntdata"/><Relationship Id="rId49" Type="http://schemas.openxmlformats.org/officeDocument/2006/relationships/font" Target="fonts/font3.fntdata"/><Relationship Id="rId50" Type="http://schemas.openxmlformats.org/officeDocument/2006/relationships/font" Target="fonts/font4.fntdata"/><Relationship Id="rId51" Type="http://schemas.openxmlformats.org/officeDocument/2006/relationships/font" Target="fonts/font5.fntdata"/><Relationship Id="rId52" Type="http://schemas.openxmlformats.org/officeDocument/2006/relationships/font" Target="fonts/font6.fntdata"/><Relationship Id="rId53" Type="http://schemas.openxmlformats.org/officeDocument/2006/relationships/font" Target="fonts/font7.fntdata"/><Relationship Id="rId54" Type="http://schemas.openxmlformats.org/officeDocument/2006/relationships/font" Target="fonts/font8.fntdata"/><Relationship Id="rId55" Type="http://schemas.openxmlformats.org/officeDocument/2006/relationships/font" Target="fonts/font9.fntdata"/><Relationship Id="rId56" Type="http://schemas.openxmlformats.org/officeDocument/2006/relationships/font" Target="fonts/font10.fntdata"/><Relationship Id="rId57" Type="http://schemas.openxmlformats.org/officeDocument/2006/relationships/font" Target="fonts/font11.fntdata"/><Relationship Id="rId58" Type="http://schemas.openxmlformats.org/officeDocument/2006/relationships/font" Target="fonts/font12.fntdata"/><Relationship Id="rId59" Type="http://schemas.openxmlformats.org/officeDocument/2006/relationships/font" Target="fonts/font1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latformatic.dev/" TargetMode="External"/><Relationship Id="rId5" Type="http://schemas.openxmlformats.org/officeDocument/2006/relationships/hyperlink" Target="https://platformatic.dev/" TargetMode="External"/><Relationship Id="rId10" Type="http://schemas.openxmlformats.org/officeDocument/2006/relationships/hyperlink" Target="https://talks.paoloinsogna.dev/watt-next-k8s" TargetMode="External"/><Relationship Id="rId15" Type="http://schemas.openxmlformats.org/officeDocument/2006/relationships/hyperlink" Target="https://talks.paoloinsogna.dev/pdfs/watt-next-k8s.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svg"/><Relationship Id="rId8" Type="http://schemas.openxmlformats.org/officeDocument/2006/relationships/image" Target="../media/image-1-6.png"/><Relationship Id="rId9" Type="http://schemas.openxmlformats.org/officeDocument/2006/relationships/image" Target="../media/image-1-7.svg"/><Relationship Id="rId11" Type="http://schemas.openxmlformats.org/officeDocument/2006/relationships/image" Target="../media/image-1-8.png"/><Relationship Id="rId12" Type="http://schemas.openxmlformats.org/officeDocument/2006/relationships/image" Target="../media/image-1-9.svg"/><Relationship Id="rId13" Type="http://schemas.openxmlformats.org/officeDocument/2006/relationships/image" Target="../media/image-1-10.png"/><Relationship Id="rId14" Type="http://schemas.openxmlformats.org/officeDocument/2006/relationships/image" Target="../media/image-1-11.svg"/><Relationship Id="rId16" Type="http://schemas.openxmlformats.org/officeDocument/2006/relationships/slideLayout" Target="../slideLayouts/slideLayout1.xml"/><Relationship Id="rId1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image" Target="../media/image-3-11.png"/><Relationship Id="rId18" Type="http://schemas.openxmlformats.org/officeDocument/2006/relationships/slideLayout" Target="../slideLayouts/slideLayout1.xml"/><Relationship Id="rId1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medium.com/booking-com-development/node-js-at-scale-rebalanced-how-we-cut-cost-by-38-62ce247a3002" TargetMode="External"/><Relationship Id="rId4" Type="http://schemas.openxmlformats.org/officeDocument/2006/relationships/hyperlink" Target="https://platformatichq.com/case-studies/supabase" TargetMode="External"/><Relationship Id="rId6" Type="http://schemas.openxmlformats.org/officeDocument/2006/relationships/hyperlink" Target="https://platformatichq.com/case-studies/spendesk" TargetMode="External"/><Relationship Id="rId1" Type="http://schemas.openxmlformats.org/officeDocument/2006/relationships/image" Target="../media/image-4-1.png"/><Relationship Id="rId3" Type="http://schemas.openxmlformats.org/officeDocument/2006/relationships/image" Target="../media/image-4-2.png"/><Relationship Id="rId5" Type="http://schemas.openxmlformats.org/officeDocument/2006/relationships/image" Target="../media/image-4-3.png"/><Relationship Id="rId7" Type="http://schemas.openxmlformats.org/officeDocument/2006/relationships/image" Target="../media/image-4-4.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ssCzHoUI7M" TargetMode="External"/><Relationship Id="rId1"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nodejs.org/dist/latest-v22.x/docs/api/worker_threads.html" TargetMode="External"/><Relationship Id="rId1" Type="http://schemas.openxmlformats.org/officeDocument/2006/relationships/image" Target="../media/image-7-1.png"/><Relationship Id="rId2" Type="http://schemas.openxmlformats.org/officeDocument/2006/relationships/image" Target="../media/image-7-2.svg"/><Relationship Id="rId4" Type="http://schemas.openxmlformats.org/officeDocument/2006/relationships/image" Target="../media/image-7-3.png"/><Relationship Id="rId5" Type="http://schemas.openxmlformats.org/officeDocument/2006/relationships/image" Target="../media/image-7-4.svg"/><Relationship Id="rId6" Type="http://schemas.openxmlformats.org/officeDocument/2006/relationships/image" Target="../media/image-7-5.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image" Target="../media/image-11-3.png"/><Relationship Id="rId4" Type="http://schemas.openxmlformats.org/officeDocument/2006/relationships/image" Target="../media/image-11-4.svg"/><Relationship Id="rId5" Type="http://schemas.openxmlformats.org/officeDocument/2006/relationships/image" Target="../media/image-11-5.png"/><Relationship Id="rId6" Type="http://schemas.openxmlformats.org/officeDocument/2006/relationships/image" Target="../media/image-11-6.sv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svg"/><Relationship Id="rId3" Type="http://schemas.openxmlformats.org/officeDocument/2006/relationships/image" Target="../media/image-13-3.png"/><Relationship Id="rId4" Type="http://schemas.openxmlformats.org/officeDocument/2006/relationships/image" Target="../media/image-13-4.svg"/><Relationship Id="rId5" Type="http://schemas.openxmlformats.org/officeDocument/2006/relationships/image" Target="../media/image-13-5.png"/><Relationship Id="rId6" Type="http://schemas.openxmlformats.org/officeDocument/2006/relationships/image" Target="../media/image-13-6.sv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svg"/><Relationship Id="rId3" Type="http://schemas.openxmlformats.org/officeDocument/2006/relationships/image" Target="../media/image-14-3.png"/><Relationship Id="rId4" Type="http://schemas.openxmlformats.org/officeDocument/2006/relationships/image" Target="../media/image-14-4.svg"/><Relationship Id="rId5" Type="http://schemas.openxmlformats.org/officeDocument/2006/relationships/image" Target="../media/image-14-5.png"/><Relationship Id="rId6" Type="http://schemas.openxmlformats.org/officeDocument/2006/relationships/image" Target="../media/image-14-6.sv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svg"/><Relationship Id="rId3" Type="http://schemas.openxmlformats.org/officeDocument/2006/relationships/image" Target="../media/image-15-3.png"/><Relationship Id="rId4" Type="http://schemas.openxmlformats.org/officeDocument/2006/relationships/image" Target="../media/image-15-4.svg"/><Relationship Id="rId5" Type="http://schemas.openxmlformats.org/officeDocument/2006/relationships/image" Target="../media/image-15-5.png"/><Relationship Id="rId6" Type="http://schemas.openxmlformats.org/officeDocument/2006/relationships/image" Target="../media/image-15-6.sv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svg"/><Relationship Id="rId3" Type="http://schemas.openxmlformats.org/officeDocument/2006/relationships/image" Target="../media/image-17-3.png"/><Relationship Id="rId4" Type="http://schemas.openxmlformats.org/officeDocument/2006/relationships/image" Target="../media/image-17-4.svg"/><Relationship Id="rId5" Type="http://schemas.openxmlformats.org/officeDocument/2006/relationships/image" Target="../media/image-17-5.png"/><Relationship Id="rId6" Type="http://schemas.openxmlformats.org/officeDocument/2006/relationships/image" Target="../media/image-17-6.svg"/><Relationship Id="rId7" Type="http://schemas.openxmlformats.org/officeDocument/2006/relationships/image" Target="../media/image-17-7.png"/><Relationship Id="rId8" Type="http://schemas.openxmlformats.org/officeDocument/2006/relationships/image" Target="../media/image-17-8.svg"/><Relationship Id="rId9" Type="http://schemas.openxmlformats.org/officeDocument/2006/relationships/image" Target="../media/image-17-9.png"/><Relationship Id="rId10" Type="http://schemas.openxmlformats.org/officeDocument/2006/relationships/slideLayout" Target="../slideLayouts/slideLayout1.xml"/><Relationship Id="rId11"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svg"/><Relationship Id="rId3" Type="http://schemas.openxmlformats.org/officeDocument/2006/relationships/image" Target="../media/image-19-3.png"/><Relationship Id="rId4" Type="http://schemas.openxmlformats.org/officeDocument/2006/relationships/image" Target="../media/image-19-4.svg"/><Relationship Id="rId5" Type="http://schemas.openxmlformats.org/officeDocument/2006/relationships/image" Target="../media/image-19-5.png"/><Relationship Id="rId6" Type="http://schemas.openxmlformats.org/officeDocument/2006/relationships/image" Target="../media/image-19-6.sv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svg"/><Relationship Id="rId3" Type="http://schemas.openxmlformats.org/officeDocument/2006/relationships/image" Target="../media/image-21-3.png"/><Relationship Id="rId4" Type="http://schemas.openxmlformats.org/officeDocument/2006/relationships/image" Target="../media/image-21-4.svg"/><Relationship Id="rId5" Type="http://schemas.openxmlformats.org/officeDocument/2006/relationships/image" Target="../media/image-21-5.png"/><Relationship Id="rId6" Type="http://schemas.openxmlformats.org/officeDocument/2006/relationships/image" Target="../media/image-21-6.svg"/><Relationship Id="rId7" Type="http://schemas.openxmlformats.org/officeDocument/2006/relationships/image" Target="../media/image-21-7.png"/><Relationship Id="rId8" Type="http://schemas.openxmlformats.org/officeDocument/2006/relationships/slideLayout" Target="../slideLayouts/slideLayout1.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svg"/><Relationship Id="rId3" Type="http://schemas.openxmlformats.org/officeDocument/2006/relationships/image" Target="../media/image-22-3.png"/><Relationship Id="rId4" Type="http://schemas.openxmlformats.org/officeDocument/2006/relationships/image" Target="../media/image-22-4.svg"/><Relationship Id="rId5" Type="http://schemas.openxmlformats.org/officeDocument/2006/relationships/image" Target="../media/image-22-5.png"/><Relationship Id="rId6" Type="http://schemas.openxmlformats.org/officeDocument/2006/relationships/image" Target="../media/image-22-6.svg"/><Relationship Id="rId7" Type="http://schemas.openxmlformats.org/officeDocument/2006/relationships/image" Target="../media/image-22-7.png"/><Relationship Id="rId8" Type="http://schemas.openxmlformats.org/officeDocument/2006/relationships/slideLayout" Target="../slideLayouts/slideLayout1.xml"/><Relationship Id="rId9"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svg"/><Relationship Id="rId3" Type="http://schemas.openxmlformats.org/officeDocument/2006/relationships/image" Target="../media/image-23-3.png"/><Relationship Id="rId4" Type="http://schemas.openxmlformats.org/officeDocument/2006/relationships/image" Target="../media/image-23-4.svg"/><Relationship Id="rId5" Type="http://schemas.openxmlformats.org/officeDocument/2006/relationships/image" Target="../media/image-23-5.png"/><Relationship Id="rId6" Type="http://schemas.openxmlformats.org/officeDocument/2006/relationships/image" Target="../media/image-23-6.svg"/><Relationship Id="rId7" Type="http://schemas.openxmlformats.org/officeDocument/2006/relationships/image" Target="../media/image-23-7.png"/><Relationship Id="rId8" Type="http://schemas.openxmlformats.org/officeDocument/2006/relationships/slideLayout" Target="../slideLayouts/slideLayout1.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svg"/><Relationship Id="rId3" Type="http://schemas.openxmlformats.org/officeDocument/2006/relationships/image" Target="../media/image-25-3.png"/><Relationship Id="rId4" Type="http://schemas.openxmlformats.org/officeDocument/2006/relationships/image" Target="../media/image-25-4.svg"/><Relationship Id="rId5" Type="http://schemas.openxmlformats.org/officeDocument/2006/relationships/image" Target="../media/image-25-5.png"/><Relationship Id="rId6" Type="http://schemas.openxmlformats.org/officeDocument/2006/relationships/image" Target="../media/image-25-6.svg"/><Relationship Id="rId7" Type="http://schemas.openxmlformats.org/officeDocument/2006/relationships/image" Target="../media/image-25-7.png"/><Relationship Id="rId8" Type="http://schemas.openxmlformats.org/officeDocument/2006/relationships/slideLayout" Target="../slideLayouts/slideLayout1.xml"/><Relationship Id="rId9"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svg"/><Relationship Id="rId3" Type="http://schemas.openxmlformats.org/officeDocument/2006/relationships/image" Target="../media/image-26-3.png"/><Relationship Id="rId4" Type="http://schemas.openxmlformats.org/officeDocument/2006/relationships/image" Target="../media/image-26-4.svg"/><Relationship Id="rId5" Type="http://schemas.openxmlformats.org/officeDocument/2006/relationships/image" Target="../media/image-26-5.png"/><Relationship Id="rId6" Type="http://schemas.openxmlformats.org/officeDocument/2006/relationships/image" Target="../media/image-26-6.svg"/><Relationship Id="rId7" Type="http://schemas.openxmlformats.org/officeDocument/2006/relationships/image" Target="../media/image-26-7.png"/><Relationship Id="rId8" Type="http://schemas.openxmlformats.org/officeDocument/2006/relationships/slideLayout" Target="../slideLayouts/slideLayout1.xml"/><Relationship Id="rId9"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svg"/><Relationship Id="rId3" Type="http://schemas.openxmlformats.org/officeDocument/2006/relationships/image" Target="../media/image-27-3.png"/><Relationship Id="rId4" Type="http://schemas.openxmlformats.org/officeDocument/2006/relationships/image" Target="../media/image-27-4.svg"/><Relationship Id="rId5" Type="http://schemas.openxmlformats.org/officeDocument/2006/relationships/image" Target="../media/image-27-5.png"/><Relationship Id="rId6" Type="http://schemas.openxmlformats.org/officeDocument/2006/relationships/image" Target="../media/image-27-6.svg"/><Relationship Id="rId7" Type="http://schemas.openxmlformats.org/officeDocument/2006/relationships/image" Target="../media/image-27-7.png"/><Relationship Id="rId8" Type="http://schemas.openxmlformats.org/officeDocument/2006/relationships/slideLayout" Target="../slideLayouts/slideLayout1.xml"/><Relationship Id="rId9"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svg"/><Relationship Id="rId3" Type="http://schemas.openxmlformats.org/officeDocument/2006/relationships/image" Target="../media/image-29-3.png"/><Relationship Id="rId4" Type="http://schemas.openxmlformats.org/officeDocument/2006/relationships/image" Target="../media/image-29-4.svg"/><Relationship Id="rId5" Type="http://schemas.openxmlformats.org/officeDocument/2006/relationships/image" Target="../media/image-29-5.png"/><Relationship Id="rId6" Type="http://schemas.openxmlformats.org/officeDocument/2006/relationships/image" Target="../media/image-29-6.svg"/><Relationship Id="rId7" Type="http://schemas.openxmlformats.org/officeDocument/2006/relationships/image" Target="../media/image-29-7.png"/><Relationship Id="rId8" Type="http://schemas.openxmlformats.org/officeDocument/2006/relationships/slideLayout" Target="../slideLayouts/slideLayout1.xml"/><Relationship Id="rId9"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svg"/><Relationship Id="rId3" Type="http://schemas.openxmlformats.org/officeDocument/2006/relationships/image" Target="../media/image-30-3.png"/><Relationship Id="rId4" Type="http://schemas.openxmlformats.org/officeDocument/2006/relationships/image" Target="../media/image-30-4.svg"/><Relationship Id="rId5" Type="http://schemas.openxmlformats.org/officeDocument/2006/relationships/image" Target="../media/image-30-5.png"/><Relationship Id="rId6" Type="http://schemas.openxmlformats.org/officeDocument/2006/relationships/image" Target="../media/image-30-6.svg"/><Relationship Id="rId7" Type="http://schemas.openxmlformats.org/officeDocument/2006/relationships/image" Target="../media/image-30-7.png"/><Relationship Id="rId8" Type="http://schemas.openxmlformats.org/officeDocument/2006/relationships/slideLayout" Target="../slideLayouts/slideLayout1.xml"/><Relationship Id="rId9"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slideLayout" Target="../slideLayouts/slideLayout1.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svg"/><Relationship Id="rId3" Type="http://schemas.openxmlformats.org/officeDocument/2006/relationships/image" Target="../media/image-32-3.png"/><Relationship Id="rId4" Type="http://schemas.openxmlformats.org/officeDocument/2006/relationships/image" Target="../media/image-32-4.svg"/><Relationship Id="rId5" Type="http://schemas.openxmlformats.org/officeDocument/2006/relationships/image" Target="../media/image-32-5.png"/><Relationship Id="rId6" Type="http://schemas.openxmlformats.org/officeDocument/2006/relationships/image" Target="../media/image-32-6.svg"/><Relationship Id="rId7" Type="http://schemas.openxmlformats.org/officeDocument/2006/relationships/image" Target="../media/image-32-7.png"/><Relationship Id="rId8" Type="http://schemas.openxmlformats.org/officeDocument/2006/relationships/slideLayout" Target="../slideLayouts/slideLayout1.xml"/><Relationship Id="rId9"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svg"/><Relationship Id="rId3" Type="http://schemas.openxmlformats.org/officeDocument/2006/relationships/image" Target="../media/image-33-3.png"/><Relationship Id="rId4" Type="http://schemas.openxmlformats.org/officeDocument/2006/relationships/image" Target="../media/image-33-4.svg"/><Relationship Id="rId5" Type="http://schemas.openxmlformats.org/officeDocument/2006/relationships/image" Target="../media/image-33-5.png"/><Relationship Id="rId6" Type="http://schemas.openxmlformats.org/officeDocument/2006/relationships/slideLayout" Target="../slideLayouts/slideLayout1.xml"/><Relationship Id="rId7"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slideLayout" Target="../slideLayouts/slideLayout1.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svg"/><Relationship Id="rId3" Type="http://schemas.openxmlformats.org/officeDocument/2006/relationships/image" Target="../media/image-35-3.png"/><Relationship Id="rId4" Type="http://schemas.openxmlformats.org/officeDocument/2006/relationships/image" Target="../media/image-35-4.svg"/><Relationship Id="rId5" Type="http://schemas.openxmlformats.org/officeDocument/2006/relationships/image" Target="../media/image-35-5.png"/><Relationship Id="rId6" Type="http://schemas.openxmlformats.org/officeDocument/2006/relationships/slideLayout" Target="../slideLayouts/slideLayout1.xml"/><Relationship Id="rId7"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svg"/><Relationship Id="rId3" Type="http://schemas.openxmlformats.org/officeDocument/2006/relationships/image" Target="../media/image-36-3.png"/><Relationship Id="rId4" Type="http://schemas.openxmlformats.org/officeDocument/2006/relationships/image" Target="../media/image-36-4.svg"/><Relationship Id="rId5" Type="http://schemas.openxmlformats.org/officeDocument/2006/relationships/image" Target="../media/image-36-5.png"/><Relationship Id="rId6" Type="http://schemas.openxmlformats.org/officeDocument/2006/relationships/slideLayout" Target="../slideLayouts/slideLayout1.xml"/><Relationship Id="rId7"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svg"/><Relationship Id="rId3" Type="http://schemas.openxmlformats.org/officeDocument/2006/relationships/image" Target="../media/image-37-3.png"/><Relationship Id="rId4" Type="http://schemas.openxmlformats.org/officeDocument/2006/relationships/image" Target="../media/image-37-4.svg"/><Relationship Id="rId5" Type="http://schemas.openxmlformats.org/officeDocument/2006/relationships/image" Target="../media/image-37-5.png"/><Relationship Id="rId6" Type="http://schemas.openxmlformats.org/officeDocument/2006/relationships/image" Target="../media/image-37-6.svg"/><Relationship Id="rId7" Type="http://schemas.openxmlformats.org/officeDocument/2006/relationships/image" Target="../media/image-37-7.png"/><Relationship Id="rId8" Type="http://schemas.openxmlformats.org/officeDocument/2006/relationships/slideLayout" Target="../slideLayouts/slideLayout1.xml"/><Relationship Id="rId9"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hyperlink" Target="https://docs.platformatic.dev/docs/guides/deployment/nextjs-in-k8s" TargetMode="External"/><Relationship Id="rId1" Type="http://schemas.openxmlformats.org/officeDocument/2006/relationships/image" Target="../media/image-38-1.png"/><Relationship Id="rId2" Type="http://schemas.openxmlformats.org/officeDocument/2006/relationships/image" Target="../media/image-38-2.svg"/><Relationship Id="rId4" Type="http://schemas.openxmlformats.org/officeDocument/2006/relationships/image" Target="../media/image-38-3.png"/><Relationship Id="rId5" Type="http://schemas.openxmlformats.org/officeDocument/2006/relationships/slideLayout" Target="../slideLayouts/slideLayout1.xml"/><Relationship Id="rId6"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svg"/><Relationship Id="rId3" Type="http://schemas.openxmlformats.org/officeDocument/2006/relationships/image" Target="../media/image-39-3.png"/><Relationship Id="rId4" Type="http://schemas.openxmlformats.org/officeDocument/2006/relationships/image" Target="../media/image-39-4.svg"/><Relationship Id="rId5" Type="http://schemas.openxmlformats.org/officeDocument/2006/relationships/image" Target="../media/image-39-5.png"/><Relationship Id="rId6" Type="http://schemas.openxmlformats.org/officeDocument/2006/relationships/slideLayout" Target="../slideLayouts/slideLayout1.xml"/><Relationship Id="rId7"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40-1.png"/><Relationship Id="rId4" Type="http://schemas.openxmlformats.org/officeDocument/2006/relationships/image" Target="../media/image-40-2.png"/><Relationship Id="rId7" Type="http://schemas.openxmlformats.org/officeDocument/2006/relationships/slideLayout" Target="../slideLayouts/slideLayout1.xml"/><Relationship Id="rId8"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3291840" y="967359"/>
            <a:ext cx="2438400" cy="2438400"/>
          </a:xfrm>
          <a:prstGeom prst="rect">
            <a:avLst/>
          </a:prstGeom>
        </p:spPr>
      </p:pic>
      <p:sp>
        <p:nvSpPr>
          <p:cNvPr id="6" name="span.text">
            <a:hlinkClick r:id="rId5" tooltip=""/>
          </p:cNvPr>
          <p:cNvSpPr/>
          <p:nvPr/>
        </p:nvSpPr>
        <p:spPr>
          <a:xfrm>
            <a:off x="5998369" y="1945100"/>
            <a:ext cx="2583466" cy="481584"/>
          </a:xfrm>
          <a:prstGeom prst="rect">
            <a:avLst/>
          </a:prstGeom>
          <a:noFill/>
          <a:ln/>
        </p:spPr>
        <p:txBody>
          <a:bodyPr wrap="none" lIns="0" tIns="0" rIns="0" bIns="0" rtlCol="0" anchor="ctr"/>
          <a:lstStyle/>
          <a:p>
            <a:pPr indent="0" marL="0">
              <a:buNone/>
            </a:pPr>
            <a:r>
              <a:rPr lang="en-US" sz="3110" b="1" u="none" dirty="0">
                <a:solidFill>
                  <a:srgbClr val="FFFFFF"/>
                </a:solidFill>
                <a:latin typeface="Montserrat" pitchFamily="34" charset="0"/>
                <a:ea typeface="Montserrat" pitchFamily="34" charset="-122"/>
                <a:cs typeface="Montserrat" pitchFamily="34" charset="-120"/>
              </a:rPr>
              <a:t>Platformatic</a:t>
            </a:r>
            <a:endParaRPr lang="en-US" sz="3110" dirty="0"/>
          </a:p>
        </p:txBody>
      </p:sp>
      <p:sp>
        <p:nvSpPr>
          <p:cNvPr id="7" name="span"/>
          <p:cNvSpPr/>
          <p:nvPr/>
        </p:nvSpPr>
        <p:spPr>
          <a:xfrm>
            <a:off x="2388680" y="3922014"/>
            <a:ext cx="7414546"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Achieving 93% Faster Next.js</a:t>
            </a:r>
            <a:endParaRPr lang="en-US" sz="3888" dirty="0"/>
          </a:p>
        </p:txBody>
      </p:sp>
      <p:sp>
        <p:nvSpPr>
          <p:cNvPr id="8" name="span"/>
          <p:cNvSpPr/>
          <p:nvPr/>
        </p:nvSpPr>
        <p:spPr>
          <a:xfrm>
            <a:off x="2096167" y="4600956"/>
            <a:ext cx="7999667"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in (your) Kubernetes with Watt</a:t>
            </a:r>
            <a:endParaRPr lang="en-US" sz="3888" dirty="0"/>
          </a:p>
        </p:txBody>
      </p:sp>
      <p:sp>
        <p:nvSpPr>
          <p:cNvPr id="9" name="span"/>
          <p:cNvSpPr/>
          <p:nvPr/>
        </p:nvSpPr>
        <p:spPr>
          <a:xfrm>
            <a:off x="5115687" y="5627370"/>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10" name="span"/>
          <p:cNvSpPr/>
          <p:nvPr/>
        </p:nvSpPr>
        <p:spPr>
          <a:xfrm>
            <a:off x="4044506" y="5996083"/>
            <a:ext cx="4102989"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a:t>
            </a:r>
            <a:endParaRPr lang="en-US" sz="2074" dirty="0"/>
          </a:p>
        </p:txBody>
      </p:sp>
      <p:sp>
        <p:nvSpPr>
          <p:cNvPr id="11"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2"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3"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4"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5" name="svg.code"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46080" y="548640"/>
            <a:ext cx="1097280" cy="1097280"/>
          </a:xfrm>
          <a:prstGeom prst="rect">
            <a:avLst/>
          </a:prstGeom>
        </p:spPr>
      </p:pic>
      <p:pic>
        <p:nvPicPr>
          <p:cNvPr id="16" name="svg.freya@svg.theme@icon.image"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60608" y="963168"/>
            <a:ext cx="268224" cy="268224"/>
          </a:xfrm>
          <a:prstGeom prst="rect">
            <a:avLst/>
          </a:prstGeom>
        </p:spPr>
      </p:pic>
      <p:sp>
        <p:nvSpPr>
          <p:cNvPr id="17" name="a.label">
            <a:hlinkClick r:id="rId10"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8" name="svg.code"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546080" y="2542032"/>
            <a:ext cx="1097280" cy="1097280"/>
          </a:xfrm>
          <a:prstGeom prst="rect">
            <a:avLst/>
          </a:prstGeom>
        </p:spPr>
      </p:pic>
      <p:pic>
        <p:nvPicPr>
          <p:cNvPr id="19" name="svg.freya@svg.theme@icon.image"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960608" y="2971419"/>
            <a:ext cx="268224" cy="238411"/>
          </a:xfrm>
          <a:prstGeom prst="rect">
            <a:avLst/>
          </a:prstGeom>
        </p:spPr>
      </p:pic>
      <p:sp>
        <p:nvSpPr>
          <p:cNvPr id="20" name="a.label">
            <a:hlinkClick r:id="rId15"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2709672"/>
            <a:ext cx="324916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There is a lot</a:t>
            </a:r>
            <a:endParaRPr lang="en-US" sz="4277" dirty="0"/>
          </a:p>
        </p:txBody>
      </p:sp>
      <p:sp>
        <p:nvSpPr>
          <p:cNvPr id="5" name="span"/>
          <p:cNvSpPr/>
          <p:nvPr/>
        </p:nvSpPr>
        <p:spPr>
          <a:xfrm>
            <a:off x="487680" y="3456432"/>
            <a:ext cx="420890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in the unknown!</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pic>
        <p:nvPicPr>
          <p:cNvPr id="21" name="img.freya@image.theme@logo" descr="preencoded.png">    </p:cNvPr>
          <p:cNvPicPr>
            <a:picLocks noChangeAspect="1"/>
          </p:cNvPicPr>
          <p:nvPr/>
        </p:nvPicPr>
        <p:blipFill>
          <a:blip r:embed="rId17"/>
          <a:stretch>
            <a:fillRect/>
          </a:stretch>
        </p:blipFill>
        <p:spPr>
          <a:xfrm>
            <a:off x="11094720" y="5730240"/>
            <a:ext cx="609600" cy="609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platformatic.theme@bg-black.theme@fg-white"/>
          <p:cNvSpPr/>
          <p:nvPr/>
        </p:nvSpPr>
        <p:spPr>
          <a:xfrm>
            <a:off x="0" y="0"/>
            <a:ext cx="12192000" cy="6827520"/>
          </a:xfrm>
          <a:prstGeom prst="rect">
            <a:avLst/>
          </a:prstGeom>
          <a:solidFill>
            <a:srgbClr val="000000"/>
          </a:solidFill>
          <a:ln w="12700">
            <a:solidFill>
              <a:srgbClr val="000000">
                <a:alpha val="0"/>
              </a:srgbClr>
            </a:solidFill>
            <a:prstDash val="solid"/>
          </a:ln>
        </p:spPr>
      </p:sp>
      <p:sp>
        <p:nvSpPr>
          <p:cNvPr id="4" name="span"/>
          <p:cNvSpPr/>
          <p:nvPr/>
        </p:nvSpPr>
        <p:spPr>
          <a:xfrm>
            <a:off x="487680" y="518160"/>
            <a:ext cx="6373082"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Some companies trusting us</a:t>
            </a:r>
            <a:endParaRPr lang="en-US" sz="3240" dirty="0"/>
          </a:p>
        </p:txBody>
      </p:sp>
      <p:pic>
        <p:nvPicPr>
          <p:cNvPr id="5" name="img.freya@image.image.horizontal" descr="preencoded.png">    </p:cNvPr>
          <p:cNvPicPr>
            <a:picLocks noChangeAspect="1"/>
          </p:cNvPicPr>
          <p:nvPr/>
        </p:nvPicPr>
        <p:blipFill>
          <a:blip r:embed="rId1"/>
          <a:stretch>
            <a:fillRect/>
          </a:stretch>
        </p:blipFill>
        <p:spPr>
          <a:xfrm>
            <a:off x="4267200" y="2368677"/>
            <a:ext cx="3657600" cy="608076"/>
          </a:xfrm>
          <a:prstGeom prst="rect">
            <a:avLst/>
          </a:prstGeom>
        </p:spPr>
      </p:pic>
      <p:sp>
        <p:nvSpPr>
          <p:cNvPr id="6" name="a">
            <a:hlinkClick r:id="rId2" tooltip=""/>
          </p:cNvPr>
          <p:cNvSpPr/>
          <p:nvPr/>
        </p:nvSpPr>
        <p:spPr>
          <a:xfrm>
            <a:off x="5773484" y="3196209"/>
            <a:ext cx="645033"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Article</a:t>
            </a:r>
            <a:endParaRPr lang="en-US" sz="1555" dirty="0"/>
          </a:p>
        </p:txBody>
      </p:sp>
      <p:pic>
        <p:nvPicPr>
          <p:cNvPr id="7" name="img.freya@image.image.horizontal" descr="preencoded.png">    </p:cNvPr>
          <p:cNvPicPr>
            <a:picLocks noChangeAspect="1"/>
          </p:cNvPicPr>
          <p:nvPr/>
        </p:nvPicPr>
        <p:blipFill>
          <a:blip r:embed="rId3"/>
          <a:stretch>
            <a:fillRect/>
          </a:stretch>
        </p:blipFill>
        <p:spPr>
          <a:xfrm>
            <a:off x="1305401" y="4363593"/>
            <a:ext cx="3657600" cy="707231"/>
          </a:xfrm>
          <a:prstGeom prst="rect">
            <a:avLst/>
          </a:prstGeom>
        </p:spPr>
      </p:pic>
      <p:sp>
        <p:nvSpPr>
          <p:cNvPr id="8" name="a">
            <a:hlinkClick r:id="rId4" tooltip=""/>
          </p:cNvPr>
          <p:cNvSpPr/>
          <p:nvPr/>
        </p:nvSpPr>
        <p:spPr>
          <a:xfrm>
            <a:off x="2581275" y="5290280"/>
            <a:ext cx="1105948"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Case Study</a:t>
            </a:r>
            <a:endParaRPr lang="en-US" sz="1555" dirty="0"/>
          </a:p>
        </p:txBody>
      </p:sp>
      <p:pic>
        <p:nvPicPr>
          <p:cNvPr id="9" name="img.freya@image.image.horizontal" descr="preencoded.png">    </p:cNvPr>
          <p:cNvPicPr>
            <a:picLocks noChangeAspect="1"/>
          </p:cNvPicPr>
          <p:nvPr/>
        </p:nvPicPr>
        <p:blipFill>
          <a:blip r:embed="rId5"/>
          <a:stretch>
            <a:fillRect/>
          </a:stretch>
        </p:blipFill>
        <p:spPr>
          <a:xfrm>
            <a:off x="7228904" y="4436174"/>
            <a:ext cx="3657600" cy="562070"/>
          </a:xfrm>
          <a:prstGeom prst="rect">
            <a:avLst/>
          </a:prstGeom>
        </p:spPr>
      </p:pic>
      <p:sp>
        <p:nvSpPr>
          <p:cNvPr id="10" name="a">
            <a:hlinkClick r:id="rId6" tooltip=""/>
          </p:cNvPr>
          <p:cNvSpPr/>
          <p:nvPr/>
        </p:nvSpPr>
        <p:spPr>
          <a:xfrm>
            <a:off x="8504682" y="5217700"/>
            <a:ext cx="1105948"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Case Study</a:t>
            </a:r>
            <a:endParaRPr lang="en-US" sz="1555" dirty="0"/>
          </a:p>
        </p:txBody>
      </p:sp>
      <p:pic>
        <p:nvPicPr>
          <p:cNvPr id="11"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1907286"/>
            <a:ext cx="244535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Node.js is</a:t>
            </a:r>
            <a:endParaRPr lang="en-US" sz="4277" dirty="0"/>
          </a:p>
        </p:txBody>
      </p:sp>
      <p:sp>
        <p:nvSpPr>
          <p:cNvPr id="5" name="span"/>
          <p:cNvSpPr/>
          <p:nvPr/>
        </p:nvSpPr>
        <p:spPr>
          <a:xfrm>
            <a:off x="487680" y="2654046"/>
            <a:ext cx="279025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 longer)</a:t>
            </a:r>
            <a:endParaRPr lang="en-US" sz="4277" dirty="0"/>
          </a:p>
        </p:txBody>
      </p:sp>
      <p:sp>
        <p:nvSpPr>
          <p:cNvPr id="6" name="span"/>
          <p:cNvSpPr/>
          <p:nvPr/>
        </p:nvSpPr>
        <p:spPr>
          <a:xfrm>
            <a:off x="487680" y="3400806"/>
            <a:ext cx="449894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single threaded ...</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8" name="span"/>
          <p:cNvSpPr/>
          <p:nvPr/>
        </p:nvSpPr>
        <p:spPr>
          <a:xfrm>
            <a:off x="487680" y="4623054"/>
            <a:ext cx="20907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
        <p:nvSpPr>
          <p:cNvPr id="9" name="span"/>
          <p:cNvSpPr/>
          <p:nvPr/>
        </p:nvSpPr>
        <p:spPr>
          <a:xfrm>
            <a:off x="766096" y="4623054"/>
            <a:ext cx="42967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and</a:t>
            </a:r>
            <a:endParaRPr lang="en-US" sz="1944" dirty="0"/>
          </a:p>
        </p:txBody>
      </p:sp>
      <p:sp>
        <p:nvSpPr>
          <p:cNvPr id="10" name="span"/>
          <p:cNvSpPr/>
          <p:nvPr/>
        </p:nvSpPr>
        <p:spPr>
          <a:xfrm>
            <a:off x="1265111" y="4623054"/>
            <a:ext cx="131350"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it</a:t>
            </a:r>
            <a:endParaRPr lang="en-US" sz="1944" dirty="0"/>
          </a:p>
        </p:txBody>
      </p:sp>
      <p:sp>
        <p:nvSpPr>
          <p:cNvPr id="11" name="span"/>
          <p:cNvSpPr/>
          <p:nvPr/>
        </p:nvSpPr>
        <p:spPr>
          <a:xfrm>
            <a:off x="1465802" y="4623054"/>
            <a:ext cx="69942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hasn't</a:t>
            </a:r>
            <a:endParaRPr lang="en-US" sz="1944" dirty="0"/>
          </a:p>
        </p:txBody>
      </p:sp>
      <p:sp>
        <p:nvSpPr>
          <p:cNvPr id="12" name="span"/>
          <p:cNvSpPr/>
          <p:nvPr/>
        </p:nvSpPr>
        <p:spPr>
          <a:xfrm>
            <a:off x="2234565" y="4623054"/>
            <a:ext cx="58016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been</a:t>
            </a:r>
            <a:endParaRPr lang="en-US" sz="1944" dirty="0"/>
          </a:p>
        </p:txBody>
      </p:sp>
      <p:sp>
        <p:nvSpPr>
          <p:cNvPr id="13" name="span"/>
          <p:cNvSpPr/>
          <p:nvPr/>
        </p:nvSpPr>
        <p:spPr>
          <a:xfrm>
            <a:off x="2884075" y="4623054"/>
            <a:ext cx="314230"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for</a:t>
            </a:r>
            <a:endParaRPr lang="en-US" sz="1944" dirty="0"/>
          </a:p>
        </p:txBody>
      </p:sp>
      <p:sp>
        <p:nvSpPr>
          <p:cNvPr id="14" name="span"/>
          <p:cNvSpPr/>
          <p:nvPr/>
        </p:nvSpPr>
        <p:spPr>
          <a:xfrm>
            <a:off x="3267647" y="4623054"/>
            <a:ext cx="13573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a:t>
            </a:r>
            <a:endParaRPr lang="en-US" sz="1944" dirty="0"/>
          </a:p>
        </p:txBody>
      </p:sp>
      <p:sp>
        <p:nvSpPr>
          <p:cNvPr id="15" name="span"/>
          <p:cNvSpPr/>
          <p:nvPr/>
        </p:nvSpPr>
        <p:spPr>
          <a:xfrm>
            <a:off x="3472720" y="4623054"/>
            <a:ext cx="60502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while</a:t>
            </a:r>
            <a:endParaRPr lang="en-US" sz="1944" dirty="0"/>
          </a:p>
        </p:txBody>
      </p:sp>
      <p:sp>
        <p:nvSpPr>
          <p:cNvPr id="16" name="span"/>
          <p:cNvSpPr/>
          <p:nvPr/>
        </p:nvSpPr>
        <p:spPr>
          <a:xfrm>
            <a:off x="4147090" y="4623054"/>
            <a:ext cx="557975"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now!</a:t>
            </a:r>
            <a:endParaRPr lang="en-US" sz="1944" dirty="0"/>
          </a:p>
        </p:txBody>
      </p:sp>
      <p:pic>
        <p:nvPicPr>
          <p:cNvPr id="1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18086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2018: "Node.js has threads!"</a:t>
            </a:r>
            <a:endParaRPr lang="en-US" sz="3240" dirty="0"/>
          </a:p>
        </p:txBody>
      </p:sp>
      <p:pic>
        <p:nvPicPr>
          <p:cNvPr id="5" name="img.freya@image.theme@default.image.with-content.talk@anna" descr="preencoded.png">    </p:cNvPr>
          <p:cNvPicPr>
            <a:picLocks noChangeAspect="1"/>
          </p:cNvPicPr>
          <p:nvPr/>
        </p:nvPicPr>
        <p:blipFill>
          <a:blip r:embed="rId1"/>
          <a:stretch>
            <a:fillRect/>
          </a:stretch>
        </p:blipFill>
        <p:spPr>
          <a:xfrm>
            <a:off x="3048000" y="1541145"/>
            <a:ext cx="6096000" cy="3429000"/>
          </a:xfrm>
          <a:prstGeom prst="rect">
            <a:avLst/>
          </a:prstGeom>
        </p:spPr>
      </p:pic>
      <p:sp>
        <p:nvSpPr>
          <p:cNvPr id="6" name="a">
            <a:hlinkClick r:id="rId2" tooltip=""/>
          </p:cNvPr>
          <p:cNvSpPr/>
          <p:nvPr/>
        </p:nvSpPr>
        <p:spPr>
          <a:xfrm>
            <a:off x="3021330" y="5427345"/>
            <a:ext cx="614934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https://www.youtube.com/watch?v=-ssCzHoUI7M</a:t>
            </a:r>
            <a:endParaRPr lang="en-US" sz="1944" dirty="0"/>
          </a:p>
        </p:txBody>
      </p:sp>
      <p:pic>
        <p:nvPicPr>
          <p:cNvPr id="7" name="img.freya@image.theme@logo" descr="preencoded.png">    </p:cNvPr>
          <p:cNvPicPr>
            <a:picLocks noChangeAspect="1"/>
          </p:cNvPicPr>
          <p:nvPr/>
        </p:nvPicPr>
        <p:blipFill>
          <a:blip r:embed="rId3"/>
          <a:stretch>
            <a:fillRect/>
          </a:stretch>
        </p:blipFill>
        <p:spPr>
          <a:xfrm>
            <a:off x="11094720" y="5730240"/>
            <a:ext cx="609600" cy="609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6215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Worker Thread API</a:t>
            </a:r>
            <a:endParaRPr lang="en-US" sz="3240" dirty="0"/>
          </a:p>
        </p:txBody>
      </p:sp>
      <p:sp>
        <p:nvSpPr>
          <p:cNvPr id="5" name="span"/>
          <p:cNvSpPr/>
          <p:nvPr/>
        </p:nvSpPr>
        <p:spPr>
          <a:xfrm>
            <a:off x="487680" y="1571625"/>
            <a:ext cx="48739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6" name="span"/>
          <p:cNvSpPr/>
          <p:nvPr/>
        </p:nvSpPr>
        <p:spPr>
          <a:xfrm>
            <a:off x="1044416"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7" name="span"/>
          <p:cNvSpPr/>
          <p:nvPr/>
        </p:nvSpPr>
        <p:spPr>
          <a:xfrm>
            <a:off x="1298924" y="1571625"/>
            <a:ext cx="11724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supported</a:t>
            </a:r>
            <a:endParaRPr lang="en-US" sz="1944" dirty="0"/>
          </a:p>
        </p:txBody>
      </p:sp>
      <p:sp>
        <p:nvSpPr>
          <p:cNvPr id="8" name="span"/>
          <p:cNvSpPr/>
          <p:nvPr/>
        </p:nvSpPr>
        <p:spPr>
          <a:xfrm>
            <a:off x="2540699" y="1571625"/>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9" name="span"/>
          <p:cNvSpPr/>
          <p:nvPr/>
        </p:nvSpPr>
        <p:spPr>
          <a:xfrm>
            <a:off x="3141726" y="1571625"/>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10" name="span"/>
          <p:cNvSpPr/>
          <p:nvPr/>
        </p:nvSpPr>
        <p:spPr>
          <a:xfrm>
            <a:off x="4091654" y="1571625"/>
            <a:ext cx="6619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10.5.0</a:t>
            </a:r>
            <a:endParaRPr lang="en-US" sz="1944" dirty="0"/>
          </a:p>
        </p:txBody>
      </p:sp>
      <p:sp>
        <p:nvSpPr>
          <p:cNvPr id="11" name="span"/>
          <p:cNvSpPr/>
          <p:nvPr/>
        </p:nvSpPr>
        <p:spPr>
          <a:xfrm>
            <a:off x="4822984" y="1571625"/>
            <a:ext cx="65979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(June</a:t>
            </a:r>
            <a:endParaRPr lang="en-US" sz="1944" dirty="0"/>
          </a:p>
        </p:txBody>
      </p:sp>
      <p:sp>
        <p:nvSpPr>
          <p:cNvPr id="12" name="span"/>
          <p:cNvSpPr/>
          <p:nvPr/>
        </p:nvSpPr>
        <p:spPr>
          <a:xfrm>
            <a:off x="5552123" y="1571625"/>
            <a:ext cx="70780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2018).</a:t>
            </a:r>
            <a:endParaRPr lang="en-US" sz="1944" dirty="0"/>
          </a:p>
        </p:txBody>
      </p:sp>
      <p:pic>
        <p:nvPicPr>
          <p:cNvPr id="13"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2425446"/>
            <a:ext cx="609600" cy="609600"/>
          </a:xfrm>
          <a:prstGeom prst="rect">
            <a:avLst/>
          </a:prstGeom>
        </p:spPr>
      </p:pic>
      <p:sp>
        <p:nvSpPr>
          <p:cNvPr id="14" name="span"/>
          <p:cNvSpPr/>
          <p:nvPr/>
        </p:nvSpPr>
        <p:spPr>
          <a:xfrm>
            <a:off x="1341120" y="2435733"/>
            <a:ext cx="216970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Create workers via </a:t>
            </a:r>
            <a:endParaRPr lang="en-US" sz="1814" dirty="0"/>
          </a:p>
        </p:txBody>
      </p:sp>
      <p:sp>
        <p:nvSpPr>
          <p:cNvPr id="15" name="span"/>
          <p:cNvSpPr/>
          <p:nvPr/>
        </p:nvSpPr>
        <p:spPr>
          <a:xfrm>
            <a:off x="5446776" y="2435733"/>
            <a:ext cx="89468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 module</a:t>
            </a:r>
            <a:endParaRPr lang="en-US" sz="1814" dirty="0"/>
          </a:p>
        </p:txBody>
      </p:sp>
      <p:sp>
        <p:nvSpPr>
          <p:cNvPr id="16" name="code"/>
          <p:cNvSpPr/>
          <p:nvPr/>
        </p:nvSpPr>
        <p:spPr>
          <a:xfrm>
            <a:off x="3510820" y="2417445"/>
            <a:ext cx="1935956" cy="304800"/>
          </a:xfrm>
          <a:prstGeom prst="rect">
            <a:avLst/>
          </a:prstGeom>
          <a:noFill/>
          <a:ln/>
        </p:spPr>
        <p:txBody>
          <a:bodyPr wrap="none" lIns="0" tIns="0" rIns="0" bIns="0" rtlCol="0" anchor="ctr"/>
          <a:lstStyle/>
          <a:p>
            <a:pPr indent="0" marL="0">
              <a:buNone/>
            </a:pPr>
            <a:r>
              <a:rPr lang="en-US" sz="1814" u="none" dirty="0">
                <a:solidFill>
                  <a:srgbClr val="000000"/>
                </a:solidFill>
                <a:latin typeface="Roboto Mono" pitchFamily="34" charset="0"/>
                <a:ea typeface="Roboto Mono" pitchFamily="34" charset="-122"/>
                <a:cs typeface="Roboto Mono" pitchFamily="34" charset="-120"/>
              </a:rPr>
              <a:t>worker_threads</a:t>
            </a:r>
            <a:endParaRPr lang="en-US" sz="1814" dirty="0"/>
          </a:p>
        </p:txBody>
      </p:sp>
      <p:sp>
        <p:nvSpPr>
          <p:cNvPr id="17" name="a">
            <a:hlinkClick r:id="rId3" tooltip=""/>
          </p:cNvPr>
          <p:cNvSpPr/>
          <p:nvPr/>
        </p:nvSpPr>
        <p:spPr>
          <a:xfrm>
            <a:off x="1341120" y="2726531"/>
            <a:ext cx="6451378"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https://nodejs.org/dist/latest-v22.x/docs/api/worker_threads.html</a:t>
            </a:r>
            <a:endParaRPr lang="en-US" sz="1555" dirty="0"/>
          </a:p>
        </p:txBody>
      </p:sp>
      <p:pic>
        <p:nvPicPr>
          <p:cNvPr id="18"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3766566"/>
            <a:ext cx="609600" cy="609600"/>
          </a:xfrm>
          <a:prstGeom prst="rect">
            <a:avLst/>
          </a:prstGeom>
        </p:spPr>
      </p:pic>
      <p:sp>
        <p:nvSpPr>
          <p:cNvPr id="19" name="span"/>
          <p:cNvSpPr/>
          <p:nvPr/>
        </p:nvSpPr>
        <p:spPr>
          <a:xfrm>
            <a:off x="1341120" y="3770757"/>
            <a:ext cx="484622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Each thread has an independent event loop</a:t>
            </a:r>
            <a:endParaRPr lang="en-US" sz="1814" dirty="0"/>
          </a:p>
        </p:txBody>
      </p:sp>
      <p:sp>
        <p:nvSpPr>
          <p:cNvPr id="20" name="span"/>
          <p:cNvSpPr/>
          <p:nvPr/>
        </p:nvSpPr>
        <p:spPr>
          <a:xfrm>
            <a:off x="1341120" y="4098131"/>
            <a:ext cx="622296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This is crucial to offload CPU-intensive tasks out of the main thread.</a:t>
            </a:r>
            <a:endParaRPr lang="en-US" sz="1555" dirty="0"/>
          </a:p>
        </p:txBody>
      </p:sp>
      <p:pic>
        <p:nvPicPr>
          <p:cNvPr id="21" name="img.freya@image.theme@logo" descr="preencoded.png">    </p:cNvPr>
          <p:cNvPicPr>
            <a:picLocks noChangeAspect="1"/>
          </p:cNvPicPr>
          <p:nvPr/>
        </p:nvPicPr>
        <p:blipFill>
          <a:blip r:embed="rId6"/>
          <a:stretch>
            <a:fillRect/>
          </a:stretch>
        </p:blipFill>
        <p:spPr>
          <a:xfrm>
            <a:off x="11094720" y="5730240"/>
            <a:ext cx="609600" cy="609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3083052"/>
            <a:ext cx="422690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Why do we care?</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336292"/>
            <a:ext cx="437569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How do you scale</a:t>
            </a:r>
            <a:endParaRPr lang="en-US" sz="4277" dirty="0"/>
          </a:p>
        </p:txBody>
      </p:sp>
      <p:sp>
        <p:nvSpPr>
          <p:cNvPr id="5" name="span"/>
          <p:cNvSpPr/>
          <p:nvPr/>
        </p:nvSpPr>
        <p:spPr>
          <a:xfrm>
            <a:off x="487680" y="3083052"/>
            <a:ext cx="252736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Node.js in</a:t>
            </a:r>
            <a:endParaRPr lang="en-US" sz="4277" dirty="0"/>
          </a:p>
        </p:txBody>
      </p:sp>
      <p:sp>
        <p:nvSpPr>
          <p:cNvPr id="6" name="span"/>
          <p:cNvSpPr/>
          <p:nvPr/>
        </p:nvSpPr>
        <p:spPr>
          <a:xfrm>
            <a:off x="487680" y="3829812"/>
            <a:ext cx="3120485"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production?</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29123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 familiar story at scale</a:t>
            </a:r>
            <a:endParaRPr lang="en-US" sz="3240" dirty="0"/>
          </a:p>
        </p:txBody>
      </p:sp>
      <p:sp>
        <p:nvSpPr>
          <p:cNvPr id="5" name="span"/>
          <p:cNvSpPr/>
          <p:nvPr/>
        </p:nvSpPr>
        <p:spPr>
          <a:xfrm>
            <a:off x="812864" y="1474089"/>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6" name="span"/>
          <p:cNvSpPr/>
          <p:nvPr/>
        </p:nvSpPr>
        <p:spPr>
          <a:xfrm>
            <a:off x="1341120" y="1571625"/>
            <a:ext cx="372513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Traffic spikes create uneven load</a:t>
            </a:r>
            <a:endParaRPr lang="en-US" sz="1814" dirty="0"/>
          </a:p>
        </p:txBody>
      </p:sp>
      <p:sp>
        <p:nvSpPr>
          <p:cNvPr id="7" name="span"/>
          <p:cNvSpPr/>
          <p:nvPr/>
        </p:nvSpPr>
        <p:spPr>
          <a:xfrm>
            <a:off x="1341120" y="1898999"/>
            <a:ext cx="713041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Some pods are at 100% CPU while others are at 30%. Error rate climbs to 8%.</a:t>
            </a:r>
            <a:endParaRPr lang="en-US" sz="1555" dirty="0"/>
          </a:p>
        </p:txBody>
      </p:sp>
      <p:sp>
        <p:nvSpPr>
          <p:cNvPr id="8" name="span"/>
          <p:cNvSpPr/>
          <p:nvPr/>
        </p:nvSpPr>
        <p:spPr>
          <a:xfrm>
            <a:off x="726567" y="2815209"/>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9" name="span"/>
          <p:cNvSpPr/>
          <p:nvPr/>
        </p:nvSpPr>
        <p:spPr>
          <a:xfrm>
            <a:off x="1341120" y="2912745"/>
            <a:ext cx="353482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Over-provisioning costs money</a:t>
            </a:r>
            <a:endParaRPr lang="en-US" sz="1814" dirty="0"/>
          </a:p>
        </p:txBody>
      </p:sp>
      <p:sp>
        <p:nvSpPr>
          <p:cNvPr id="10" name="span"/>
          <p:cNvSpPr/>
          <p:nvPr/>
        </p:nvSpPr>
        <p:spPr>
          <a:xfrm>
            <a:off x="1341120" y="3240119"/>
            <a:ext cx="817187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add 50% more pods to handle spikes. Cloud bill grows but the problem is not solved.</a:t>
            </a:r>
            <a:endParaRPr lang="en-US" sz="1555" dirty="0"/>
          </a:p>
        </p:txBody>
      </p:sp>
      <p:sp>
        <p:nvSpPr>
          <p:cNvPr id="11" name="span"/>
          <p:cNvSpPr/>
          <p:nvPr/>
        </p:nvSpPr>
        <p:spPr>
          <a:xfrm>
            <a:off x="717995" y="4156329"/>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12" name="span"/>
          <p:cNvSpPr/>
          <p:nvPr/>
        </p:nvSpPr>
        <p:spPr>
          <a:xfrm>
            <a:off x="1341120" y="4253865"/>
            <a:ext cx="287921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This is a revenue problem</a:t>
            </a:r>
            <a:endParaRPr lang="en-US" sz="1814" dirty="0"/>
          </a:p>
        </p:txBody>
      </p:sp>
      <p:sp>
        <p:nvSpPr>
          <p:cNvPr id="13" name="span"/>
          <p:cNvSpPr/>
          <p:nvPr/>
        </p:nvSpPr>
        <p:spPr>
          <a:xfrm>
            <a:off x="1341120" y="4581239"/>
            <a:ext cx="689876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Latency across API calls leads to abandoned carts and churned customers.</a:t>
            </a:r>
            <a:endParaRPr lang="en-US" sz="1555" dirty="0"/>
          </a:p>
        </p:txBody>
      </p:sp>
      <p:pic>
        <p:nvPicPr>
          <p:cNvPr id="14"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65755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Cluster Module: How It Works (1/2)</a:t>
            </a:r>
            <a:endParaRPr lang="en-US" sz="3240" dirty="0"/>
          </a:p>
        </p:txBody>
      </p:sp>
      <p:sp>
        <p:nvSpPr>
          <p:cNvPr id="5" name="div.spacer"/>
          <p:cNvSpPr/>
          <p:nvPr/>
        </p:nvSpPr>
        <p:spPr>
          <a:xfrm>
            <a:off x="4096512"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8083296"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12384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Introduced</a:t>
            </a:r>
            <a:endParaRPr lang="en-US" sz="1944" dirty="0"/>
          </a:p>
        </p:txBody>
      </p:sp>
      <p:sp>
        <p:nvSpPr>
          <p:cNvPr id="8" name="span"/>
          <p:cNvSpPr/>
          <p:nvPr/>
        </p:nvSpPr>
        <p:spPr>
          <a:xfrm>
            <a:off x="1795463"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9" name="span"/>
          <p:cNvSpPr/>
          <p:nvPr/>
        </p:nvSpPr>
        <p:spPr>
          <a:xfrm>
            <a:off x="2067782" y="1571625"/>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10" name="span"/>
          <p:cNvSpPr/>
          <p:nvPr/>
        </p:nvSpPr>
        <p:spPr>
          <a:xfrm>
            <a:off x="3017711" y="1571625"/>
            <a:ext cx="3583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0.6</a:t>
            </a:r>
            <a:endParaRPr lang="en-US" sz="1944" dirty="0"/>
          </a:p>
        </p:txBody>
      </p:sp>
      <p:sp>
        <p:nvSpPr>
          <p:cNvPr id="11" name="span"/>
          <p:cNvSpPr/>
          <p:nvPr/>
        </p:nvSpPr>
        <p:spPr>
          <a:xfrm>
            <a:off x="3445383" y="1571625"/>
            <a:ext cx="6702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(2011)</a:t>
            </a:r>
            <a:endParaRPr lang="en-US" sz="1944" dirty="0"/>
          </a:p>
        </p:txBody>
      </p:sp>
      <p:sp>
        <p:nvSpPr>
          <p:cNvPr id="12" name="span"/>
          <p:cNvSpPr/>
          <p:nvPr/>
        </p:nvSpPr>
        <p:spPr>
          <a:xfrm>
            <a:off x="4184999" y="1571625"/>
            <a:ext cx="2181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3" name="span"/>
          <p:cNvSpPr/>
          <p:nvPr/>
        </p:nvSpPr>
        <p:spPr>
          <a:xfrm>
            <a:off x="4472464" y="1571625"/>
            <a:ext cx="6042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scale</a:t>
            </a:r>
            <a:endParaRPr lang="en-US" sz="1944" dirty="0"/>
          </a:p>
        </p:txBody>
      </p:sp>
      <p:sp>
        <p:nvSpPr>
          <p:cNvPr id="14" name="span"/>
          <p:cNvSpPr/>
          <p:nvPr/>
        </p:nvSpPr>
        <p:spPr>
          <a:xfrm>
            <a:off x="5146072" y="1571625"/>
            <a:ext cx="7595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across</a:t>
            </a:r>
            <a:endParaRPr lang="en-US" sz="1944" dirty="0"/>
          </a:p>
        </p:txBody>
      </p:sp>
      <p:sp>
        <p:nvSpPr>
          <p:cNvPr id="15" name="span"/>
          <p:cNvSpPr/>
          <p:nvPr/>
        </p:nvSpPr>
        <p:spPr>
          <a:xfrm>
            <a:off x="5974937" y="1571625"/>
            <a:ext cx="90363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multiple</a:t>
            </a:r>
            <a:endParaRPr lang="en-US" sz="1944" dirty="0"/>
          </a:p>
        </p:txBody>
      </p:sp>
      <p:sp>
        <p:nvSpPr>
          <p:cNvPr id="16" name="span"/>
          <p:cNvSpPr/>
          <p:nvPr/>
        </p:nvSpPr>
        <p:spPr>
          <a:xfrm>
            <a:off x="6947916" y="1571625"/>
            <a:ext cx="5165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CPU</a:t>
            </a:r>
            <a:endParaRPr lang="en-US" sz="1944" dirty="0"/>
          </a:p>
        </p:txBody>
      </p:sp>
      <p:sp>
        <p:nvSpPr>
          <p:cNvPr id="17" name="span"/>
          <p:cNvSpPr/>
          <p:nvPr/>
        </p:nvSpPr>
        <p:spPr>
          <a:xfrm>
            <a:off x="7533799" y="1571625"/>
            <a:ext cx="7093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cores.</a:t>
            </a:r>
            <a:endParaRPr lang="en-US" sz="1944" dirty="0"/>
          </a:p>
        </p:txBody>
      </p:sp>
      <p:pic>
        <p:nvPicPr>
          <p:cNvPr id="18"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3193542"/>
            <a:ext cx="1219200" cy="1219200"/>
          </a:xfrm>
          <a:prstGeom prst="rect">
            <a:avLst/>
          </a:prstGeom>
        </p:spPr>
      </p:pic>
      <p:sp>
        <p:nvSpPr>
          <p:cNvPr id="19" name="span"/>
          <p:cNvSpPr/>
          <p:nvPr/>
        </p:nvSpPr>
        <p:spPr>
          <a:xfrm>
            <a:off x="494919" y="4687062"/>
            <a:ext cx="322859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Master process coordination</a:t>
            </a:r>
            <a:endParaRPr lang="en-US" sz="1814" dirty="0"/>
          </a:p>
        </p:txBody>
      </p:sp>
      <p:sp>
        <p:nvSpPr>
          <p:cNvPr id="20" name="span"/>
          <p:cNvSpPr/>
          <p:nvPr/>
        </p:nvSpPr>
        <p:spPr>
          <a:xfrm>
            <a:off x="656463" y="5014436"/>
            <a:ext cx="290550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distributes connections with a</a:t>
            </a:r>
            <a:endParaRPr lang="en-US" sz="1555" dirty="0"/>
          </a:p>
        </p:txBody>
      </p:sp>
      <p:sp>
        <p:nvSpPr>
          <p:cNvPr id="21" name="span"/>
          <p:cNvSpPr/>
          <p:nvPr/>
        </p:nvSpPr>
        <p:spPr>
          <a:xfrm>
            <a:off x="1239774" y="5285994"/>
            <a:ext cx="173888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round-robin policy.</a:t>
            </a:r>
            <a:endParaRPr lang="en-US" sz="1555" dirty="0"/>
          </a:p>
        </p:txBody>
      </p:sp>
      <p:pic>
        <p:nvPicPr>
          <p:cNvPr id="22"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3193542"/>
            <a:ext cx="1219200" cy="1219200"/>
          </a:xfrm>
          <a:prstGeom prst="rect">
            <a:avLst/>
          </a:prstGeom>
        </p:spPr>
      </p:pic>
      <p:sp>
        <p:nvSpPr>
          <p:cNvPr id="23" name="span"/>
          <p:cNvSpPr/>
          <p:nvPr/>
        </p:nvSpPr>
        <p:spPr>
          <a:xfrm>
            <a:off x="4664583" y="4687062"/>
            <a:ext cx="286273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IPC adds ~30% overhead</a:t>
            </a:r>
            <a:endParaRPr lang="en-US" sz="1814" dirty="0"/>
          </a:p>
        </p:txBody>
      </p:sp>
      <p:sp>
        <p:nvSpPr>
          <p:cNvPr id="24" name="span"/>
          <p:cNvSpPr/>
          <p:nvPr/>
        </p:nvSpPr>
        <p:spPr>
          <a:xfrm>
            <a:off x="4546949" y="5014436"/>
            <a:ext cx="309810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Every connection is transferred to</a:t>
            </a:r>
            <a:endParaRPr lang="en-US" sz="1555" dirty="0"/>
          </a:p>
        </p:txBody>
      </p:sp>
      <p:sp>
        <p:nvSpPr>
          <p:cNvPr id="25" name="span"/>
          <p:cNvSpPr/>
          <p:nvPr/>
        </p:nvSpPr>
        <p:spPr>
          <a:xfrm>
            <a:off x="4560189" y="5285994"/>
            <a:ext cx="307162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workers via Unix domain sockets.</a:t>
            </a:r>
            <a:endParaRPr lang="en-US" sz="1555" dirty="0"/>
          </a:p>
        </p:txBody>
      </p:sp>
      <p:pic>
        <p:nvPicPr>
          <p:cNvPr id="26"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3193542"/>
            <a:ext cx="1219200" cy="1219200"/>
          </a:xfrm>
          <a:prstGeom prst="rect">
            <a:avLst/>
          </a:prstGeom>
        </p:spPr>
      </p:pic>
      <p:sp>
        <p:nvSpPr>
          <p:cNvPr id="27" name="span"/>
          <p:cNvSpPr/>
          <p:nvPr/>
        </p:nvSpPr>
        <p:spPr>
          <a:xfrm>
            <a:off x="8955500" y="4687062"/>
            <a:ext cx="225447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PM2 makes it easier</a:t>
            </a:r>
            <a:endParaRPr lang="en-US" sz="1814" dirty="0"/>
          </a:p>
        </p:txBody>
      </p:sp>
      <p:sp>
        <p:nvSpPr>
          <p:cNvPr id="28" name="span"/>
          <p:cNvSpPr/>
          <p:nvPr/>
        </p:nvSpPr>
        <p:spPr>
          <a:xfrm>
            <a:off x="8536496" y="5014436"/>
            <a:ext cx="309248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Built on top of the cluster module.</a:t>
            </a:r>
            <a:endParaRPr lang="en-US" sz="1555" dirty="0"/>
          </a:p>
        </p:txBody>
      </p:sp>
      <p:sp>
        <p:nvSpPr>
          <p:cNvPr id="29" name="span"/>
          <p:cNvSpPr/>
          <p:nvPr/>
        </p:nvSpPr>
        <p:spPr>
          <a:xfrm>
            <a:off x="8724519" y="5285994"/>
            <a:ext cx="271643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inherits the same overhead.</a:t>
            </a:r>
            <a:endParaRPr lang="en-US" sz="1555" dirty="0"/>
          </a:p>
        </p:txBody>
      </p:sp>
      <p:pic>
        <p:nvPicPr>
          <p:cNvPr id="30"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73575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Cluster Module: How It Works (2/2)</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2069592" y="2017205"/>
            <a:ext cx="8052816" cy="3358896"/>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34260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Early Rejection Problem</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411432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Requests enter the event loop queue</a:t>
            </a:r>
            <a:endParaRPr lang="en-US" sz="1814" dirty="0"/>
          </a:p>
        </p:txBody>
      </p:sp>
      <p:sp>
        <p:nvSpPr>
          <p:cNvPr id="7" name="span"/>
          <p:cNvSpPr/>
          <p:nvPr/>
        </p:nvSpPr>
        <p:spPr>
          <a:xfrm>
            <a:off x="1341120" y="1898999"/>
            <a:ext cx="58223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After TCP accept, the request waits for its turn to be processed.</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419681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Cannot reject until processing begins</a:t>
            </a:r>
            <a:endParaRPr lang="en-US" sz="1814" dirty="0"/>
          </a:p>
        </p:txBody>
      </p:sp>
      <p:sp>
        <p:nvSpPr>
          <p:cNvPr id="10" name="span"/>
          <p:cNvSpPr/>
          <p:nvPr/>
        </p:nvSpPr>
        <p:spPr>
          <a:xfrm>
            <a:off x="1341120" y="3240119"/>
            <a:ext cx="826989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Once in the queue, requests consume resources, which affects everyone during overload.</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83009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Ideal servers reject early with 503</a:t>
            </a:r>
            <a:endParaRPr lang="en-US" sz="1814" dirty="0"/>
          </a:p>
        </p:txBody>
      </p:sp>
      <p:sp>
        <p:nvSpPr>
          <p:cNvPr id="13" name="span"/>
          <p:cNvSpPr/>
          <p:nvPr/>
        </p:nvSpPr>
        <p:spPr>
          <a:xfrm>
            <a:off x="1341120" y="4581239"/>
            <a:ext cx="678684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Load balancers can then route traffic elsewhere. In Node.js this is difficult.</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89810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Next.js Makes This Worse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35613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Request context required first</a:t>
            </a:r>
            <a:endParaRPr lang="en-US" sz="1814" dirty="0"/>
          </a:p>
        </p:txBody>
      </p:sp>
      <p:sp>
        <p:nvSpPr>
          <p:cNvPr id="7" name="span"/>
          <p:cNvSpPr/>
          <p:nvPr/>
        </p:nvSpPr>
        <p:spPr>
          <a:xfrm>
            <a:off x="1341120" y="1898999"/>
            <a:ext cx="676294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SSR needs headers, cookies, and query params before making decisions.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519169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Dynamic route matching happens after accept</a:t>
            </a:r>
            <a:endParaRPr lang="en-US" sz="1814" dirty="0"/>
          </a:p>
        </p:txBody>
      </p:sp>
      <p:sp>
        <p:nvSpPr>
          <p:cNvPr id="10" name="span"/>
          <p:cNvSpPr/>
          <p:nvPr/>
        </p:nvSpPr>
        <p:spPr>
          <a:xfrm>
            <a:off x="1341120" y="3240119"/>
            <a:ext cx="84597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Next.js middleware runs after request acceptance. Cannot reject before knowing what to do.</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16420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Data fetching dependencies</a:t>
            </a:r>
            <a:endParaRPr lang="en-US" sz="1814" dirty="0"/>
          </a:p>
        </p:txBody>
      </p:sp>
      <p:sp>
        <p:nvSpPr>
          <p:cNvPr id="13" name="span"/>
          <p:cNvSpPr/>
          <p:nvPr/>
        </p:nvSpPr>
        <p:spPr>
          <a:xfrm>
            <a:off x="1341120" y="4581239"/>
            <a:ext cx="493318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Server components require the request to be in-flight.</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58755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Compounding Effect</a:t>
            </a:r>
            <a:endParaRPr lang="en-US" sz="3240" dirty="0"/>
          </a:p>
        </p:txBody>
      </p:sp>
      <p:sp>
        <p:nvSpPr>
          <p:cNvPr id="5" name="span"/>
          <p:cNvSpPr/>
          <p:nvPr/>
        </p:nvSpPr>
        <p:spPr>
          <a:xfrm>
            <a:off x="487680" y="1571625"/>
            <a:ext cx="71599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These</a:t>
            </a:r>
            <a:endParaRPr lang="en-US" sz="1944" dirty="0"/>
          </a:p>
        </p:txBody>
      </p:sp>
      <p:sp>
        <p:nvSpPr>
          <p:cNvPr id="6" name="span"/>
          <p:cNvSpPr/>
          <p:nvPr/>
        </p:nvSpPr>
        <p:spPr>
          <a:xfrm>
            <a:off x="1273016" y="1571625"/>
            <a:ext cx="10719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problems</a:t>
            </a:r>
            <a:endParaRPr lang="en-US" sz="1944" dirty="0"/>
          </a:p>
        </p:txBody>
      </p:sp>
      <p:sp>
        <p:nvSpPr>
          <p:cNvPr id="7" name="span"/>
          <p:cNvSpPr/>
          <p:nvPr/>
        </p:nvSpPr>
        <p:spPr>
          <a:xfrm>
            <a:off x="2414302" y="1571625"/>
            <a:ext cx="8986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multiply</a:t>
            </a:r>
            <a:endParaRPr lang="en-US" sz="1944" dirty="0"/>
          </a:p>
        </p:txBody>
      </p:sp>
      <p:sp>
        <p:nvSpPr>
          <p:cNvPr id="8" name="span"/>
          <p:cNvSpPr/>
          <p:nvPr/>
        </p:nvSpPr>
        <p:spPr>
          <a:xfrm>
            <a:off x="3382328" y="1571625"/>
            <a:ext cx="6350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when</a:t>
            </a:r>
            <a:endParaRPr lang="en-US" sz="1944" dirty="0"/>
          </a:p>
        </p:txBody>
      </p:sp>
      <p:sp>
        <p:nvSpPr>
          <p:cNvPr id="9" name="span"/>
          <p:cNvSpPr/>
          <p:nvPr/>
        </p:nvSpPr>
        <p:spPr>
          <a:xfrm>
            <a:off x="4086701" y="1571625"/>
            <a:ext cx="11430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combined</a:t>
            </a:r>
            <a:endParaRPr lang="en-US" sz="1944" dirty="0"/>
          </a:p>
        </p:txBody>
      </p:sp>
      <p:sp>
        <p:nvSpPr>
          <p:cNvPr id="10" name="span"/>
          <p:cNvSpPr/>
          <p:nvPr/>
        </p:nvSpPr>
        <p:spPr>
          <a:xfrm>
            <a:off x="5299139" y="1571625"/>
            <a:ext cx="4779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a:t>
            </a:r>
            <a:endParaRPr lang="en-US" sz="1944" dirty="0"/>
          </a:p>
        </p:txBody>
      </p:sp>
      <p:sp>
        <p:nvSpPr>
          <p:cNvPr id="11" name="span"/>
          <p:cNvSpPr/>
          <p:nvPr/>
        </p:nvSpPr>
        <p:spPr>
          <a:xfrm>
            <a:off x="5846445" y="1571625"/>
            <a:ext cx="11205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traditional</a:t>
            </a:r>
            <a:endParaRPr lang="en-US" sz="1944" dirty="0"/>
          </a:p>
        </p:txBody>
      </p:sp>
      <p:sp>
        <p:nvSpPr>
          <p:cNvPr id="12" name="span"/>
          <p:cNvSpPr/>
          <p:nvPr/>
        </p:nvSpPr>
        <p:spPr>
          <a:xfrm>
            <a:off x="7036308" y="1571625"/>
            <a:ext cx="8128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scaling</a:t>
            </a:r>
            <a:endParaRPr lang="en-US" sz="1944" dirty="0"/>
          </a:p>
        </p:txBody>
      </p:sp>
      <p:sp>
        <p:nvSpPr>
          <p:cNvPr id="13" name="span"/>
          <p:cNvSpPr/>
          <p:nvPr/>
        </p:nvSpPr>
        <p:spPr>
          <a:xfrm>
            <a:off x="7918514" y="1571625"/>
            <a:ext cx="14256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approaches.</a:t>
            </a:r>
            <a:endParaRPr lang="en-US" sz="1944" dirty="0"/>
          </a:p>
        </p:txBody>
      </p:sp>
      <p:pic>
        <p:nvPicPr>
          <p:cNvPr id="14"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2425446"/>
            <a:ext cx="609600" cy="609600"/>
          </a:xfrm>
          <a:prstGeom prst="rect">
            <a:avLst/>
          </a:prstGeom>
        </p:spPr>
      </p:pic>
      <p:sp>
        <p:nvSpPr>
          <p:cNvPr id="15" name="span"/>
          <p:cNvSpPr/>
          <p:nvPr/>
        </p:nvSpPr>
        <p:spPr>
          <a:xfrm>
            <a:off x="1341120" y="2429637"/>
            <a:ext cx="195986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With cluster/PM2</a:t>
            </a:r>
            <a:endParaRPr lang="en-US" sz="1814" dirty="0"/>
          </a:p>
        </p:txBody>
      </p:sp>
      <p:sp>
        <p:nvSpPr>
          <p:cNvPr id="16" name="span"/>
          <p:cNvSpPr/>
          <p:nvPr/>
        </p:nvSpPr>
        <p:spPr>
          <a:xfrm>
            <a:off x="1341120" y="2757011"/>
            <a:ext cx="662940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Every request pays the ~30% IPC overhead, even when not overloaded.</a:t>
            </a:r>
            <a:endParaRPr lang="en-US" sz="1555" dirty="0"/>
          </a:p>
        </p:txBody>
      </p:sp>
      <p:pic>
        <p:nvPicPr>
          <p:cNvPr id="17"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3766566"/>
            <a:ext cx="609600" cy="609600"/>
          </a:xfrm>
          <a:prstGeom prst="rect">
            <a:avLst/>
          </a:prstGeom>
        </p:spPr>
      </p:pic>
      <p:sp>
        <p:nvSpPr>
          <p:cNvPr id="18" name="span"/>
          <p:cNvSpPr/>
          <p:nvPr/>
        </p:nvSpPr>
        <p:spPr>
          <a:xfrm>
            <a:off x="1341120" y="3770757"/>
            <a:ext cx="247650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With single-CPU pods</a:t>
            </a:r>
            <a:endParaRPr lang="en-US" sz="1814" dirty="0"/>
          </a:p>
        </p:txBody>
      </p:sp>
      <p:sp>
        <p:nvSpPr>
          <p:cNvPr id="19" name="span"/>
          <p:cNvSpPr/>
          <p:nvPr/>
        </p:nvSpPr>
        <p:spPr>
          <a:xfrm>
            <a:off x="1341120" y="4098131"/>
            <a:ext cx="57231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Isolated queues compound load imbalances. No work sharing.</a:t>
            </a:r>
            <a:endParaRPr lang="en-US" sz="1555" dirty="0"/>
          </a:p>
        </p:txBody>
      </p:sp>
      <p:pic>
        <p:nvPicPr>
          <p:cNvPr id="20"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5107686"/>
            <a:ext cx="609600" cy="609600"/>
          </a:xfrm>
          <a:prstGeom prst="rect">
            <a:avLst/>
          </a:prstGeom>
        </p:spPr>
      </p:pic>
      <p:sp>
        <p:nvSpPr>
          <p:cNvPr id="21" name="span"/>
          <p:cNvSpPr/>
          <p:nvPr/>
        </p:nvSpPr>
        <p:spPr>
          <a:xfrm>
            <a:off x="1341120" y="5111877"/>
            <a:ext cx="411899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Latency compounds across API calls</a:t>
            </a:r>
            <a:endParaRPr lang="en-US" sz="1814" dirty="0"/>
          </a:p>
        </p:txBody>
      </p:sp>
      <p:sp>
        <p:nvSpPr>
          <p:cNvPr id="22" name="span"/>
          <p:cNvSpPr/>
          <p:nvPr/>
        </p:nvSpPr>
        <p:spPr>
          <a:xfrm>
            <a:off x="1341120" y="5439251"/>
            <a:ext cx="741654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Three sequential calls at 180ms each = 540ms wait. Churned customers in SaaS.</a:t>
            </a:r>
            <a:endParaRPr lang="en-US" sz="1555" dirty="0"/>
          </a:p>
        </p:txBody>
      </p:sp>
      <p:pic>
        <p:nvPicPr>
          <p:cNvPr id="23"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3083052"/>
            <a:ext cx="378418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We solved this.</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68425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Technical Foundation - SO_REUSEPORT</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412794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Kernel-level hash-based distribution</a:t>
            </a:r>
            <a:endParaRPr lang="en-US" sz="1814" dirty="0"/>
          </a:p>
        </p:txBody>
      </p:sp>
      <p:sp>
        <p:nvSpPr>
          <p:cNvPr id="7" name="span"/>
          <p:cNvSpPr/>
          <p:nvPr/>
        </p:nvSpPr>
        <p:spPr>
          <a:xfrm>
            <a:off x="1341120" y="1898999"/>
            <a:ext cx="742940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Calculates a hash from source IP, port, destination IP, and port to select a worker.</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459657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Connection affinity and even distribution</a:t>
            </a:r>
            <a:endParaRPr lang="en-US" sz="1814" dirty="0"/>
          </a:p>
        </p:txBody>
      </p:sp>
      <p:sp>
        <p:nvSpPr>
          <p:cNvPr id="10" name="span"/>
          <p:cNvSpPr/>
          <p:nvPr/>
        </p:nvSpPr>
        <p:spPr>
          <a:xfrm>
            <a:off x="1341120" y="3240119"/>
            <a:ext cx="704850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same client always reaches the same worker. Zero coordination needed.</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40411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One flag enables it all</a:t>
            </a:r>
            <a:endParaRPr lang="en-US" sz="1814" dirty="0"/>
          </a:p>
        </p:txBody>
      </p:sp>
      <p:sp>
        <p:nvSpPr>
          <p:cNvPr id="13" name="span"/>
          <p:cNvSpPr/>
          <p:nvPr/>
        </p:nvSpPr>
        <p:spPr>
          <a:xfrm>
            <a:off x="1341120" y="4587335"/>
            <a:ext cx="35375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Set </a:t>
            </a:r>
            <a:endParaRPr lang="en-US" sz="1555" dirty="0"/>
          </a:p>
        </p:txBody>
      </p:sp>
      <p:sp>
        <p:nvSpPr>
          <p:cNvPr id="14" name="span"/>
          <p:cNvSpPr/>
          <p:nvPr/>
        </p:nvSpPr>
        <p:spPr>
          <a:xfrm>
            <a:off x="3472815" y="4587335"/>
            <a:ext cx="479021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on the HTTP server and the kernel handles the rest.</a:t>
            </a:r>
            <a:endParaRPr lang="en-US" sz="1555" dirty="0"/>
          </a:p>
        </p:txBody>
      </p:sp>
      <p:sp>
        <p:nvSpPr>
          <p:cNvPr id="15" name="code"/>
          <p:cNvSpPr/>
          <p:nvPr/>
        </p:nvSpPr>
        <p:spPr>
          <a:xfrm>
            <a:off x="1694879" y="4569047"/>
            <a:ext cx="1777937"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reusePort: true</a:t>
            </a:r>
            <a:endParaRPr lang="en-US" sz="1555" dirty="0"/>
          </a:p>
        </p:txBody>
      </p:sp>
      <p:pic>
        <p:nvPicPr>
          <p:cNvPr id="16" name="svg.freya@svg.theme@icon.icon"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7680" y="5590794"/>
            <a:ext cx="609600" cy="609600"/>
          </a:xfrm>
          <a:prstGeom prst="rect">
            <a:avLst/>
          </a:prstGeom>
        </p:spPr>
      </p:pic>
      <p:sp>
        <p:nvSpPr>
          <p:cNvPr id="17" name="span"/>
          <p:cNvSpPr/>
          <p:nvPr/>
        </p:nvSpPr>
        <p:spPr>
          <a:xfrm>
            <a:off x="1341120" y="5594985"/>
            <a:ext cx="490975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Available since Linux kernel 3.9 (April 2013)</a:t>
            </a:r>
            <a:endParaRPr lang="en-US" sz="1814" dirty="0"/>
          </a:p>
        </p:txBody>
      </p:sp>
      <p:sp>
        <p:nvSpPr>
          <p:cNvPr id="18" name="span"/>
          <p:cNvSpPr/>
          <p:nvPr/>
        </p:nvSpPr>
        <p:spPr>
          <a:xfrm>
            <a:off x="1341120" y="5922359"/>
            <a:ext cx="536924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fundamentally changes how connections are distributed.</a:t>
            </a:r>
            <a:endParaRPr lang="en-US" sz="1555" dirty="0"/>
          </a:p>
        </p:txBody>
      </p:sp>
      <p:pic>
        <p:nvPicPr>
          <p:cNvPr id="19" name="img.freya@image.theme@logo" descr="preencoded.png">    </p:cNvPr>
          <p:cNvPicPr>
            <a:picLocks noChangeAspect="1"/>
          </p:cNvPicPr>
          <p:nvPr/>
        </p:nvPicPr>
        <p:blipFill>
          <a:blip r:embed="rId9"/>
          <a:stretch>
            <a:fillRect/>
          </a:stretch>
        </p:blipFill>
        <p:spPr>
          <a:xfrm>
            <a:off x="11094720" y="5730240"/>
            <a:ext cx="609600" cy="609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083764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Introducing Watt, the Node.js application server</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2069592" y="2017205"/>
            <a:ext cx="8052816" cy="3358896"/>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20916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is Watt?</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586550" y="4258056"/>
            <a:ext cx="304523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Leverages SO_REUSEPORT</a:t>
            </a:r>
            <a:endParaRPr lang="en-US" sz="1814" dirty="0"/>
          </a:p>
        </p:txBody>
      </p:sp>
      <p:sp>
        <p:nvSpPr>
          <p:cNvPr id="9" name="span"/>
          <p:cNvSpPr/>
          <p:nvPr/>
        </p:nvSpPr>
        <p:spPr>
          <a:xfrm>
            <a:off x="801148" y="4585430"/>
            <a:ext cx="261613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Workers accept connections</a:t>
            </a:r>
            <a:endParaRPr lang="en-US" sz="1555" dirty="0"/>
          </a:p>
        </p:txBody>
      </p:sp>
      <p:sp>
        <p:nvSpPr>
          <p:cNvPr id="10" name="span"/>
          <p:cNvSpPr/>
          <p:nvPr/>
        </p:nvSpPr>
        <p:spPr>
          <a:xfrm>
            <a:off x="647605" y="4856988"/>
            <a:ext cx="292322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directly. No more IPC overhead.</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4624864" y="4258056"/>
            <a:ext cx="294217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Multi-service architecture</a:t>
            </a:r>
            <a:endParaRPr lang="en-US" sz="1814" dirty="0"/>
          </a:p>
        </p:txBody>
      </p:sp>
      <p:sp>
        <p:nvSpPr>
          <p:cNvPr id="13" name="span"/>
          <p:cNvSpPr/>
          <p:nvPr/>
        </p:nvSpPr>
        <p:spPr>
          <a:xfrm>
            <a:off x="4514564" y="4585430"/>
            <a:ext cx="31627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Run multiple Node.js services with</a:t>
            </a:r>
            <a:endParaRPr lang="en-US" sz="1555" dirty="0"/>
          </a:p>
        </p:txBody>
      </p:sp>
      <p:sp>
        <p:nvSpPr>
          <p:cNvPr id="14" name="span"/>
          <p:cNvSpPr/>
          <p:nvPr/>
        </p:nvSpPr>
        <p:spPr>
          <a:xfrm>
            <a:off x="4798600" y="4856988"/>
            <a:ext cx="259470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inter-thread communication.</a:t>
            </a:r>
            <a:endParaRPr lang="en-US" sz="1555" dirty="0"/>
          </a:p>
        </p:txBody>
      </p:sp>
      <p:pic>
        <p:nvPicPr>
          <p:cNvPr id="1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764536"/>
            <a:ext cx="1219200" cy="1219200"/>
          </a:xfrm>
          <a:prstGeom prst="rect">
            <a:avLst/>
          </a:prstGeom>
        </p:spPr>
      </p:pic>
      <p:sp>
        <p:nvSpPr>
          <p:cNvPr id="16" name="span"/>
          <p:cNvSpPr/>
          <p:nvPr/>
        </p:nvSpPr>
        <p:spPr>
          <a:xfrm>
            <a:off x="9087517" y="4258056"/>
            <a:ext cx="199043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Production-ready</a:t>
            </a:r>
            <a:endParaRPr lang="en-US" sz="1814" dirty="0"/>
          </a:p>
        </p:txBody>
      </p:sp>
      <p:sp>
        <p:nvSpPr>
          <p:cNvPr id="17" name="span"/>
          <p:cNvSpPr/>
          <p:nvPr/>
        </p:nvSpPr>
        <p:spPr>
          <a:xfrm>
            <a:off x="8816816" y="4585430"/>
            <a:ext cx="253193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Built-in monitoring, logging,</a:t>
            </a:r>
            <a:endParaRPr lang="en-US" sz="1555" dirty="0"/>
          </a:p>
        </p:txBody>
      </p:sp>
      <p:sp>
        <p:nvSpPr>
          <p:cNvPr id="18" name="span"/>
          <p:cNvSpPr/>
          <p:nvPr/>
        </p:nvSpPr>
        <p:spPr>
          <a:xfrm>
            <a:off x="8844820" y="4856988"/>
            <a:ext cx="247592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tracing, and health checks.</a:t>
            </a:r>
            <a:endParaRPr lang="en-US" sz="1555" dirty="0"/>
          </a:p>
        </p:txBody>
      </p:sp>
      <p:pic>
        <p:nvPicPr>
          <p:cNvPr id="19"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19261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Watt: Architecture</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2069592" y="2017205"/>
            <a:ext cx="8052816" cy="3358896"/>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9789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Process Orchestration</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446046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Automatic restart of crashed processes</a:t>
            </a:r>
            <a:endParaRPr lang="en-US" sz="1814" dirty="0"/>
          </a:p>
        </p:txBody>
      </p:sp>
      <p:sp>
        <p:nvSpPr>
          <p:cNvPr id="7" name="span"/>
          <p:cNvSpPr/>
          <p:nvPr/>
        </p:nvSpPr>
        <p:spPr>
          <a:xfrm>
            <a:off x="1341120" y="1898999"/>
            <a:ext cx="777049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Worker failures are detected and restarted automatically without manual intervention.</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17782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Graceful shutdown handling</a:t>
            </a:r>
            <a:endParaRPr lang="en-US" sz="1814" dirty="0"/>
          </a:p>
        </p:txBody>
      </p:sp>
      <p:sp>
        <p:nvSpPr>
          <p:cNvPr id="10" name="span"/>
          <p:cNvSpPr/>
          <p:nvPr/>
        </p:nvSpPr>
        <p:spPr>
          <a:xfrm>
            <a:off x="1341120" y="3240119"/>
            <a:ext cx="703935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Coordinated shutdown ensures requests complete before workers terminate.</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40709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Health monitoring and metrics</a:t>
            </a:r>
            <a:endParaRPr lang="en-US" sz="1814" dirty="0"/>
          </a:p>
        </p:txBody>
      </p:sp>
      <p:sp>
        <p:nvSpPr>
          <p:cNvPr id="13" name="span"/>
          <p:cNvSpPr/>
          <p:nvPr/>
        </p:nvSpPr>
        <p:spPr>
          <a:xfrm>
            <a:off x="1341120" y="4581239"/>
            <a:ext cx="712165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Built-in monitoring tracks worker health and performance metrics in real-time.</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28862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Watt: Automatic Health Restarts</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570643" y="4258056"/>
            <a:ext cx="307705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Event loop failure detection</a:t>
            </a:r>
            <a:endParaRPr lang="en-US" sz="1814" dirty="0"/>
          </a:p>
        </p:txBody>
      </p:sp>
      <p:sp>
        <p:nvSpPr>
          <p:cNvPr id="9" name="span"/>
          <p:cNvSpPr/>
          <p:nvPr/>
        </p:nvSpPr>
        <p:spPr>
          <a:xfrm>
            <a:off x="860012" y="4585430"/>
            <a:ext cx="249840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Monitors event loop health.</a:t>
            </a:r>
            <a:endParaRPr lang="en-US" sz="1555" dirty="0"/>
          </a:p>
        </p:txBody>
      </p:sp>
      <p:sp>
        <p:nvSpPr>
          <p:cNvPr id="10" name="span"/>
          <p:cNvSpPr/>
          <p:nvPr/>
        </p:nvSpPr>
        <p:spPr>
          <a:xfrm>
            <a:off x="690848" y="4856988"/>
            <a:ext cx="283664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Detects unresponsive workers.</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4632293" y="4258056"/>
            <a:ext cx="292741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Heap exhaustion handling</a:t>
            </a:r>
            <a:endParaRPr lang="en-US" sz="1814" dirty="0"/>
          </a:p>
        </p:txBody>
      </p:sp>
      <p:sp>
        <p:nvSpPr>
          <p:cNvPr id="13" name="span"/>
          <p:cNvSpPr/>
          <p:nvPr/>
        </p:nvSpPr>
        <p:spPr>
          <a:xfrm>
            <a:off x="4694396" y="4585430"/>
            <a:ext cx="280311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Detects memory issues before</a:t>
            </a:r>
            <a:endParaRPr lang="en-US" sz="1555" dirty="0"/>
          </a:p>
        </p:txBody>
      </p:sp>
      <p:sp>
        <p:nvSpPr>
          <p:cNvPr id="14" name="span"/>
          <p:cNvSpPr/>
          <p:nvPr/>
        </p:nvSpPr>
        <p:spPr>
          <a:xfrm>
            <a:off x="4923854" y="4856988"/>
            <a:ext cx="234429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they crash the entire pod.</a:t>
            </a:r>
            <a:endParaRPr lang="en-US" sz="1555" dirty="0"/>
          </a:p>
        </p:txBody>
      </p:sp>
      <p:pic>
        <p:nvPicPr>
          <p:cNvPr id="1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764536"/>
            <a:ext cx="1219200" cy="1219200"/>
          </a:xfrm>
          <a:prstGeom prst="rect">
            <a:avLst/>
          </a:prstGeom>
        </p:spPr>
      </p:pic>
      <p:sp>
        <p:nvSpPr>
          <p:cNvPr id="16" name="span"/>
          <p:cNvSpPr/>
          <p:nvPr/>
        </p:nvSpPr>
        <p:spPr>
          <a:xfrm>
            <a:off x="8831390" y="4258056"/>
            <a:ext cx="250269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Zero downtime restart</a:t>
            </a:r>
            <a:endParaRPr lang="en-US" sz="1814" dirty="0"/>
          </a:p>
        </p:txBody>
      </p:sp>
      <p:sp>
        <p:nvSpPr>
          <p:cNvPr id="17" name="span"/>
          <p:cNvSpPr/>
          <p:nvPr/>
        </p:nvSpPr>
        <p:spPr>
          <a:xfrm>
            <a:off x="8660416" y="4585430"/>
            <a:ext cx="284464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Failed workers are replaced in-</a:t>
            </a:r>
            <a:endParaRPr lang="en-US" sz="1555" dirty="0"/>
          </a:p>
        </p:txBody>
      </p:sp>
      <p:sp>
        <p:nvSpPr>
          <p:cNvPr id="18" name="span"/>
          <p:cNvSpPr/>
          <p:nvPr/>
        </p:nvSpPr>
        <p:spPr>
          <a:xfrm>
            <a:off x="8751951" y="4856988"/>
            <a:ext cx="266157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place. Others are unaffected.</a:t>
            </a:r>
            <a:endParaRPr lang="en-US" sz="1555" dirty="0"/>
          </a:p>
        </p:txBody>
      </p:sp>
      <p:pic>
        <p:nvPicPr>
          <p:cNvPr id="19"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7369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Watt: Shared HTTP Cache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20668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Cross-worker cache sharing</a:t>
            </a:r>
            <a:endParaRPr lang="en-US" sz="1814" dirty="0"/>
          </a:p>
        </p:txBody>
      </p:sp>
      <p:sp>
        <p:nvSpPr>
          <p:cNvPr id="7" name="span"/>
          <p:cNvSpPr/>
          <p:nvPr/>
        </p:nvSpPr>
        <p:spPr>
          <a:xfrm>
            <a:off x="1341120" y="1898999"/>
            <a:ext cx="752808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All workers access the same cache. No duplicate cache entries across processes.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24240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Reduces redundant requests</a:t>
            </a:r>
            <a:endParaRPr lang="en-US" sz="1814" dirty="0"/>
          </a:p>
        </p:txBody>
      </p:sp>
      <p:sp>
        <p:nvSpPr>
          <p:cNvPr id="10" name="span"/>
          <p:cNvSpPr/>
          <p:nvPr/>
        </p:nvSpPr>
        <p:spPr>
          <a:xfrm>
            <a:off x="1341120" y="3240119"/>
            <a:ext cx="691553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Cached responses are reused across all workers, minimizing backend load.</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82940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Improves response times</a:t>
            </a:r>
            <a:endParaRPr lang="en-US" sz="1814" dirty="0"/>
          </a:p>
        </p:txBody>
      </p:sp>
      <p:sp>
        <p:nvSpPr>
          <p:cNvPr id="13" name="span"/>
          <p:cNvSpPr/>
          <p:nvPr/>
        </p:nvSpPr>
        <p:spPr>
          <a:xfrm>
            <a:off x="1341120" y="4581239"/>
            <a:ext cx="614495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Cache hits serve responses instantly without processing overhead.</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397049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Deploying Watt</a:t>
            </a:r>
            <a:endParaRPr lang="en-US" sz="4277" dirty="0"/>
          </a:p>
        </p:txBody>
      </p:sp>
      <p:sp>
        <p:nvSpPr>
          <p:cNvPr id="5" name="span"/>
          <p:cNvSpPr/>
          <p:nvPr/>
        </p:nvSpPr>
        <p:spPr>
          <a:xfrm>
            <a:off x="487680" y="3456432"/>
            <a:ext cx="362721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in Kubernetes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28875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Two-Layer Architecture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13353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Layer 1: Kubernetes Service</a:t>
            </a:r>
            <a:endParaRPr lang="en-US" sz="1814" dirty="0"/>
          </a:p>
        </p:txBody>
      </p:sp>
      <p:sp>
        <p:nvSpPr>
          <p:cNvPr id="7" name="span"/>
          <p:cNvSpPr/>
          <p:nvPr/>
        </p:nvSpPr>
        <p:spPr>
          <a:xfrm>
            <a:off x="1341120" y="1898999"/>
            <a:ext cx="834675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Distributes new TCP connections across pods using a round-robin or configured algorithm.</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461714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Layer 2: SO_REUSEPORT within each pod</a:t>
            </a:r>
            <a:endParaRPr lang="en-US" sz="1814" dirty="0"/>
          </a:p>
        </p:txBody>
      </p:sp>
      <p:sp>
        <p:nvSpPr>
          <p:cNvPr id="10" name="span"/>
          <p:cNvSpPr/>
          <p:nvPr/>
        </p:nvSpPr>
        <p:spPr>
          <a:xfrm>
            <a:off x="1341120" y="3240119"/>
            <a:ext cx="782088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kernel distributes connections across workers in a pod via hash-based selection.</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674608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Better statistical multiplexing than isolated single-CPU pods</a:t>
            </a:r>
            <a:endParaRPr lang="en-US" sz="1814" dirty="0"/>
          </a:p>
        </p:txBody>
      </p:sp>
      <p:sp>
        <p:nvSpPr>
          <p:cNvPr id="13" name="span"/>
          <p:cNvSpPr/>
          <p:nvPr/>
        </p:nvSpPr>
        <p:spPr>
          <a:xfrm>
            <a:off x="1341120" y="4581239"/>
            <a:ext cx="648242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approach provides better load distribution and resource utilization.</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7443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Independent Event Loops</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739807" y="4258056"/>
            <a:ext cx="273881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Independent processing</a:t>
            </a:r>
            <a:endParaRPr lang="en-US" sz="1814" dirty="0"/>
          </a:p>
        </p:txBody>
      </p:sp>
      <p:sp>
        <p:nvSpPr>
          <p:cNvPr id="9" name="span"/>
          <p:cNvSpPr/>
          <p:nvPr/>
        </p:nvSpPr>
        <p:spPr>
          <a:xfrm>
            <a:off x="501015" y="4585430"/>
            <a:ext cx="321640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 worker can handle slow requests</a:t>
            </a:r>
            <a:endParaRPr lang="en-US" sz="1555" dirty="0"/>
          </a:p>
        </p:txBody>
      </p:sp>
      <p:sp>
        <p:nvSpPr>
          <p:cNvPr id="10" name="span"/>
          <p:cNvSpPr/>
          <p:nvPr/>
        </p:nvSpPr>
        <p:spPr>
          <a:xfrm>
            <a:off x="999173" y="4856988"/>
            <a:ext cx="222008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without affecting others.</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5317331" y="4258056"/>
            <a:ext cx="155733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Less variance</a:t>
            </a:r>
            <a:endParaRPr lang="en-US" sz="1814" dirty="0"/>
          </a:p>
        </p:txBody>
      </p:sp>
      <p:sp>
        <p:nvSpPr>
          <p:cNvPr id="13" name="span"/>
          <p:cNvSpPr/>
          <p:nvPr/>
        </p:nvSpPr>
        <p:spPr>
          <a:xfrm>
            <a:off x="4543711" y="4585430"/>
            <a:ext cx="310457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Request processing time variance</a:t>
            </a:r>
            <a:endParaRPr lang="en-US" sz="1555" dirty="0"/>
          </a:p>
        </p:txBody>
      </p:sp>
      <p:sp>
        <p:nvSpPr>
          <p:cNvPr id="14" name="span"/>
          <p:cNvSpPr/>
          <p:nvPr/>
        </p:nvSpPr>
        <p:spPr>
          <a:xfrm>
            <a:off x="4636675" y="4856988"/>
            <a:ext cx="291865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is isolated to individual workers.</a:t>
            </a:r>
            <a:endParaRPr lang="en-US" sz="1555" dirty="0"/>
          </a:p>
        </p:txBody>
      </p:sp>
      <p:pic>
        <p:nvPicPr>
          <p:cNvPr id="1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764536"/>
            <a:ext cx="1219200" cy="1219200"/>
          </a:xfrm>
          <a:prstGeom prst="rect">
            <a:avLst/>
          </a:prstGeom>
        </p:spPr>
      </p:pic>
      <p:sp>
        <p:nvSpPr>
          <p:cNvPr id="16" name="span"/>
          <p:cNvSpPr/>
          <p:nvPr/>
        </p:nvSpPr>
        <p:spPr>
          <a:xfrm>
            <a:off x="9156764" y="4258056"/>
            <a:ext cx="185204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Better utilization</a:t>
            </a:r>
            <a:endParaRPr lang="en-US" sz="1814" dirty="0"/>
          </a:p>
        </p:txBody>
      </p:sp>
      <p:sp>
        <p:nvSpPr>
          <p:cNvPr id="17" name="span"/>
          <p:cNvSpPr/>
          <p:nvPr/>
        </p:nvSpPr>
        <p:spPr>
          <a:xfrm>
            <a:off x="8630222" y="4585430"/>
            <a:ext cx="290503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 single request can block the</a:t>
            </a:r>
            <a:endParaRPr lang="en-US" sz="1555" dirty="0"/>
          </a:p>
        </p:txBody>
      </p:sp>
      <p:sp>
        <p:nvSpPr>
          <p:cNvPr id="18" name="span"/>
          <p:cNvSpPr/>
          <p:nvPr/>
        </p:nvSpPr>
        <p:spPr>
          <a:xfrm>
            <a:off x="9161431" y="4856988"/>
            <a:ext cx="184261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entire pod anymore.</a:t>
            </a:r>
            <a:endParaRPr lang="en-US" sz="1555" dirty="0"/>
          </a:p>
        </p:txBody>
      </p:sp>
      <p:pic>
        <p:nvPicPr>
          <p:cNvPr id="19"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81580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Resource Sharing Within Pods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09378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Kernel page cache</a:t>
            </a:r>
            <a:endParaRPr lang="en-US" sz="1814" dirty="0"/>
          </a:p>
        </p:txBody>
      </p:sp>
      <p:sp>
        <p:nvSpPr>
          <p:cNvPr id="7" name="span"/>
          <p:cNvSpPr/>
          <p:nvPr/>
        </p:nvSpPr>
        <p:spPr>
          <a:xfrm>
            <a:off x="1341120" y="1898999"/>
            <a:ext cx="785803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File system operations benefit from shared page cache. Less disk I/O across workers.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70586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Memory for binary code</a:t>
            </a:r>
            <a:endParaRPr lang="en-US" sz="1814" dirty="0"/>
          </a:p>
        </p:txBody>
      </p:sp>
      <p:sp>
        <p:nvSpPr>
          <p:cNvPr id="10" name="span"/>
          <p:cNvSpPr/>
          <p:nvPr/>
        </p:nvSpPr>
        <p:spPr>
          <a:xfrm>
            <a:off x="1341120" y="3240119"/>
            <a:ext cx="737311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Application code is loaded once in memory. Lower memory footprint per worker.</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05409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Single network namespace</a:t>
            </a:r>
            <a:endParaRPr lang="en-US" sz="1814" dirty="0"/>
          </a:p>
        </p:txBody>
      </p:sp>
      <p:sp>
        <p:nvSpPr>
          <p:cNvPr id="13" name="span"/>
          <p:cNvSpPr/>
          <p:nvPr/>
        </p:nvSpPr>
        <p:spPr>
          <a:xfrm>
            <a:off x="1341120" y="4581239"/>
            <a:ext cx="818121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Lower context switching overhead. Network operations share the same kernel structures.</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01237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about</a:t>
            </a:r>
            <a:endParaRPr lang="en-US" sz="4277" dirty="0"/>
          </a:p>
        </p:txBody>
      </p:sp>
      <p:sp>
        <p:nvSpPr>
          <p:cNvPr id="5" name="span"/>
          <p:cNvSpPr/>
          <p:nvPr/>
        </p:nvSpPr>
        <p:spPr>
          <a:xfrm>
            <a:off x="487680" y="3456432"/>
            <a:ext cx="362778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performance?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96624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Benchmark: Summary</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14331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Next.js Application</a:t>
            </a:r>
            <a:endParaRPr lang="en-US" sz="1814" dirty="0"/>
          </a:p>
        </p:txBody>
      </p:sp>
      <p:sp>
        <p:nvSpPr>
          <p:cNvPr id="7" name="span"/>
          <p:cNvSpPr/>
          <p:nvPr/>
        </p:nvSpPr>
        <p:spPr>
          <a:xfrm>
            <a:off x="1341120" y="1898999"/>
            <a:ext cx="770010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Real Next.js application on AWS EKS. Sustained load of 1,000 req/s for 120 seconds.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192624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AWS EKS Cluster</a:t>
            </a:r>
            <a:endParaRPr lang="en-US" sz="1814" dirty="0"/>
          </a:p>
        </p:txBody>
      </p:sp>
      <p:sp>
        <p:nvSpPr>
          <p:cNvPr id="10" name="span"/>
          <p:cNvSpPr/>
          <p:nvPr/>
        </p:nvSpPr>
        <p:spPr>
          <a:xfrm>
            <a:off x="1341120" y="3240119"/>
            <a:ext cx="542629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3 nodes: m5.2xlarge instances (8 vCPUs, 32GB RAM each)</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32467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Load Testing with k6</a:t>
            </a:r>
            <a:endParaRPr lang="en-US" sz="1814" dirty="0"/>
          </a:p>
        </p:txBody>
      </p:sp>
      <p:sp>
        <p:nvSpPr>
          <p:cNvPr id="13" name="span"/>
          <p:cNvSpPr/>
          <p:nvPr/>
        </p:nvSpPr>
        <p:spPr>
          <a:xfrm>
            <a:off x="1341120" y="4581239"/>
            <a:ext cx="693381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c7gn.large instance, constant-arrival-rate executor, 1,000 pre-allocated VUs</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15743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Benchmark: Configurations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540248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Single-CPU pods (Traditional horizontal scaling)</a:t>
            </a:r>
            <a:endParaRPr lang="en-US" sz="1814" dirty="0"/>
          </a:p>
        </p:txBody>
      </p:sp>
      <p:sp>
        <p:nvSpPr>
          <p:cNvPr id="7" name="span"/>
          <p:cNvSpPr/>
          <p:nvPr/>
        </p:nvSpPr>
        <p:spPr>
          <a:xfrm>
            <a:off x="1341120" y="1898999"/>
            <a:ext cx="356549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6 replicas x 1000m CPU = 6 total CPUs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570947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PM2 multi-worker pods (Cluster module approach)</a:t>
            </a:r>
            <a:endParaRPr lang="en-US" sz="1814" dirty="0"/>
          </a:p>
        </p:txBody>
      </p:sp>
      <p:sp>
        <p:nvSpPr>
          <p:cNvPr id="10" name="span"/>
          <p:cNvSpPr/>
          <p:nvPr/>
        </p:nvSpPr>
        <p:spPr>
          <a:xfrm>
            <a:off x="1341120" y="3240119"/>
            <a:ext cx="549335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3 replicas x 2000m CPU with 2 PM2 workers = 6 total CPUs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583253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Watt multi-worker pods (SO_REUSEPORT approach)</a:t>
            </a:r>
            <a:endParaRPr lang="en-US" sz="1814" dirty="0"/>
          </a:p>
        </p:txBody>
      </p:sp>
      <p:sp>
        <p:nvSpPr>
          <p:cNvPr id="13" name="span"/>
          <p:cNvSpPr/>
          <p:nvPr/>
        </p:nvSpPr>
        <p:spPr>
          <a:xfrm>
            <a:off x="1341120" y="4581239"/>
            <a:ext cx="54774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3 replicas x 2000m CPU with 2 Watt workers = 6 total CPUs</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48808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Benchmark: Results</a:t>
            </a:r>
            <a:endParaRPr lang="en-US" sz="3240" dirty="0"/>
          </a:p>
        </p:txBody>
      </p:sp>
      <p:sp>
        <p:nvSpPr>
          <p:cNvPr id="5" name="span"/>
          <p:cNvSpPr/>
          <p:nvPr/>
        </p:nvSpPr>
        <p:spPr>
          <a:xfrm>
            <a:off x="487680" y="1571625"/>
            <a:ext cx="50901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Watt</a:t>
            </a:r>
            <a:endParaRPr lang="en-US" sz="1944" dirty="0"/>
          </a:p>
        </p:txBody>
      </p:sp>
      <p:sp>
        <p:nvSpPr>
          <p:cNvPr id="6" name="span"/>
          <p:cNvSpPr/>
          <p:nvPr/>
        </p:nvSpPr>
        <p:spPr>
          <a:xfrm>
            <a:off x="1066038" y="1571625"/>
            <a:ext cx="13848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dramatically</a:t>
            </a:r>
            <a:endParaRPr lang="en-US" sz="1944" dirty="0"/>
          </a:p>
        </p:txBody>
      </p:sp>
      <p:sp>
        <p:nvSpPr>
          <p:cNvPr id="7" name="span"/>
          <p:cNvSpPr/>
          <p:nvPr/>
        </p:nvSpPr>
        <p:spPr>
          <a:xfrm>
            <a:off x="2520220" y="1571625"/>
            <a:ext cx="140931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outperforms</a:t>
            </a:r>
            <a:endParaRPr lang="en-US" sz="1944" dirty="0"/>
          </a:p>
        </p:txBody>
      </p:sp>
      <p:sp>
        <p:nvSpPr>
          <p:cNvPr id="8" name="span"/>
          <p:cNvSpPr/>
          <p:nvPr/>
        </p:nvSpPr>
        <p:spPr>
          <a:xfrm>
            <a:off x="3998881" y="1571625"/>
            <a:ext cx="5141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both</a:t>
            </a:r>
            <a:endParaRPr lang="en-US" sz="1944" dirty="0"/>
          </a:p>
        </p:txBody>
      </p:sp>
      <p:sp>
        <p:nvSpPr>
          <p:cNvPr id="9" name="span"/>
          <p:cNvSpPr/>
          <p:nvPr/>
        </p:nvSpPr>
        <p:spPr>
          <a:xfrm>
            <a:off x="4582382" y="1571625"/>
            <a:ext cx="11205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traditional</a:t>
            </a:r>
            <a:endParaRPr lang="en-US" sz="1944" dirty="0"/>
          </a:p>
        </p:txBody>
      </p:sp>
      <p:sp>
        <p:nvSpPr>
          <p:cNvPr id="10" name="span"/>
          <p:cNvSpPr/>
          <p:nvPr/>
        </p:nvSpPr>
        <p:spPr>
          <a:xfrm>
            <a:off x="5772245" y="1571625"/>
            <a:ext cx="14256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approaches.</a:t>
            </a:r>
            <a:endParaRPr lang="en-US" sz="1944" dirty="0"/>
          </a:p>
        </p:txBody>
      </p:sp>
      <p:pic>
        <p:nvPicPr>
          <p:cNvPr id="11" name="img.freya@image.image.with-content" descr="preencoded.png">    </p:cNvPr>
          <p:cNvPicPr>
            <a:picLocks noChangeAspect="1"/>
          </p:cNvPicPr>
          <p:nvPr/>
        </p:nvPicPr>
        <p:blipFill>
          <a:blip r:embed="rId1"/>
          <a:stretch>
            <a:fillRect/>
          </a:stretch>
        </p:blipFill>
        <p:spPr>
          <a:xfrm>
            <a:off x="2442305" y="2601659"/>
            <a:ext cx="7307390" cy="3047905"/>
          </a:xfrm>
          <a:prstGeom prst="rect">
            <a:avLst/>
          </a:prstGeom>
        </p:spPr>
      </p:pic>
      <p:pic>
        <p:nvPicPr>
          <p:cNvPr id="12"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80860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Latency Performance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527170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93.6% faster median latency compared to PM2</a:t>
            </a:r>
            <a:endParaRPr lang="en-US" sz="1814" dirty="0"/>
          </a:p>
        </p:txBody>
      </p:sp>
      <p:sp>
        <p:nvSpPr>
          <p:cNvPr id="7" name="span"/>
          <p:cNvSpPr/>
          <p:nvPr/>
        </p:nvSpPr>
        <p:spPr>
          <a:xfrm>
            <a:off x="1341120" y="1898999"/>
            <a:ext cx="447979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From nearly 200ms to sub-15ms response times.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483784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81.3% faster P95 latency compared to PM2</a:t>
            </a:r>
            <a:endParaRPr lang="en-US" sz="1814" dirty="0"/>
          </a:p>
        </p:txBody>
      </p:sp>
      <p:sp>
        <p:nvSpPr>
          <p:cNvPr id="10" name="span"/>
          <p:cNvSpPr/>
          <p:nvPr/>
        </p:nvSpPr>
        <p:spPr>
          <a:xfrm>
            <a:off x="1341120" y="3240119"/>
            <a:ext cx="469782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Consistent performance even at higher percentiles.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97221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92.5% faster than single-CPU pods</a:t>
            </a:r>
            <a:endParaRPr lang="en-US" sz="1814" dirty="0"/>
          </a:p>
        </p:txBody>
      </p:sp>
      <p:sp>
        <p:nvSpPr>
          <p:cNvPr id="13" name="span"/>
          <p:cNvSpPr/>
          <p:nvPr/>
        </p:nvSpPr>
        <p:spPr>
          <a:xfrm>
            <a:off x="1341120" y="4581239"/>
            <a:ext cx="423576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Best of both worlds: scaling and performance.</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99979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Throughput and Reliability</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900363"/>
            <a:ext cx="1219200" cy="1219200"/>
          </a:xfrm>
          <a:prstGeom prst="rect">
            <a:avLst/>
          </a:prstGeom>
        </p:spPr>
      </p:pic>
      <p:sp>
        <p:nvSpPr>
          <p:cNvPr id="7" name="span"/>
          <p:cNvSpPr/>
          <p:nvPr/>
        </p:nvSpPr>
        <p:spPr>
          <a:xfrm>
            <a:off x="1270635" y="4393883"/>
            <a:ext cx="367045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9.6% more throughput than PM2</a:t>
            </a:r>
            <a:endParaRPr lang="en-US" sz="1814" dirty="0"/>
          </a:p>
        </p:txBody>
      </p:sp>
      <p:sp>
        <p:nvSpPr>
          <p:cNvPr id="8" name="span"/>
          <p:cNvSpPr/>
          <p:nvPr/>
        </p:nvSpPr>
        <p:spPr>
          <a:xfrm>
            <a:off x="1029653" y="4721257"/>
            <a:ext cx="415251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Same CPU resources, much better utilization.</a:t>
            </a:r>
            <a:endParaRPr lang="en-US" sz="1555" dirty="0"/>
          </a:p>
        </p:txBody>
      </p:sp>
      <p:pic>
        <p:nvPicPr>
          <p:cNvPr id="9"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900363"/>
            <a:ext cx="1219200" cy="1219200"/>
          </a:xfrm>
          <a:prstGeom prst="rect">
            <a:avLst/>
          </a:prstGeom>
        </p:spPr>
      </p:pic>
      <p:sp>
        <p:nvSpPr>
          <p:cNvPr id="10" name="span"/>
          <p:cNvSpPr/>
          <p:nvPr/>
        </p:nvSpPr>
        <p:spPr>
          <a:xfrm>
            <a:off x="7966520" y="4393883"/>
            <a:ext cx="223904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99.8% success rate</a:t>
            </a:r>
            <a:endParaRPr lang="en-US" sz="1814" dirty="0"/>
          </a:p>
        </p:txBody>
      </p:sp>
      <p:sp>
        <p:nvSpPr>
          <p:cNvPr id="11" name="span"/>
          <p:cNvSpPr/>
          <p:nvPr/>
        </p:nvSpPr>
        <p:spPr>
          <a:xfrm>
            <a:off x="7042595" y="4721257"/>
            <a:ext cx="40868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Near-perfect reliability under sustained load.</a:t>
            </a:r>
            <a:endParaRPr lang="en-US" sz="1555" dirty="0"/>
          </a:p>
        </p:txBody>
      </p:sp>
      <p:pic>
        <p:nvPicPr>
          <p:cNvPr id="12"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289283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How is that</a:t>
            </a:r>
            <a:endParaRPr lang="en-US" sz="4277" dirty="0"/>
          </a:p>
        </p:txBody>
      </p:sp>
      <p:sp>
        <p:nvSpPr>
          <p:cNvPr id="5" name="span"/>
          <p:cNvSpPr/>
          <p:nvPr/>
        </p:nvSpPr>
        <p:spPr>
          <a:xfrm>
            <a:off x="487680" y="3456432"/>
            <a:ext cx="238182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possible?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65004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PM2 Underperforms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59291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Master process acts as internal load balancer via IPC</a:t>
            </a:r>
            <a:endParaRPr lang="en-US" sz="1814" dirty="0"/>
          </a:p>
        </p:txBody>
      </p:sp>
      <p:sp>
        <p:nvSpPr>
          <p:cNvPr id="7" name="span"/>
          <p:cNvSpPr/>
          <p:nvPr/>
        </p:nvSpPr>
        <p:spPr>
          <a:xfrm>
            <a:off x="1341120" y="1898999"/>
            <a:ext cx="446979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Every request transfers via Unix domain sockets.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435559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About 30% overhead on every request</a:t>
            </a:r>
            <a:endParaRPr lang="en-US" sz="1814" dirty="0"/>
          </a:p>
        </p:txBody>
      </p:sp>
      <p:sp>
        <p:nvSpPr>
          <p:cNvPr id="10" name="span"/>
          <p:cNvSpPr/>
          <p:nvPr/>
        </p:nvSpPr>
        <p:spPr>
          <a:xfrm>
            <a:off x="1341120" y="3240119"/>
            <a:ext cx="685295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This overhead applies universally, even when the server is not overloaded.</a:t>
            </a:r>
            <a:endParaRPr lang="en-US" sz="1555" dirty="0"/>
          </a:p>
        </p:txBody>
      </p:sp>
      <p:pic>
        <p:nvPicPr>
          <p:cNvPr id="11"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18064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Single-CPU Pods Underperform</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439702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Isolated queues compound imbalances</a:t>
            </a:r>
            <a:endParaRPr lang="en-US" sz="1814" dirty="0"/>
          </a:p>
        </p:txBody>
      </p:sp>
      <p:sp>
        <p:nvSpPr>
          <p:cNvPr id="7" name="span"/>
          <p:cNvSpPr/>
          <p:nvPr/>
        </p:nvSpPr>
        <p:spPr>
          <a:xfrm>
            <a:off x="1341120" y="1898999"/>
            <a:ext cx="693429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Each pod operates independently. Round-robin creates uneven distribution.</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49615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 work sharing between pods</a:t>
            </a:r>
            <a:endParaRPr lang="en-US" sz="1814" dirty="0"/>
          </a:p>
        </p:txBody>
      </p:sp>
      <p:sp>
        <p:nvSpPr>
          <p:cNvPr id="10" name="span"/>
          <p:cNvSpPr/>
          <p:nvPr/>
        </p:nvSpPr>
        <p:spPr>
          <a:xfrm>
            <a:off x="1341120" y="3240119"/>
            <a:ext cx="705621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One pod drowns at 100% CPU while another idles at 30%. Cannot rebalance.</a:t>
            </a:r>
            <a:endParaRPr lang="en-US" sz="1555" dirty="0"/>
          </a:p>
        </p:txBody>
      </p:sp>
      <p:pic>
        <p:nvPicPr>
          <p:cNvPr id="11"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4367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Watt's Advantages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80790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Zero-overhead kernel distribution</a:t>
            </a:r>
            <a:endParaRPr lang="en-US" sz="1814" dirty="0"/>
          </a:p>
        </p:txBody>
      </p:sp>
      <p:sp>
        <p:nvSpPr>
          <p:cNvPr id="7" name="span"/>
          <p:cNvSpPr/>
          <p:nvPr/>
        </p:nvSpPr>
        <p:spPr>
          <a:xfrm>
            <a:off x="1341120" y="1898999"/>
            <a:ext cx="757047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SO_REUSEPORT eliminates IPC coordination. Workers accept connections directly.</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553402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Shared accept queue with statistical multiplexing</a:t>
            </a:r>
            <a:endParaRPr lang="en-US" sz="1814" dirty="0"/>
          </a:p>
        </p:txBody>
      </p:sp>
      <p:sp>
        <p:nvSpPr>
          <p:cNvPr id="10" name="span"/>
          <p:cNvSpPr/>
          <p:nvPr/>
        </p:nvSpPr>
        <p:spPr>
          <a:xfrm>
            <a:off x="1341120" y="3240119"/>
            <a:ext cx="769543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Workers within each pod share work naturally. Better distribution than isolated pods.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10400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99.8% reliability under load</a:t>
            </a:r>
            <a:endParaRPr lang="en-US" sz="1814" dirty="0"/>
          </a:p>
        </p:txBody>
      </p:sp>
      <p:sp>
        <p:nvSpPr>
          <p:cNvPr id="13" name="span"/>
          <p:cNvSpPr/>
          <p:nvPr/>
        </p:nvSpPr>
        <p:spPr>
          <a:xfrm>
            <a:off x="1341120" y="4581239"/>
            <a:ext cx="796842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Architecture handles burst traffic effectively. Near-perfect success rate at higher loads.</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08304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Getting Started with Watt in Kubernetes</a:t>
            </a:r>
            <a:endParaRPr lang="en-US" sz="3240" dirty="0"/>
          </a:p>
        </p:txBody>
      </p:sp>
      <p:sp>
        <p:nvSpPr>
          <p:cNvPr id="5" name="span"/>
          <p:cNvSpPr/>
          <p:nvPr/>
        </p:nvSpPr>
        <p:spPr>
          <a:xfrm>
            <a:off x="487680" y="1571625"/>
            <a:ext cx="7213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Ready</a:t>
            </a:r>
            <a:endParaRPr lang="en-US" sz="1944" dirty="0"/>
          </a:p>
        </p:txBody>
      </p:sp>
      <p:sp>
        <p:nvSpPr>
          <p:cNvPr id="6" name="span"/>
          <p:cNvSpPr/>
          <p:nvPr/>
        </p:nvSpPr>
        <p:spPr>
          <a:xfrm>
            <a:off x="1278350"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7" name="span"/>
          <p:cNvSpPr/>
          <p:nvPr/>
        </p:nvSpPr>
        <p:spPr>
          <a:xfrm>
            <a:off x="1565720" y="1571625"/>
            <a:ext cx="8905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achieve</a:t>
            </a:r>
            <a:endParaRPr lang="en-US" sz="1944" dirty="0"/>
          </a:p>
        </p:txBody>
      </p:sp>
      <p:sp>
        <p:nvSpPr>
          <p:cNvPr id="8" name="span"/>
          <p:cNvSpPr/>
          <p:nvPr/>
        </p:nvSpPr>
        <p:spPr>
          <a:xfrm>
            <a:off x="2525649" y="1571625"/>
            <a:ext cx="6327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these</a:t>
            </a:r>
            <a:endParaRPr lang="en-US" sz="1944" dirty="0"/>
          </a:p>
        </p:txBody>
      </p:sp>
      <p:sp>
        <p:nvSpPr>
          <p:cNvPr id="9" name="span"/>
          <p:cNvSpPr/>
          <p:nvPr/>
        </p:nvSpPr>
        <p:spPr>
          <a:xfrm>
            <a:off x="3227737" y="1571625"/>
            <a:ext cx="14785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performance</a:t>
            </a:r>
            <a:endParaRPr lang="en-US" sz="1944" dirty="0"/>
          </a:p>
        </p:txBody>
      </p:sp>
      <p:sp>
        <p:nvSpPr>
          <p:cNvPr id="10" name="span"/>
          <p:cNvSpPr/>
          <p:nvPr/>
        </p:nvSpPr>
        <p:spPr>
          <a:xfrm>
            <a:off x="4775645" y="1571625"/>
            <a:ext cx="6147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gains</a:t>
            </a:r>
            <a:endParaRPr lang="en-US" sz="1944" dirty="0"/>
          </a:p>
        </p:txBody>
      </p:sp>
      <p:sp>
        <p:nvSpPr>
          <p:cNvPr id="11" name="span"/>
          <p:cNvSpPr/>
          <p:nvPr/>
        </p:nvSpPr>
        <p:spPr>
          <a:xfrm>
            <a:off x="5459730"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2" name="span"/>
          <p:cNvSpPr/>
          <p:nvPr/>
        </p:nvSpPr>
        <p:spPr>
          <a:xfrm>
            <a:off x="5732050" y="1571625"/>
            <a:ext cx="5130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your</a:t>
            </a:r>
            <a:endParaRPr lang="en-US" sz="1944" dirty="0"/>
          </a:p>
        </p:txBody>
      </p:sp>
      <p:sp>
        <p:nvSpPr>
          <p:cNvPr id="13" name="span"/>
          <p:cNvSpPr/>
          <p:nvPr/>
        </p:nvSpPr>
        <p:spPr>
          <a:xfrm>
            <a:off x="6314408" y="1571625"/>
            <a:ext cx="48853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own</a:t>
            </a:r>
            <a:endParaRPr lang="en-US" sz="1944" dirty="0"/>
          </a:p>
        </p:txBody>
      </p:sp>
      <p:sp>
        <p:nvSpPr>
          <p:cNvPr id="14" name="span"/>
          <p:cNvSpPr/>
          <p:nvPr/>
        </p:nvSpPr>
        <p:spPr>
          <a:xfrm>
            <a:off x="6872288" y="1571625"/>
            <a:ext cx="149809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applications?</a:t>
            </a:r>
            <a:endParaRPr lang="en-US" sz="1944" dirty="0"/>
          </a:p>
        </p:txBody>
      </p:sp>
      <p:sp>
        <p:nvSpPr>
          <p:cNvPr id="15" name="span"/>
          <p:cNvSpPr/>
          <p:nvPr/>
        </p:nvSpPr>
        <p:spPr>
          <a:xfrm>
            <a:off x="487680" y="1941957"/>
            <a:ext cx="7401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Follow</a:t>
            </a:r>
            <a:endParaRPr lang="en-US" sz="1944" dirty="0"/>
          </a:p>
        </p:txBody>
      </p:sp>
      <p:sp>
        <p:nvSpPr>
          <p:cNvPr id="16" name="span"/>
          <p:cNvSpPr/>
          <p:nvPr/>
        </p:nvSpPr>
        <p:spPr>
          <a:xfrm>
            <a:off x="1297210" y="1941957"/>
            <a:ext cx="6327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these</a:t>
            </a:r>
            <a:endParaRPr lang="en-US" sz="1944" dirty="0"/>
          </a:p>
        </p:txBody>
      </p:sp>
      <p:sp>
        <p:nvSpPr>
          <p:cNvPr id="17" name="span"/>
          <p:cNvSpPr/>
          <p:nvPr/>
        </p:nvSpPr>
        <p:spPr>
          <a:xfrm>
            <a:off x="1999298" y="1941957"/>
            <a:ext cx="61836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steps</a:t>
            </a:r>
            <a:endParaRPr lang="en-US" sz="1944" dirty="0"/>
          </a:p>
        </p:txBody>
      </p:sp>
      <p:sp>
        <p:nvSpPr>
          <p:cNvPr id="18" name="span"/>
          <p:cNvSpPr/>
          <p:nvPr/>
        </p:nvSpPr>
        <p:spPr>
          <a:xfrm>
            <a:off x="2687003" y="1941957"/>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9" name="span"/>
          <p:cNvSpPr/>
          <p:nvPr/>
        </p:nvSpPr>
        <p:spPr>
          <a:xfrm>
            <a:off x="2974372" y="1941957"/>
            <a:ext cx="7768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deploy</a:t>
            </a:r>
            <a:endParaRPr lang="en-US" sz="1944" dirty="0"/>
          </a:p>
        </p:txBody>
      </p:sp>
      <p:sp>
        <p:nvSpPr>
          <p:cNvPr id="20" name="span"/>
          <p:cNvSpPr/>
          <p:nvPr/>
        </p:nvSpPr>
        <p:spPr>
          <a:xfrm>
            <a:off x="3820668" y="1941957"/>
            <a:ext cx="7886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Next.js</a:t>
            </a:r>
            <a:endParaRPr lang="en-US" sz="1944" dirty="0"/>
          </a:p>
        </p:txBody>
      </p:sp>
      <p:sp>
        <p:nvSpPr>
          <p:cNvPr id="21" name="span"/>
          <p:cNvSpPr/>
          <p:nvPr/>
        </p:nvSpPr>
        <p:spPr>
          <a:xfrm>
            <a:off x="4678680" y="1941957"/>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22" name="span"/>
          <p:cNvSpPr/>
          <p:nvPr/>
        </p:nvSpPr>
        <p:spPr>
          <a:xfrm>
            <a:off x="4951000" y="1941957"/>
            <a:ext cx="13103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Kubernetes</a:t>
            </a:r>
            <a:endParaRPr lang="en-US" sz="1944" dirty="0"/>
          </a:p>
        </p:txBody>
      </p:sp>
      <p:sp>
        <p:nvSpPr>
          <p:cNvPr id="23" name="span"/>
          <p:cNvSpPr/>
          <p:nvPr/>
        </p:nvSpPr>
        <p:spPr>
          <a:xfrm>
            <a:off x="6330696" y="1941957"/>
            <a:ext cx="4779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a:t>
            </a:r>
            <a:endParaRPr lang="en-US" sz="1944" dirty="0"/>
          </a:p>
        </p:txBody>
      </p:sp>
      <p:sp>
        <p:nvSpPr>
          <p:cNvPr id="24" name="span"/>
          <p:cNvSpPr/>
          <p:nvPr/>
        </p:nvSpPr>
        <p:spPr>
          <a:xfrm>
            <a:off x="6878003" y="1941957"/>
            <a:ext cx="5787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Watt.</a:t>
            </a:r>
            <a:endParaRPr lang="en-US" sz="1944" dirty="0"/>
          </a:p>
        </p:txBody>
      </p:sp>
      <p:pic>
        <p:nvPicPr>
          <p:cNvPr id="25" name="svg.code.theme@qr.big"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852672" y="2769489"/>
            <a:ext cx="4486656" cy="2438400"/>
          </a:xfrm>
          <a:prstGeom prst="rect">
            <a:avLst/>
          </a:prstGeom>
        </p:spPr>
      </p:pic>
      <p:sp>
        <p:nvSpPr>
          <p:cNvPr id="26" name="a">
            <a:hlinkClick r:id="rId3" tooltip=""/>
          </p:cNvPr>
          <p:cNvSpPr/>
          <p:nvPr/>
        </p:nvSpPr>
        <p:spPr>
          <a:xfrm>
            <a:off x="1887665" y="5421249"/>
            <a:ext cx="841657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https://docs.platformatic.dev/docs/guides/deployment/nextjs-in-k8s</a:t>
            </a:r>
            <a:endParaRPr lang="en-US" sz="1944" dirty="0"/>
          </a:p>
        </p:txBody>
      </p:sp>
      <p:pic>
        <p:nvPicPr>
          <p:cNvPr id="27" name="img.freya@image.theme@logo" descr="preencoded.png">    </p:cNvPr>
          <p:cNvPicPr>
            <a:picLocks noChangeAspect="1"/>
          </p:cNvPicPr>
          <p:nvPr/>
        </p:nvPicPr>
        <p:blipFill>
          <a:blip r:embed="rId4"/>
          <a:stretch>
            <a:fillRect/>
          </a:stretch>
        </p:blipFill>
        <p:spPr>
          <a:xfrm>
            <a:off x="11094720" y="5730240"/>
            <a:ext cx="609600" cy="6096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2988469"/>
            <a:ext cx="7956423"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“You are always a student, never a master.</a:t>
            </a:r>
            <a:endParaRPr lang="en-US" sz="3240" dirty="0"/>
          </a:p>
        </p:txBody>
      </p:sp>
      <p:sp>
        <p:nvSpPr>
          <p:cNvPr id="8" name="span.sentence.dark"/>
          <p:cNvSpPr/>
          <p:nvPr/>
        </p:nvSpPr>
        <p:spPr>
          <a:xfrm>
            <a:off x="487680" y="3554254"/>
            <a:ext cx="6499765"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You have to keep moving forward.”</a:t>
            </a:r>
            <a:endParaRPr lang="en-US" sz="3240" dirty="0"/>
          </a:p>
        </p:txBody>
      </p:sp>
      <p:sp>
        <p:nvSpPr>
          <p:cNvPr id="9" name="strong.author.dark"/>
          <p:cNvSpPr/>
          <p:nvPr/>
        </p:nvSpPr>
        <p:spPr>
          <a:xfrm>
            <a:off x="487680" y="4107847"/>
            <a:ext cx="1497711"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Conrad Hall</a:t>
            </a:r>
            <a:endParaRPr lang="en-US" sz="1944" dirty="0"/>
          </a:p>
        </p:txBody>
      </p:sp>
      <p:pic>
        <p:nvPicPr>
          <p:cNvPr id="10"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Achieving 93% Faster Next.js in (your) Kubernetes with Watt</dc:title>
  <dc:subject>Here's something most Node.js developers don't realize: PM2's cluster module silently imposes a ~30% performance tax through hidden IPC coordination overhead. Every request pays this cost for master-worker communication, and most teams accept it as the price of scaling Node.js applications.
With Watt, we eliminated this overhead using SO_REUSEPORT, achieving 93% faster median latency by letting the Linux kernel handle load distribution directly—no master processes, no IPC, zero coordination cost.
In this talk, we'll walk through our production benchmarks on AWS EKS and show how Watt delivers not just raw performance, but also multithreaded SSR, distributed caching, full observability with Prometheus, and seamless horizontal scaling—all while dramatically reducing your infrastructure costs.
</dc:subject>
  <dc:creator>Paolo Insogna</dc:creator>
  <cp:lastModifiedBy>Paolo Insogna</cp:lastModifiedBy>
  <cp:revision>1</cp:revision>
  <dcterms:created xsi:type="dcterms:W3CDTF">2026-11-02T14:10:03Z</dcterms:created>
  <dcterms:modified xsi:type="dcterms:W3CDTF">2026-11-02T14:10:03Z</dcterms:modified>
</cp:coreProperties>
</file>