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notesMasterIdLst>
    <p:notesMasterId r:id="rId52"/>
  </p:notesMasterIdLst>
  <p:sldSz cx="12192000" cy="6827520"/>
  <p:notesSz cx="6827520" cy="12192000"/>
  <p:embeddedFontLst>
    <p:embeddedFont>
      <p:font typeface="Montserrat" panose="00000000000000000000" charset="1"/>
      <p:regular r:id="rId58"/>
      <p:bold r:id="rId57"/>
    </p:embeddedFont>
    <p:embeddedFont>
      <p:font typeface="Inter Light" panose="02000503000000020004" charset="1"/>
      <p:regular r:id="rId59"/>
    </p:embeddedFont>
    <p:embeddedFont>
      <p:font typeface="Bitter" panose="00000000000000000000" charset="1"/>
      <p:regular r:id="rId68"/>
      <p:bold r:id="rId60"/>
      <p:boldItalic r:id="rId67"/>
    </p:embeddedFont>
    <p:embeddedFont>
      <p:font typeface="Montserrat ExtraBold" panose="00000000000000000000" charset="1"/>
      <p:regular r:id="rId61"/>
    </p:embeddedFont>
    <p:embeddedFont>
      <p:font typeface="Inter ExtraBold" panose="02000503000000020004" charset="1"/>
      <p:regular r:id="rId62"/>
    </p:embeddedFont>
    <p:embeddedFont>
      <p:font typeface="Inter" panose="02000503000000020004" charset="1"/>
      <p:regular r:id="rId63"/>
      <p:bold r:id="rId66"/>
    </p:embeddedFont>
    <p:embeddedFont>
      <p:font typeface="Roboto Mono" panose="00000009000000000000" charset="1"/>
      <p:bold r:id="rId64"/>
    </p:embeddedFont>
    <p:embeddedFont>
      <p:font typeface="Montserrat Black" panose="00000000000000000000" charset="1"/>
      <p:regular r:id="rId6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57" Type="http://schemas.openxmlformats.org/officeDocument/2006/relationships/font" Target="fonts/font1.fntdata"/><Relationship Id="rId58" Type="http://schemas.openxmlformats.org/officeDocument/2006/relationships/font" Target="fonts/font2.fntdata"/><Relationship Id="rId59" Type="http://schemas.openxmlformats.org/officeDocument/2006/relationships/font" Target="fonts/font3.fntdata"/><Relationship Id="rId60" Type="http://schemas.openxmlformats.org/officeDocument/2006/relationships/font" Target="fonts/font4.fntdata"/><Relationship Id="rId61" Type="http://schemas.openxmlformats.org/officeDocument/2006/relationships/font" Target="fonts/font5.fntdata"/><Relationship Id="rId62" Type="http://schemas.openxmlformats.org/officeDocument/2006/relationships/font" Target="fonts/font6.fntdata"/><Relationship Id="rId63" Type="http://schemas.openxmlformats.org/officeDocument/2006/relationships/font" Target="fonts/font7.fntdata"/><Relationship Id="rId64" Type="http://schemas.openxmlformats.org/officeDocument/2006/relationships/font" Target="fonts/font8.fntdata"/><Relationship Id="rId65" Type="http://schemas.openxmlformats.org/officeDocument/2006/relationships/font" Target="fonts/font9.fntdata"/><Relationship Id="rId66" Type="http://schemas.openxmlformats.org/officeDocument/2006/relationships/font" Target="fonts/font10.fntdata"/><Relationship Id="rId67" Type="http://schemas.openxmlformats.org/officeDocument/2006/relationships/font" Target="fonts/font11.fntdata"/><Relationship Id="rId68" Type="http://schemas.openxmlformats.org/officeDocument/2006/relationships/font" Target="fonts/font12.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aoloinsogna.dev/" TargetMode="External"/><Relationship Id="rId9" Type="http://schemas.openxmlformats.org/officeDocument/2006/relationships/hyperlink" Target="https://talks.paoloinsogna.dev/smart-cats" TargetMode="External"/><Relationship Id="rId14" Type="http://schemas.openxmlformats.org/officeDocument/2006/relationships/hyperlink" Target="https://talks.paoloinsogna.dev/pdfs/smart-cats.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svg"/><Relationship Id="rId7" Type="http://schemas.openxmlformats.org/officeDocument/2006/relationships/image" Target="../media/image-1-6.png"/><Relationship Id="rId8" Type="http://schemas.openxmlformats.org/officeDocument/2006/relationships/image" Target="../media/image-1-7.svg"/><Relationship Id="rId10" Type="http://schemas.openxmlformats.org/officeDocument/2006/relationships/image" Target="../media/image-1-8.png"/><Relationship Id="rId11" Type="http://schemas.openxmlformats.org/officeDocument/2006/relationships/image" Target="../media/image-1-9.svg"/><Relationship Id="rId12" Type="http://schemas.openxmlformats.org/officeDocument/2006/relationships/image" Target="../media/image-1-10.png"/><Relationship Id="rId13" Type="http://schemas.openxmlformats.org/officeDocument/2006/relationships/image" Target="../media/image-1-11.svg"/><Relationship Id="rId15" Type="http://schemas.openxmlformats.org/officeDocument/2006/relationships/slideLayout" Target="../slideLayouts/slideLayout1.xml"/><Relationship Id="rId1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3-1.png"/><Relationship Id="rId2"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8" Type="http://schemas.openxmlformats.org/officeDocument/2006/relationships/image" Target="../media/image-3-5.png"/><Relationship Id="rId9" Type="http://schemas.openxmlformats.org/officeDocument/2006/relationships/image" Target="../media/image-3-6.svg"/><Relationship Id="rId11" Type="http://schemas.openxmlformats.org/officeDocument/2006/relationships/image" Target="../media/image-3-7.png"/><Relationship Id="rId12" Type="http://schemas.openxmlformats.org/officeDocument/2006/relationships/image" Target="../media/image-3-8.svg"/><Relationship Id="rId14" Type="http://schemas.openxmlformats.org/officeDocument/2006/relationships/image" Target="../media/image-3-9.png"/><Relationship Id="rId15" Type="http://schemas.openxmlformats.org/officeDocument/2006/relationships/image" Target="../media/image-3-10.svg"/><Relationship Id="rId17" Type="http://schemas.openxmlformats.org/officeDocument/2006/relationships/slideLayout" Target="../slideLayouts/slideLayout1.xml"/><Relationship Id="rId1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svg"/><Relationship Id="rId3" Type="http://schemas.openxmlformats.org/officeDocument/2006/relationships/image" Target="../media/image-4-3.png"/><Relationship Id="rId4" Type="http://schemas.openxmlformats.org/officeDocument/2006/relationships/image" Target="../media/image-4-4.svg"/><Relationship Id="rId5" Type="http://schemas.openxmlformats.org/officeDocument/2006/relationships/image" Target="../media/image-4-5.png"/><Relationship Id="rId6" Type="http://schemas.openxmlformats.org/officeDocument/2006/relationships/image" Target="../media/image-4-6.sv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image" Target="../media/image-10-3.png"/><Relationship Id="rId4" Type="http://schemas.openxmlformats.org/officeDocument/2006/relationships/image" Target="../media/image-10-4.sv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svg"/><Relationship Id="rId4" Type="http://schemas.openxmlformats.org/officeDocument/2006/relationships/image" Target="../media/image-12-4.png"/><Relationship Id="rId5" Type="http://schemas.openxmlformats.org/officeDocument/2006/relationships/image" Target="../media/image-12-5.sv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svg"/><Relationship Id="rId3" Type="http://schemas.openxmlformats.org/officeDocument/2006/relationships/image" Target="../media/image-13-3.png"/><Relationship Id="rId4" Type="http://schemas.openxmlformats.org/officeDocument/2006/relationships/image" Target="../media/image-13-4.sv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svg"/><Relationship Id="rId4" Type="http://schemas.openxmlformats.org/officeDocument/2006/relationships/image" Target="../media/image-15-4.png"/><Relationship Id="rId5" Type="http://schemas.openxmlformats.org/officeDocument/2006/relationships/image" Target="../media/image-15-5.sv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svg"/><Relationship Id="rId4" Type="http://schemas.openxmlformats.org/officeDocument/2006/relationships/image" Target="../media/image-18-4.png"/><Relationship Id="rId5" Type="http://schemas.openxmlformats.org/officeDocument/2006/relationships/image" Target="../media/image-18-5.sv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svg"/><Relationship Id="rId3" Type="http://schemas.openxmlformats.org/officeDocument/2006/relationships/image" Target="../media/image-19-3.png"/><Relationship Id="rId4" Type="http://schemas.openxmlformats.org/officeDocument/2006/relationships/image" Target="../media/image-19-4.sv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svg"/><Relationship Id="rId4" Type="http://schemas.openxmlformats.org/officeDocument/2006/relationships/image" Target="../media/image-21-4.png"/><Relationship Id="rId5" Type="http://schemas.openxmlformats.org/officeDocument/2006/relationships/image" Target="../media/image-21-5.svg"/><Relationship Id="rId6" Type="http://schemas.openxmlformats.org/officeDocument/2006/relationships/slideLayout" Target="../slideLayouts/slideLayout1.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svg"/><Relationship Id="rId3" Type="http://schemas.openxmlformats.org/officeDocument/2006/relationships/image" Target="../media/image-25-3.png"/><Relationship Id="rId4" Type="http://schemas.openxmlformats.org/officeDocument/2006/relationships/image" Target="../media/image-25-4.svg"/><Relationship Id="rId5" Type="http://schemas.openxmlformats.org/officeDocument/2006/relationships/image" Target="../media/image-25-5.png"/><Relationship Id="rId6" Type="http://schemas.openxmlformats.org/officeDocument/2006/relationships/image" Target="../media/image-25-6.svg"/><Relationship Id="rId7" Type="http://schemas.openxmlformats.org/officeDocument/2006/relationships/slideLayout" Target="../slideLayouts/slideLayout1.xml"/><Relationship Id="rId8"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svg"/><Relationship Id="rId4" Type="http://schemas.openxmlformats.org/officeDocument/2006/relationships/image" Target="../media/image-26-4.png"/><Relationship Id="rId5" Type="http://schemas.openxmlformats.org/officeDocument/2006/relationships/image" Target="../media/image-26-5.svg"/><Relationship Id="rId6" Type="http://schemas.openxmlformats.org/officeDocument/2006/relationships/slideLayout" Target="../slideLayouts/slideLayout1.xml"/><Relationship Id="rId7"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svg"/><Relationship Id="rId3" Type="http://schemas.openxmlformats.org/officeDocument/2006/relationships/image" Target="../media/image-27-3.png"/><Relationship Id="rId4" Type="http://schemas.openxmlformats.org/officeDocument/2006/relationships/image" Target="../media/image-27-4.svg"/><Relationship Id="rId5" Type="http://schemas.openxmlformats.org/officeDocument/2006/relationships/slideLayout" Target="../slideLayouts/slideLayout1.xml"/><Relationship Id="rId6"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svg"/><Relationship Id="rId3" Type="http://schemas.openxmlformats.org/officeDocument/2006/relationships/image" Target="../media/image-29-3.png"/><Relationship Id="rId4" Type="http://schemas.openxmlformats.org/officeDocument/2006/relationships/image" Target="../media/image-29-4.svg"/><Relationship Id="rId5" Type="http://schemas.openxmlformats.org/officeDocument/2006/relationships/image" Target="../media/image-29-5.png"/><Relationship Id="rId6" Type="http://schemas.openxmlformats.org/officeDocument/2006/relationships/image" Target="../media/image-29-6.svg"/><Relationship Id="rId7" Type="http://schemas.openxmlformats.org/officeDocument/2006/relationships/slideLayout" Target="../slideLayouts/slideLayout1.xml"/><Relationship Id="rId8"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image" Target="../media/image-31-3.svg"/><Relationship Id="rId4" Type="http://schemas.openxmlformats.org/officeDocument/2006/relationships/image" Target="../media/image-31-4.png"/><Relationship Id="rId5" Type="http://schemas.openxmlformats.org/officeDocument/2006/relationships/image" Target="../media/image-31-5.svg"/><Relationship Id="rId6" Type="http://schemas.openxmlformats.org/officeDocument/2006/relationships/slideLayout" Target="../slideLayouts/slideLayout1.xml"/><Relationship Id="rId7"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svg"/><Relationship Id="rId3" Type="http://schemas.openxmlformats.org/officeDocument/2006/relationships/image" Target="../media/image-32-3.png"/><Relationship Id="rId4" Type="http://schemas.openxmlformats.org/officeDocument/2006/relationships/image" Target="../media/image-32-4.svg"/><Relationship Id="rId5" Type="http://schemas.openxmlformats.org/officeDocument/2006/relationships/slideLayout" Target="../slideLayouts/slideLayout1.xml"/><Relationship Id="rId6"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image" Target="../media/image-36-3.svg"/><Relationship Id="rId4" Type="http://schemas.openxmlformats.org/officeDocument/2006/relationships/image" Target="../media/image-36-4.png"/><Relationship Id="rId5" Type="http://schemas.openxmlformats.org/officeDocument/2006/relationships/image" Target="../media/image-36-5.svg"/><Relationship Id="rId6" Type="http://schemas.openxmlformats.org/officeDocument/2006/relationships/slideLayout" Target="../slideLayouts/slideLayout1.xml"/><Relationship Id="rId7"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image" Target="../media/image-39-3.png"/><Relationship Id="rId4" Type="http://schemas.openxmlformats.org/officeDocument/2006/relationships/image" Target="../media/image-39-4.png"/><Relationship Id="rId5" Type="http://schemas.openxmlformats.org/officeDocument/2006/relationships/slideLayout" Target="../slideLayouts/slideLayout1.xml"/><Relationship Id="rId6"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svg"/><Relationship Id="rId3" Type="http://schemas.openxmlformats.org/officeDocument/2006/relationships/image" Target="../media/image-40-3.png"/><Relationship Id="rId4" Type="http://schemas.openxmlformats.org/officeDocument/2006/relationships/image" Target="../media/image-40-4.svg"/><Relationship Id="rId5" Type="http://schemas.openxmlformats.org/officeDocument/2006/relationships/image" Target="../media/image-40-5.png"/><Relationship Id="rId6" Type="http://schemas.openxmlformats.org/officeDocument/2006/relationships/image" Target="../media/image-40-6.svg"/><Relationship Id="rId7" Type="http://schemas.openxmlformats.org/officeDocument/2006/relationships/slideLayout" Target="../slideLayouts/slideLayout1.xml"/><Relationship Id="rId8"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image" Target="../media/image-41-3.png"/><Relationship Id="rId4" Type="http://schemas.openxmlformats.org/officeDocument/2006/relationships/slideLayout" Target="../slideLayouts/slideLayout1.xml"/><Relationship Id="rId5"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image" Target="../media/image-42-3.png"/><Relationship Id="rId4" Type="http://schemas.openxmlformats.org/officeDocument/2006/relationships/slideLayout" Target="../slideLayouts/slideLayout1.xml"/><Relationship Id="rId5"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image" Target="../media/image-44-2.svg"/><Relationship Id="rId3" Type="http://schemas.openxmlformats.org/officeDocument/2006/relationships/image" Target="../media/image-44-3.png"/><Relationship Id="rId4" Type="http://schemas.openxmlformats.org/officeDocument/2006/relationships/image" Target="../media/image-44-4.svg"/><Relationship Id="rId5" Type="http://schemas.openxmlformats.org/officeDocument/2006/relationships/image" Target="../media/image-44-5.png"/><Relationship Id="rId6" Type="http://schemas.openxmlformats.org/officeDocument/2006/relationships/image" Target="../media/image-44-6.svg"/><Relationship Id="rId7" Type="http://schemas.openxmlformats.org/officeDocument/2006/relationships/slideLayout" Target="../slideLayouts/slideLayout1.xml"/><Relationship Id="rId8"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image" Target="../media/image-47-2.svg"/><Relationship Id="rId3" Type="http://schemas.openxmlformats.org/officeDocument/2006/relationships/image" Target="../media/image-47-3.png"/><Relationship Id="rId4" Type="http://schemas.openxmlformats.org/officeDocument/2006/relationships/image" Target="../media/image-47-4.svg"/><Relationship Id="rId5" Type="http://schemas.openxmlformats.org/officeDocument/2006/relationships/slideLayout" Target="../slideLayouts/slideLayout1.xml"/><Relationship Id="rId6"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image" Target="../media/image-48-2.svg"/><Relationship Id="rId3" Type="http://schemas.openxmlformats.org/officeDocument/2006/relationships/image" Target="../media/image-48-3.png"/><Relationship Id="rId4" Type="http://schemas.openxmlformats.org/officeDocument/2006/relationships/image" Target="../media/image-48-4.svg"/><Relationship Id="rId5" Type="http://schemas.openxmlformats.org/officeDocument/2006/relationships/slideLayout" Target="../slideLayouts/slideLayout1.xml"/><Relationship Id="rId6"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49-1.png"/><Relationship Id="rId4" Type="http://schemas.openxmlformats.org/officeDocument/2006/relationships/image" Target="../media/image-49-2.png"/><Relationship Id="rId7" Type="http://schemas.openxmlformats.org/officeDocument/2006/relationships/slideLayout" Target="../slideLayouts/slideLayout1.xml"/><Relationship Id="rId8"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50-1.png"/><Relationship Id="rId4" Type="http://schemas.openxmlformats.org/officeDocument/2006/relationships/image" Target="../media/image-50-2.png"/><Relationship Id="rId7" Type="http://schemas.openxmlformats.org/officeDocument/2006/relationships/slideLayout" Target="../slideLayouts/slideLayout1.xml"/><Relationship Id="rId8"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4876800" y="964025"/>
            <a:ext cx="2438400" cy="2438400"/>
          </a:xfrm>
          <a:prstGeom prst="rect">
            <a:avLst/>
          </a:prstGeom>
        </p:spPr>
      </p:pic>
      <p:sp>
        <p:nvSpPr>
          <p:cNvPr id="6" name="span"/>
          <p:cNvSpPr/>
          <p:nvPr/>
        </p:nvSpPr>
        <p:spPr>
          <a:xfrm>
            <a:off x="1818608" y="3915347"/>
            <a:ext cx="8554688"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From Smart Home to Smart Cats:</a:t>
            </a:r>
            <a:endParaRPr lang="en-US" sz="3888" dirty="0"/>
          </a:p>
        </p:txBody>
      </p:sp>
      <p:sp>
        <p:nvSpPr>
          <p:cNvPr id="7" name="span"/>
          <p:cNvSpPr/>
          <p:nvPr/>
        </p:nvSpPr>
        <p:spPr>
          <a:xfrm>
            <a:off x="1406557" y="4594289"/>
            <a:ext cx="9378791"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extending home automation to pets</a:t>
            </a:r>
            <a:endParaRPr lang="en-US" sz="3888" dirty="0"/>
          </a:p>
        </p:txBody>
      </p:sp>
      <p:sp>
        <p:nvSpPr>
          <p:cNvPr id="8" name="span"/>
          <p:cNvSpPr/>
          <p:nvPr/>
        </p:nvSpPr>
        <p:spPr>
          <a:xfrm>
            <a:off x="5115592" y="5620703"/>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9" name="span"/>
          <p:cNvSpPr/>
          <p:nvPr/>
        </p:nvSpPr>
        <p:spPr>
          <a:xfrm>
            <a:off x="2978277" y="5989415"/>
            <a:ext cx="4513040"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 @ </a:t>
            </a:r>
            <a:endParaRPr lang="en-US" sz="2074" dirty="0"/>
          </a:p>
        </p:txBody>
      </p:sp>
      <p:sp>
        <p:nvSpPr>
          <p:cNvPr id="10" name="strong"/>
          <p:cNvSpPr/>
          <p:nvPr/>
        </p:nvSpPr>
        <p:spPr>
          <a:xfrm>
            <a:off x="7491317" y="5989415"/>
            <a:ext cx="1722311" cy="323088"/>
          </a:xfrm>
          <a:prstGeom prst="rect">
            <a:avLst/>
          </a:prstGeom>
          <a:noFill/>
          <a:ln/>
        </p:spPr>
        <p:txBody>
          <a:bodyPr wrap="none" lIns="0" tIns="0" rIns="0" bIns="0" rtlCol="0" anchor="ctr"/>
          <a:lstStyle/>
          <a:p>
            <a:pPr indent="0" marL="0">
              <a:buNone/>
            </a:pPr>
            <a:r>
              <a:rPr lang="en-US" sz="2074" b="1" u="none" dirty="0">
                <a:solidFill>
                  <a:srgbClr val="FFFFFF"/>
                </a:solidFill>
                <a:latin typeface="Montserrat" pitchFamily="34" charset="0"/>
                <a:ea typeface="Montserrat" pitchFamily="34" charset="-122"/>
                <a:cs typeface="Montserrat" pitchFamily="34" charset="-120"/>
              </a:rPr>
              <a:t>Platformatic</a:t>
            </a:r>
            <a:endParaRPr lang="en-US" sz="2074" dirty="0"/>
          </a:p>
        </p:txBody>
      </p:sp>
      <p:sp>
        <p:nvSpPr>
          <p:cNvPr id="11"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2"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3"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4"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5" name="svg.code"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46080" y="548640"/>
            <a:ext cx="1097280" cy="1097280"/>
          </a:xfrm>
          <a:prstGeom prst="rect">
            <a:avLst/>
          </a:prstGeom>
        </p:spPr>
      </p:pic>
      <p:pic>
        <p:nvPicPr>
          <p:cNvPr id="16" name="svg.freya@svg.theme@icon.image"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60608" y="963168"/>
            <a:ext cx="268224" cy="268224"/>
          </a:xfrm>
          <a:prstGeom prst="rect">
            <a:avLst/>
          </a:prstGeom>
        </p:spPr>
      </p:pic>
      <p:sp>
        <p:nvSpPr>
          <p:cNvPr id="17" name="a.label">
            <a:hlinkClick r:id="rId9"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8" name="svg.code"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546080" y="2542032"/>
            <a:ext cx="1097280" cy="1097280"/>
          </a:xfrm>
          <a:prstGeom prst="rect">
            <a:avLst/>
          </a:prstGeom>
        </p:spPr>
      </p:pic>
      <p:pic>
        <p:nvPicPr>
          <p:cNvPr id="19" name="svg.freya@svg.theme@icon.image"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960608" y="2971419"/>
            <a:ext cx="268224" cy="238411"/>
          </a:xfrm>
          <a:prstGeom prst="rect">
            <a:avLst/>
          </a:prstGeom>
        </p:spPr>
      </p:pic>
      <p:sp>
        <p:nvSpPr>
          <p:cNvPr id="20" name="a.label">
            <a:hlinkClick r:id="rId14"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2709672"/>
            <a:ext cx="400583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No automation,</a:t>
            </a:r>
            <a:endParaRPr lang="en-US" sz="4277" dirty="0"/>
          </a:p>
        </p:txBody>
      </p:sp>
      <p:sp>
        <p:nvSpPr>
          <p:cNvPr id="5" name="span"/>
          <p:cNvSpPr/>
          <p:nvPr/>
        </p:nvSpPr>
        <p:spPr>
          <a:xfrm>
            <a:off x="487680" y="3456432"/>
            <a:ext cx="233943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no party!</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69213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 lot has changed in the last few years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96189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Networking is everywhere</a:t>
            </a:r>
            <a:endParaRPr lang="en-US" sz="1814" dirty="0"/>
          </a:p>
        </p:txBody>
      </p:sp>
      <p:sp>
        <p:nvSpPr>
          <p:cNvPr id="7" name="span"/>
          <p:cNvSpPr/>
          <p:nvPr/>
        </p:nvSpPr>
        <p:spPr>
          <a:xfrm>
            <a:off x="1341120" y="1898999"/>
            <a:ext cx="491975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Have you ever heard of a connected coffee machine?</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660406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majority of the (western) population has a smartphone</a:t>
            </a:r>
            <a:endParaRPr lang="en-US" sz="1814" dirty="0"/>
          </a:p>
        </p:txBody>
      </p:sp>
      <p:sp>
        <p:nvSpPr>
          <p:cNvPr id="10" name="span"/>
          <p:cNvSpPr/>
          <p:nvPr/>
        </p:nvSpPr>
        <p:spPr>
          <a:xfrm>
            <a:off x="4319111" y="3246215"/>
            <a:ext cx="75152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isn't it?</a:t>
            </a:r>
            <a:endParaRPr lang="en-US" sz="1555" dirty="0"/>
          </a:p>
        </p:txBody>
      </p:sp>
      <p:sp>
        <p:nvSpPr>
          <p:cNvPr id="11" name="em"/>
          <p:cNvSpPr/>
          <p:nvPr/>
        </p:nvSpPr>
        <p:spPr>
          <a:xfrm>
            <a:off x="1341120" y="3246215"/>
            <a:ext cx="2977991"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There's an app for everything™</a:t>
            </a:r>
            <a:endParaRPr lang="en-US" sz="1555" dirty="0"/>
          </a:p>
        </p:txBody>
      </p:sp>
      <p:pic>
        <p:nvPicPr>
          <p:cNvPr id="12"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3" name="span"/>
          <p:cNvSpPr/>
          <p:nvPr/>
        </p:nvSpPr>
        <p:spPr>
          <a:xfrm>
            <a:off x="1341120" y="4253865"/>
            <a:ext cx="244040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Just connect the dots</a:t>
            </a:r>
            <a:endParaRPr lang="en-US" sz="1814" dirty="0"/>
          </a:p>
        </p:txBody>
      </p:sp>
      <p:sp>
        <p:nvSpPr>
          <p:cNvPr id="14" name="span"/>
          <p:cNvSpPr/>
          <p:nvPr/>
        </p:nvSpPr>
        <p:spPr>
          <a:xfrm>
            <a:off x="1341120" y="4581239"/>
            <a:ext cx="397573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Internet of Things was just a matter of time.</a:t>
            </a:r>
            <a:endParaRPr lang="en-US" sz="155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2336292"/>
            <a:ext cx="297275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I'm literally</a:t>
            </a:r>
            <a:endParaRPr lang="en-US" sz="4277" dirty="0"/>
          </a:p>
        </p:txBody>
      </p:sp>
      <p:sp>
        <p:nvSpPr>
          <p:cNvPr id="5" name="span"/>
          <p:cNvSpPr/>
          <p:nvPr/>
        </p:nvSpPr>
        <p:spPr>
          <a:xfrm>
            <a:off x="487680" y="3083052"/>
            <a:ext cx="378094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surrounded by</a:t>
            </a:r>
            <a:endParaRPr lang="en-US" sz="4277" dirty="0"/>
          </a:p>
        </p:txBody>
      </p:sp>
      <p:sp>
        <p:nvSpPr>
          <p:cNvPr id="6" name="span"/>
          <p:cNvSpPr/>
          <p:nvPr/>
        </p:nvSpPr>
        <p:spPr>
          <a:xfrm>
            <a:off x="487680" y="3829812"/>
            <a:ext cx="504320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lovely chubby cats...</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revers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6583680" y="2709672"/>
            <a:ext cx="347138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...and I deeply</a:t>
            </a:r>
            <a:endParaRPr lang="en-US" sz="4277" dirty="0"/>
          </a:p>
        </p:txBody>
      </p:sp>
      <p:sp>
        <p:nvSpPr>
          <p:cNvPr id="5" name="span"/>
          <p:cNvSpPr/>
          <p:nvPr/>
        </p:nvSpPr>
        <p:spPr>
          <a:xfrm>
            <a:off x="6583680" y="3456432"/>
            <a:ext cx="270281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love them!</a:t>
            </a:r>
            <a:endParaRPr lang="en-US" sz="4277" dirty="0"/>
          </a:p>
        </p:txBody>
      </p:sp>
      <p:pic>
        <p:nvPicPr>
          <p:cNvPr id="6" name="div.image" descr="preencoded.png">    </p:cNvPr>
          <p:cNvPicPr>
            <a:picLocks noChangeAspect="1"/>
          </p:cNvPicPr>
          <p:nvPr/>
        </p:nvPicPr>
        <p:blipFill>
          <a:blip r:embed="rId1"/>
          <a:stretch>
            <a:fillRect/>
          </a:stretch>
        </p:blipFill>
        <p:spPr>
          <a:xfrm>
            <a:off x="0" y="0"/>
            <a:ext cx="6096000" cy="68275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04497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There are three types of people</a:t>
            </a:r>
            <a:endParaRPr lang="en-US" sz="3240" dirty="0"/>
          </a:p>
        </p:txBody>
      </p:sp>
      <p:sp>
        <p:nvSpPr>
          <p:cNvPr id="5" name="span"/>
          <p:cNvSpPr/>
          <p:nvPr/>
        </p:nvSpPr>
        <p:spPr>
          <a:xfrm>
            <a:off x="812864" y="1474089"/>
            <a:ext cx="284417"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1</a:t>
            </a:r>
            <a:endParaRPr lang="en-US" sz="5184" dirty="0"/>
          </a:p>
        </p:txBody>
      </p:sp>
      <p:sp>
        <p:nvSpPr>
          <p:cNvPr id="6" name="span"/>
          <p:cNvSpPr/>
          <p:nvPr/>
        </p:nvSpPr>
        <p:spPr>
          <a:xfrm>
            <a:off x="1341120" y="1571625"/>
            <a:ext cx="280682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People who worship cats</a:t>
            </a:r>
            <a:endParaRPr lang="en-US" sz="1814" dirty="0"/>
          </a:p>
        </p:txBody>
      </p:sp>
      <p:sp>
        <p:nvSpPr>
          <p:cNvPr id="7" name="span"/>
          <p:cNvSpPr/>
          <p:nvPr/>
        </p:nvSpPr>
        <p:spPr>
          <a:xfrm>
            <a:off x="1341120" y="1898999"/>
            <a:ext cx="505463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You'll enjoy this talks and probably get some evil ideas.</a:t>
            </a:r>
            <a:endParaRPr lang="en-US" sz="1555" dirty="0"/>
          </a:p>
        </p:txBody>
      </p:sp>
      <p:sp>
        <p:nvSpPr>
          <p:cNvPr id="8" name="span"/>
          <p:cNvSpPr/>
          <p:nvPr/>
        </p:nvSpPr>
        <p:spPr>
          <a:xfrm>
            <a:off x="726567" y="2815209"/>
            <a:ext cx="37071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2</a:t>
            </a:r>
            <a:endParaRPr lang="en-US" sz="5184" dirty="0"/>
          </a:p>
        </p:txBody>
      </p:sp>
      <p:sp>
        <p:nvSpPr>
          <p:cNvPr id="9" name="span"/>
          <p:cNvSpPr/>
          <p:nvPr/>
        </p:nvSpPr>
        <p:spPr>
          <a:xfrm>
            <a:off x="1341120" y="2912745"/>
            <a:ext cx="329060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People who are fine with cats</a:t>
            </a:r>
            <a:endParaRPr lang="en-US" sz="1814" dirty="0"/>
          </a:p>
        </p:txBody>
      </p:sp>
      <p:sp>
        <p:nvSpPr>
          <p:cNvPr id="10" name="span"/>
          <p:cNvSpPr/>
          <p:nvPr/>
        </p:nvSpPr>
        <p:spPr>
          <a:xfrm>
            <a:off x="1341120" y="3240119"/>
            <a:ext cx="425996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I'll make you happy with the home automation.</a:t>
            </a:r>
            <a:endParaRPr lang="en-US" sz="1555" dirty="0"/>
          </a:p>
        </p:txBody>
      </p:sp>
      <p:sp>
        <p:nvSpPr>
          <p:cNvPr id="11" name="span"/>
          <p:cNvSpPr/>
          <p:nvPr/>
        </p:nvSpPr>
        <p:spPr>
          <a:xfrm>
            <a:off x="717995" y="4156329"/>
            <a:ext cx="379286"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3</a:t>
            </a:r>
            <a:endParaRPr lang="en-US" sz="5184" dirty="0"/>
          </a:p>
        </p:txBody>
      </p:sp>
      <p:sp>
        <p:nvSpPr>
          <p:cNvPr id="12" name="span"/>
          <p:cNvSpPr/>
          <p:nvPr/>
        </p:nvSpPr>
        <p:spPr>
          <a:xfrm>
            <a:off x="1341120" y="4253865"/>
            <a:ext cx="239534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People who hate cats</a:t>
            </a:r>
            <a:endParaRPr lang="en-US" sz="1814" dirty="0"/>
          </a:p>
        </p:txBody>
      </p:sp>
      <p:sp>
        <p:nvSpPr>
          <p:cNvPr id="13" name="em"/>
          <p:cNvSpPr/>
          <p:nvPr/>
        </p:nvSpPr>
        <p:spPr>
          <a:xfrm>
            <a:off x="1341120" y="4587335"/>
            <a:ext cx="1884045"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Please leave, NOW!</a:t>
            </a:r>
            <a:endParaRPr lang="en-US" sz="155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487680" y="2709672"/>
            <a:ext cx="311553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 automated</a:t>
            </a:r>
            <a:endParaRPr lang="en-US" sz="4277" dirty="0"/>
          </a:p>
        </p:txBody>
      </p:sp>
      <p:sp>
        <p:nvSpPr>
          <p:cNvPr id="5" name="span"/>
          <p:cNvSpPr/>
          <p:nvPr/>
        </p:nvSpPr>
        <p:spPr>
          <a:xfrm>
            <a:off x="487680" y="3456432"/>
            <a:ext cx="294017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their lives...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revers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6583680" y="2709672"/>
            <a:ext cx="510511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...since my wife kept</a:t>
            </a:r>
            <a:endParaRPr lang="en-US" sz="4277" dirty="0"/>
          </a:p>
        </p:txBody>
      </p:sp>
      <p:sp>
        <p:nvSpPr>
          <p:cNvPr id="5" name="span"/>
          <p:cNvSpPr/>
          <p:nvPr/>
        </p:nvSpPr>
        <p:spPr>
          <a:xfrm>
            <a:off x="6583680" y="3456432"/>
            <a:ext cx="505787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collecting new cats!</a:t>
            </a:r>
            <a:endParaRPr lang="en-US" sz="4277" dirty="0"/>
          </a:p>
        </p:txBody>
      </p:sp>
      <p:pic>
        <p:nvPicPr>
          <p:cNvPr id="6" name="div.image" descr="preencoded.png">    </p:cNvPr>
          <p:cNvPicPr>
            <a:picLocks noChangeAspect="1"/>
          </p:cNvPicPr>
          <p:nvPr/>
        </p:nvPicPr>
        <p:blipFill>
          <a:blip r:embed="rId1"/>
          <a:stretch>
            <a:fillRect/>
          </a:stretch>
        </p:blipFill>
        <p:spPr>
          <a:xfrm>
            <a:off x="0" y="0"/>
            <a:ext cx="6096000" cy="68275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95354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 little disclaimer</a:t>
            </a:r>
            <a:endParaRPr lang="en-US" sz="3240" dirty="0"/>
          </a:p>
        </p:txBody>
      </p:sp>
      <p:sp>
        <p:nvSpPr>
          <p:cNvPr id="5" name="div.spacer"/>
          <p:cNvSpPr/>
          <p:nvPr/>
        </p:nvSpPr>
        <p:spPr>
          <a:xfrm>
            <a:off x="6089904" y="2596229"/>
            <a:ext cx="12192" cy="3546539"/>
          </a:xfrm>
          <a:prstGeom prst="rect">
            <a:avLst/>
          </a:prstGeom>
          <a:solidFill>
            <a:srgbClr val="D4D4D4"/>
          </a:solidFill>
          <a:ln w="12700">
            <a:solidFill>
              <a:srgbClr val="D4D4D4">
                <a:alpha val="0"/>
              </a:srgbClr>
            </a:solidFill>
            <a:prstDash val="solid"/>
          </a:ln>
        </p:spPr>
      </p:sp>
      <p:sp>
        <p:nvSpPr>
          <p:cNvPr id="6" name="span"/>
          <p:cNvSpPr/>
          <p:nvPr/>
        </p:nvSpPr>
        <p:spPr>
          <a:xfrm>
            <a:off x="487680" y="1571625"/>
            <a:ext cx="21002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7" name="span"/>
          <p:cNvSpPr/>
          <p:nvPr/>
        </p:nvSpPr>
        <p:spPr>
          <a:xfrm>
            <a:off x="767048" y="1571625"/>
            <a:ext cx="4042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8" name="span"/>
          <p:cNvSpPr/>
          <p:nvPr/>
        </p:nvSpPr>
        <p:spPr>
          <a:xfrm>
            <a:off x="1240631" y="1571625"/>
            <a:ext cx="3990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talk</a:t>
            </a:r>
            <a:endParaRPr lang="en-US" sz="1944" dirty="0"/>
          </a:p>
        </p:txBody>
      </p:sp>
      <p:sp>
        <p:nvSpPr>
          <p:cNvPr id="9" name="span"/>
          <p:cNvSpPr/>
          <p:nvPr/>
        </p:nvSpPr>
        <p:spPr>
          <a:xfrm>
            <a:off x="1708976" y="1571625"/>
            <a:ext cx="2520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I'll</a:t>
            </a:r>
            <a:endParaRPr lang="en-US" sz="1944" dirty="0"/>
          </a:p>
        </p:txBody>
      </p:sp>
      <p:sp>
        <p:nvSpPr>
          <p:cNvPr id="10" name="span"/>
          <p:cNvSpPr/>
          <p:nvPr/>
        </p:nvSpPr>
        <p:spPr>
          <a:xfrm>
            <a:off x="2030349" y="1571625"/>
            <a:ext cx="9267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mention</a:t>
            </a:r>
            <a:endParaRPr lang="en-US" sz="1944" dirty="0"/>
          </a:p>
        </p:txBody>
      </p:sp>
      <p:sp>
        <p:nvSpPr>
          <p:cNvPr id="11" name="span"/>
          <p:cNvSpPr/>
          <p:nvPr/>
        </p:nvSpPr>
        <p:spPr>
          <a:xfrm>
            <a:off x="3026474" y="1571625"/>
            <a:ext cx="6296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many</a:t>
            </a:r>
            <a:endParaRPr lang="en-US" sz="1944" dirty="0"/>
          </a:p>
        </p:txBody>
      </p:sp>
      <p:sp>
        <p:nvSpPr>
          <p:cNvPr id="12" name="span"/>
          <p:cNvSpPr/>
          <p:nvPr/>
        </p:nvSpPr>
        <p:spPr>
          <a:xfrm>
            <a:off x="3725513" y="1571625"/>
            <a:ext cx="7943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brands</a:t>
            </a:r>
            <a:endParaRPr lang="en-US" sz="1944" dirty="0"/>
          </a:p>
        </p:txBody>
      </p:sp>
      <p:sp>
        <p:nvSpPr>
          <p:cNvPr id="13" name="span"/>
          <p:cNvSpPr/>
          <p:nvPr/>
        </p:nvSpPr>
        <p:spPr>
          <a:xfrm>
            <a:off x="4589240" y="1571625"/>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4" name="span"/>
          <p:cNvSpPr/>
          <p:nvPr/>
        </p:nvSpPr>
        <p:spPr>
          <a:xfrm>
            <a:off x="5088255" y="1571625"/>
            <a:ext cx="10800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products.</a:t>
            </a:r>
            <a:endParaRPr lang="en-US" sz="1944" dirty="0"/>
          </a:p>
        </p:txBody>
      </p:sp>
      <p:pic>
        <p:nvPicPr>
          <p:cNvPr id="15"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3193542"/>
            <a:ext cx="1219200" cy="1219200"/>
          </a:xfrm>
          <a:prstGeom prst="rect">
            <a:avLst/>
          </a:prstGeom>
        </p:spPr>
      </p:pic>
      <p:sp>
        <p:nvSpPr>
          <p:cNvPr id="16" name="span"/>
          <p:cNvSpPr/>
          <p:nvPr/>
        </p:nvSpPr>
        <p:spPr>
          <a:xfrm>
            <a:off x="1671638" y="4687062"/>
            <a:ext cx="286845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Nobody is sponsoring me</a:t>
            </a:r>
            <a:endParaRPr lang="en-US" sz="1814" dirty="0"/>
          </a:p>
        </p:txBody>
      </p:sp>
      <p:sp>
        <p:nvSpPr>
          <p:cNvPr id="17" name="span"/>
          <p:cNvSpPr/>
          <p:nvPr/>
        </p:nvSpPr>
        <p:spPr>
          <a:xfrm>
            <a:off x="1145477" y="5014436"/>
            <a:ext cx="39207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just happen that these products were the</a:t>
            </a:r>
            <a:endParaRPr lang="en-US" sz="1555" dirty="0"/>
          </a:p>
        </p:txBody>
      </p:sp>
      <p:sp>
        <p:nvSpPr>
          <p:cNvPr id="18" name="span"/>
          <p:cNvSpPr/>
          <p:nvPr/>
        </p:nvSpPr>
        <p:spPr>
          <a:xfrm>
            <a:off x="1863376" y="5285994"/>
            <a:ext cx="248507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best for my specific needs.</a:t>
            </a:r>
            <a:endParaRPr lang="en-US" sz="1555" dirty="0"/>
          </a:p>
        </p:txBody>
      </p:sp>
      <p:pic>
        <p:nvPicPr>
          <p:cNvPr id="19"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3193542"/>
            <a:ext cx="1219200" cy="1219200"/>
          </a:xfrm>
          <a:prstGeom prst="rect">
            <a:avLst/>
          </a:prstGeom>
        </p:spPr>
      </p:pic>
      <p:sp>
        <p:nvSpPr>
          <p:cNvPr id="20" name="span"/>
          <p:cNvSpPr/>
          <p:nvPr/>
        </p:nvSpPr>
        <p:spPr>
          <a:xfrm>
            <a:off x="7689437" y="4687062"/>
            <a:ext cx="279320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 brand knows I'm here</a:t>
            </a:r>
            <a:endParaRPr lang="en-US" sz="1814" dirty="0"/>
          </a:p>
        </p:txBody>
      </p:sp>
      <p:sp>
        <p:nvSpPr>
          <p:cNvPr id="21" name="span"/>
          <p:cNvSpPr/>
          <p:nvPr/>
        </p:nvSpPr>
        <p:spPr>
          <a:xfrm>
            <a:off x="7015448" y="5014436"/>
            <a:ext cx="414118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So everything that follows is just my personal</a:t>
            </a:r>
            <a:endParaRPr lang="en-US" sz="1555" dirty="0"/>
          </a:p>
        </p:txBody>
      </p:sp>
      <p:sp>
        <p:nvSpPr>
          <p:cNvPr id="22" name="span"/>
          <p:cNvSpPr/>
          <p:nvPr/>
        </p:nvSpPr>
        <p:spPr>
          <a:xfrm>
            <a:off x="7980902" y="5285994"/>
            <a:ext cx="221037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opinion and experience.</a:t>
            </a:r>
            <a:endParaRPr lang="en-US" sz="155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271148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Let's start!</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6" name="h4.subtitle.theme@separator.callout.talk@pet"/>
          <p:cNvSpPr/>
          <p:nvPr/>
        </p:nvSpPr>
        <p:spPr>
          <a:xfrm>
            <a:off x="7437120" y="5724144"/>
            <a:ext cx="3413760" cy="615696"/>
          </a:xfrm>
          <a:prstGeom prst="rect">
            <a:avLst/>
          </a:prstGeom>
          <a:solidFill>
            <a:srgbClr val="00050B"/>
          </a:solidFill>
          <a:ln w="12700">
            <a:solidFill>
              <a:srgbClr val="00050B">
                <a:alpha val="0"/>
              </a:srgbClr>
            </a:solidFill>
            <a:prstDash val="solid"/>
          </a:ln>
        </p:spPr>
      </p:sp>
      <p:sp>
        <p:nvSpPr>
          <p:cNvPr id="7" name="span"/>
          <p:cNvSpPr/>
          <p:nvPr/>
        </p:nvSpPr>
        <p:spPr>
          <a:xfrm>
            <a:off x="7819073" y="5833872"/>
            <a:ext cx="1825371"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Say hello to </a:t>
            </a:r>
            <a:endParaRPr lang="en-US" sz="2592" dirty="0"/>
          </a:p>
        </p:txBody>
      </p:sp>
      <p:sp>
        <p:nvSpPr>
          <p:cNvPr id="8" name="span"/>
          <p:cNvSpPr/>
          <p:nvPr/>
        </p:nvSpPr>
        <p:spPr>
          <a:xfrm>
            <a:off x="10363105" y="5833872"/>
            <a:ext cx="105728"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a:t>
            </a:r>
            <a:endParaRPr lang="en-US" sz="2592" dirty="0"/>
          </a:p>
        </p:txBody>
      </p:sp>
      <p:sp>
        <p:nvSpPr>
          <p:cNvPr id="9" name="span.talk@pet.name"/>
          <p:cNvSpPr/>
          <p:nvPr/>
        </p:nvSpPr>
        <p:spPr>
          <a:xfrm>
            <a:off x="9644444" y="5833872"/>
            <a:ext cx="718661" cy="390144"/>
          </a:xfrm>
          <a:prstGeom prst="rect">
            <a:avLst/>
          </a:prstGeom>
          <a:noFill/>
          <a:ln/>
        </p:spPr>
        <p:txBody>
          <a:bodyPr wrap="none" lIns="0" tIns="0" rIns="0" bIns="0" rtlCol="0" anchor="ctr"/>
          <a:lstStyle/>
          <a:p>
            <a:pPr indent="0" marL="0">
              <a:buNone/>
            </a:pPr>
            <a:r>
              <a:rPr lang="en-US" sz="2592" b="1" u="none" dirty="0">
                <a:solidFill>
                  <a:srgbClr val="FCD34D"/>
                </a:solidFill>
                <a:latin typeface="Bitter" pitchFamily="34" charset="0"/>
                <a:ea typeface="Bitter" pitchFamily="34" charset="-122"/>
                <a:cs typeface="Bitter" pitchFamily="34" charset="-120"/>
              </a:rPr>
              <a:t>Bree</a:t>
            </a:r>
            <a:endParaRPr lang="en-US" sz="2592"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23507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beginning</a:t>
            </a:r>
            <a:endParaRPr lang="en-US" sz="3240" dirty="0"/>
          </a:p>
        </p:txBody>
      </p:sp>
      <p:pic>
        <p:nvPicPr>
          <p:cNvPr id="5" name="img.freya@image.image" descr="preencoded.png">    </p:cNvPr>
          <p:cNvPicPr>
            <a:picLocks noChangeAspect="1"/>
          </p:cNvPicPr>
          <p:nvPr/>
        </p:nvPicPr>
        <p:blipFill>
          <a:blip r:embed="rId1"/>
          <a:stretch>
            <a:fillRect/>
          </a:stretch>
        </p:blipFill>
        <p:spPr>
          <a:xfrm>
            <a:off x="6705600" y="975360"/>
            <a:ext cx="4876800" cy="4876800"/>
          </a:xfrm>
          <a:prstGeom prst="rect">
            <a:avLst/>
          </a:prstGeom>
        </p:spPr>
      </p:pic>
      <p:sp>
        <p:nvSpPr>
          <p:cNvPr id="6" name="span"/>
          <p:cNvSpPr/>
          <p:nvPr/>
        </p:nvSpPr>
        <p:spPr>
          <a:xfrm>
            <a:off x="487680" y="1571625"/>
            <a:ext cx="142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7" name="span"/>
          <p:cNvSpPr/>
          <p:nvPr/>
        </p:nvSpPr>
        <p:spPr>
          <a:xfrm>
            <a:off x="699897" y="1571625"/>
            <a:ext cx="7942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started</a:t>
            </a:r>
            <a:endParaRPr lang="en-US" sz="1944" dirty="0"/>
          </a:p>
        </p:txBody>
      </p:sp>
      <p:sp>
        <p:nvSpPr>
          <p:cNvPr id="8" name="span"/>
          <p:cNvSpPr/>
          <p:nvPr/>
        </p:nvSpPr>
        <p:spPr>
          <a:xfrm>
            <a:off x="1563529" y="1571625"/>
            <a:ext cx="4779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a:t>
            </a:r>
            <a:endParaRPr lang="en-US" sz="1944" dirty="0"/>
          </a:p>
        </p:txBody>
      </p:sp>
      <p:sp>
        <p:nvSpPr>
          <p:cNvPr id="9" name="span"/>
          <p:cNvSpPr/>
          <p:nvPr/>
        </p:nvSpPr>
        <p:spPr>
          <a:xfrm>
            <a:off x="2110835" y="1571625"/>
            <a:ext cx="3489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my</a:t>
            </a:r>
            <a:endParaRPr lang="en-US" sz="1944" dirty="0"/>
          </a:p>
        </p:txBody>
      </p:sp>
      <p:sp>
        <p:nvSpPr>
          <p:cNvPr id="10" name="span"/>
          <p:cNvSpPr/>
          <p:nvPr/>
        </p:nvSpPr>
        <p:spPr>
          <a:xfrm>
            <a:off x="2529078" y="1571625"/>
            <a:ext cx="6502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home</a:t>
            </a:r>
            <a:endParaRPr lang="en-US" sz="1944" dirty="0"/>
          </a:p>
        </p:txBody>
      </p:sp>
      <p:sp>
        <p:nvSpPr>
          <p:cNvPr id="11" name="span"/>
          <p:cNvSpPr/>
          <p:nvPr/>
        </p:nvSpPr>
        <p:spPr>
          <a:xfrm>
            <a:off x="3248692" y="1571625"/>
            <a:ext cx="63569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alarm</a:t>
            </a:r>
            <a:endParaRPr lang="en-US" sz="1944" dirty="0"/>
          </a:p>
        </p:txBody>
      </p:sp>
      <p:sp>
        <p:nvSpPr>
          <p:cNvPr id="12" name="span"/>
          <p:cNvSpPr/>
          <p:nvPr/>
        </p:nvSpPr>
        <p:spPr>
          <a:xfrm>
            <a:off x="3953732" y="1571625"/>
            <a:ext cx="89201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system.</a:t>
            </a:r>
            <a:endParaRPr lang="en-US" sz="1944" dirty="0"/>
          </a:p>
        </p:txBody>
      </p:sp>
      <p:pic>
        <p:nvPicPr>
          <p:cNvPr id="13" name="svg.freya@svg.theme@icon.icon"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2425446"/>
            <a:ext cx="609600" cy="609600"/>
          </a:xfrm>
          <a:prstGeom prst="rect">
            <a:avLst/>
          </a:prstGeom>
        </p:spPr>
      </p:pic>
      <p:sp>
        <p:nvSpPr>
          <p:cNvPr id="14" name="span"/>
          <p:cNvSpPr/>
          <p:nvPr/>
        </p:nvSpPr>
        <p:spPr>
          <a:xfrm>
            <a:off x="1341120" y="2429637"/>
            <a:ext cx="189271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KSenia Lares 4.0</a:t>
            </a:r>
            <a:endParaRPr lang="en-US" sz="1814" dirty="0"/>
          </a:p>
        </p:txBody>
      </p:sp>
      <p:sp>
        <p:nvSpPr>
          <p:cNvPr id="15" name="span"/>
          <p:cNvSpPr/>
          <p:nvPr/>
        </p:nvSpPr>
        <p:spPr>
          <a:xfrm>
            <a:off x="1341120" y="2757011"/>
            <a:ext cx="408413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is a innovative home alarm and automation</a:t>
            </a:r>
            <a:endParaRPr lang="en-US" sz="1555" dirty="0"/>
          </a:p>
        </p:txBody>
      </p:sp>
      <p:sp>
        <p:nvSpPr>
          <p:cNvPr id="16" name="span"/>
          <p:cNvSpPr/>
          <p:nvPr/>
        </p:nvSpPr>
        <p:spPr>
          <a:xfrm>
            <a:off x="1341120" y="3034665"/>
            <a:ext cx="96964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system all </a:t>
            </a:r>
            <a:endParaRPr lang="en-US" sz="1555" dirty="0"/>
          </a:p>
        </p:txBody>
      </p:sp>
      <p:sp>
        <p:nvSpPr>
          <p:cNvPr id="17" name="span"/>
          <p:cNvSpPr/>
          <p:nvPr/>
        </p:nvSpPr>
        <p:spPr>
          <a:xfrm>
            <a:off x="3538728" y="3034665"/>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18" name="em"/>
          <p:cNvSpPr/>
          <p:nvPr/>
        </p:nvSpPr>
        <p:spPr>
          <a:xfrm>
            <a:off x="2310765" y="3034665"/>
            <a:ext cx="1227963"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made in Italy</a:t>
            </a:r>
            <a:endParaRPr lang="en-US" sz="1555" dirty="0"/>
          </a:p>
        </p:txBody>
      </p:sp>
      <p:pic>
        <p:nvPicPr>
          <p:cNvPr id="19"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3766566"/>
            <a:ext cx="609600" cy="609600"/>
          </a:xfrm>
          <a:prstGeom prst="rect">
            <a:avLst/>
          </a:prstGeom>
        </p:spPr>
      </p:pic>
      <p:sp>
        <p:nvSpPr>
          <p:cNvPr id="20" name="span"/>
          <p:cNvSpPr/>
          <p:nvPr/>
        </p:nvSpPr>
        <p:spPr>
          <a:xfrm>
            <a:off x="1341120" y="3770757"/>
            <a:ext cx="274224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Comprehensive solution</a:t>
            </a:r>
            <a:endParaRPr lang="en-US" sz="1814" dirty="0"/>
          </a:p>
        </p:txBody>
      </p:sp>
      <p:sp>
        <p:nvSpPr>
          <p:cNvPr id="21" name="span"/>
          <p:cNvSpPr/>
          <p:nvPr/>
        </p:nvSpPr>
        <p:spPr>
          <a:xfrm>
            <a:off x="1341120" y="4098131"/>
            <a:ext cx="426491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can control alarms, sensors, doors, windows</a:t>
            </a:r>
            <a:endParaRPr lang="en-US" sz="1555" dirty="0"/>
          </a:p>
        </p:txBody>
      </p:sp>
      <p:sp>
        <p:nvSpPr>
          <p:cNvPr id="22" name="span"/>
          <p:cNvSpPr/>
          <p:nvPr/>
        </p:nvSpPr>
        <p:spPr>
          <a:xfrm>
            <a:off x="1341120" y="4369689"/>
            <a:ext cx="225980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and many other devices.</a:t>
            </a:r>
            <a:endParaRPr lang="en-US" sz="155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01065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KSenia Lares 4.0: How do you control it?</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764536"/>
            <a:ext cx="1219200" cy="1219200"/>
          </a:xfrm>
          <a:prstGeom prst="rect">
            <a:avLst/>
          </a:prstGeom>
        </p:spPr>
      </p:pic>
      <p:sp>
        <p:nvSpPr>
          <p:cNvPr id="7" name="span"/>
          <p:cNvSpPr/>
          <p:nvPr/>
        </p:nvSpPr>
        <p:spPr>
          <a:xfrm>
            <a:off x="1592009" y="4258056"/>
            <a:ext cx="302771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WebSocket based protocol</a:t>
            </a:r>
            <a:endParaRPr lang="en-US" sz="1814" dirty="0"/>
          </a:p>
        </p:txBody>
      </p:sp>
      <p:sp>
        <p:nvSpPr>
          <p:cNvPr id="8" name="span"/>
          <p:cNvSpPr/>
          <p:nvPr/>
        </p:nvSpPr>
        <p:spPr>
          <a:xfrm>
            <a:off x="1035939" y="4585430"/>
            <a:ext cx="413994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There is a WebSocket endpoint which is both</a:t>
            </a:r>
            <a:endParaRPr lang="en-US" sz="1555" dirty="0"/>
          </a:p>
        </p:txBody>
      </p:sp>
      <p:sp>
        <p:nvSpPr>
          <p:cNvPr id="9" name="span"/>
          <p:cNvSpPr/>
          <p:nvPr/>
        </p:nvSpPr>
        <p:spPr>
          <a:xfrm>
            <a:off x="1027938" y="4856988"/>
            <a:ext cx="415594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used by the Web UI and also exposed as API.</a:t>
            </a:r>
            <a:endParaRPr lang="en-US" sz="1555" dirty="0"/>
          </a:p>
        </p:txBody>
      </p:sp>
      <p:pic>
        <p:nvPicPr>
          <p:cNvPr id="10"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764536"/>
            <a:ext cx="1219200" cy="1219200"/>
          </a:xfrm>
          <a:prstGeom prst="rect">
            <a:avLst/>
          </a:prstGeom>
        </p:spPr>
      </p:pic>
      <p:sp>
        <p:nvSpPr>
          <p:cNvPr id="11" name="span"/>
          <p:cNvSpPr/>
          <p:nvPr/>
        </p:nvSpPr>
        <p:spPr>
          <a:xfrm>
            <a:off x="7569803" y="4258056"/>
            <a:ext cx="303257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Documentation is available</a:t>
            </a:r>
            <a:endParaRPr lang="en-US" sz="1814" dirty="0"/>
          </a:p>
        </p:txBody>
      </p:sp>
      <p:sp>
        <p:nvSpPr>
          <p:cNvPr id="12" name="span"/>
          <p:cNvSpPr/>
          <p:nvPr/>
        </p:nvSpPr>
        <p:spPr>
          <a:xfrm>
            <a:off x="7320725" y="4585430"/>
            <a:ext cx="353072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Once you know how to obtain the SDK</a:t>
            </a:r>
            <a:endParaRPr lang="en-US" sz="1555" dirty="0"/>
          </a:p>
        </p:txBody>
      </p:sp>
      <p:sp>
        <p:nvSpPr>
          <p:cNvPr id="13" name="span"/>
          <p:cNvSpPr/>
          <p:nvPr/>
        </p:nvSpPr>
        <p:spPr>
          <a:xfrm>
            <a:off x="7448741" y="4856988"/>
            <a:ext cx="327460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documentation, you are good to go.</a:t>
            </a:r>
            <a:endParaRPr lang="en-US" sz="155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2709672"/>
            <a:ext cx="213626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It's hot...</a:t>
            </a:r>
            <a:endParaRPr lang="en-US" sz="4277" dirty="0"/>
          </a:p>
        </p:txBody>
      </p:sp>
      <p:sp>
        <p:nvSpPr>
          <p:cNvPr id="5" name="span"/>
          <p:cNvSpPr/>
          <p:nvPr/>
        </p:nvSpPr>
        <p:spPr>
          <a:xfrm>
            <a:off x="487680" y="3456432"/>
            <a:ext cx="424100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no wait, it's cold!</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h4.subtitle.theme@separator.callout.talk@pet"/>
          <p:cNvSpPr/>
          <p:nvPr/>
        </p:nvSpPr>
        <p:spPr>
          <a:xfrm>
            <a:off x="7437120" y="5724144"/>
            <a:ext cx="3413760" cy="615696"/>
          </a:xfrm>
          <a:prstGeom prst="rect">
            <a:avLst/>
          </a:prstGeom>
          <a:solidFill>
            <a:srgbClr val="00050B"/>
          </a:solidFill>
          <a:ln w="12700">
            <a:solidFill>
              <a:srgbClr val="00050B">
                <a:alpha val="0"/>
              </a:srgbClr>
            </a:solidFill>
            <a:prstDash val="solid"/>
          </a:ln>
        </p:spPr>
      </p:sp>
      <p:sp>
        <p:nvSpPr>
          <p:cNvPr id="8" name="span"/>
          <p:cNvSpPr/>
          <p:nvPr/>
        </p:nvSpPr>
        <p:spPr>
          <a:xfrm>
            <a:off x="7881652" y="5833872"/>
            <a:ext cx="1825371"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Say hello to </a:t>
            </a:r>
            <a:endParaRPr lang="en-US" sz="2592" dirty="0"/>
          </a:p>
        </p:txBody>
      </p:sp>
      <p:sp>
        <p:nvSpPr>
          <p:cNvPr id="9" name="span"/>
          <p:cNvSpPr/>
          <p:nvPr/>
        </p:nvSpPr>
        <p:spPr>
          <a:xfrm>
            <a:off x="10300621" y="5833872"/>
            <a:ext cx="105728"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a:t>
            </a:r>
            <a:endParaRPr lang="en-US" sz="2592" dirty="0"/>
          </a:p>
        </p:txBody>
      </p:sp>
      <p:sp>
        <p:nvSpPr>
          <p:cNvPr id="10" name="span.talk@pet.name"/>
          <p:cNvSpPr/>
          <p:nvPr/>
        </p:nvSpPr>
        <p:spPr>
          <a:xfrm>
            <a:off x="9707023" y="5833872"/>
            <a:ext cx="593598" cy="390144"/>
          </a:xfrm>
          <a:prstGeom prst="rect">
            <a:avLst/>
          </a:prstGeom>
          <a:noFill/>
          <a:ln/>
        </p:spPr>
        <p:txBody>
          <a:bodyPr wrap="none" lIns="0" tIns="0" rIns="0" bIns="0" rtlCol="0" anchor="ctr"/>
          <a:lstStyle/>
          <a:p>
            <a:pPr indent="0" marL="0">
              <a:buNone/>
            </a:pPr>
            <a:r>
              <a:rPr lang="en-US" sz="2592" b="1" u="none" dirty="0">
                <a:solidFill>
                  <a:srgbClr val="FCD34D"/>
                </a:solidFill>
                <a:latin typeface="Bitter" pitchFamily="34" charset="0"/>
                <a:ea typeface="Bitter" pitchFamily="34" charset="-122"/>
                <a:cs typeface="Bitter" pitchFamily="34" charset="-120"/>
              </a:rPr>
              <a:t>Cali</a:t>
            </a:r>
            <a:endParaRPr lang="en-US" sz="2592"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12610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Let's optimize</a:t>
            </a:r>
            <a:endParaRPr lang="en-US" sz="3240" dirty="0"/>
          </a:p>
        </p:txBody>
      </p:sp>
      <p:pic>
        <p:nvPicPr>
          <p:cNvPr id="5" name="img.freya@image.image" descr="preencoded.png">    </p:cNvPr>
          <p:cNvPicPr>
            <a:picLocks noChangeAspect="1"/>
          </p:cNvPicPr>
          <p:nvPr/>
        </p:nvPicPr>
        <p:blipFill>
          <a:blip r:embed="rId1"/>
          <a:stretch>
            <a:fillRect/>
          </a:stretch>
        </p:blipFill>
        <p:spPr>
          <a:xfrm>
            <a:off x="7642479" y="975360"/>
            <a:ext cx="3002947" cy="4876705"/>
          </a:xfrm>
          <a:prstGeom prst="rect">
            <a:avLst/>
          </a:prstGeom>
        </p:spPr>
      </p:pic>
      <p:sp>
        <p:nvSpPr>
          <p:cNvPr id="6" name="span"/>
          <p:cNvSpPr/>
          <p:nvPr/>
        </p:nvSpPr>
        <p:spPr>
          <a:xfrm>
            <a:off x="487680" y="1571625"/>
            <a:ext cx="61379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Once</a:t>
            </a:r>
            <a:endParaRPr lang="en-US" sz="1944" dirty="0"/>
          </a:p>
        </p:txBody>
      </p:sp>
      <p:sp>
        <p:nvSpPr>
          <p:cNvPr id="7" name="span"/>
          <p:cNvSpPr/>
          <p:nvPr/>
        </p:nvSpPr>
        <p:spPr>
          <a:xfrm>
            <a:off x="1222058"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8" name="span"/>
          <p:cNvSpPr/>
          <p:nvPr/>
        </p:nvSpPr>
        <p:spPr>
          <a:xfrm>
            <a:off x="1704785" y="1571625"/>
            <a:ext cx="70780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house</a:t>
            </a:r>
            <a:endParaRPr lang="en-US" sz="1944" dirty="0"/>
          </a:p>
        </p:txBody>
      </p:sp>
      <p:sp>
        <p:nvSpPr>
          <p:cNvPr id="9" name="span"/>
          <p:cNvSpPr/>
          <p:nvPr/>
        </p:nvSpPr>
        <p:spPr>
          <a:xfrm>
            <a:off x="2533174" y="1571625"/>
            <a:ext cx="46424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was</a:t>
            </a:r>
            <a:endParaRPr lang="en-US" sz="1944" dirty="0"/>
          </a:p>
        </p:txBody>
      </p:sp>
      <p:sp>
        <p:nvSpPr>
          <p:cNvPr id="10" name="span"/>
          <p:cNvSpPr/>
          <p:nvPr/>
        </p:nvSpPr>
        <p:spPr>
          <a:xfrm>
            <a:off x="3118009" y="1571625"/>
            <a:ext cx="6712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under</a:t>
            </a:r>
            <a:endParaRPr lang="en-US" sz="1944" dirty="0"/>
          </a:p>
        </p:txBody>
      </p:sp>
      <p:sp>
        <p:nvSpPr>
          <p:cNvPr id="11" name="span"/>
          <p:cNvSpPr/>
          <p:nvPr/>
        </p:nvSpPr>
        <p:spPr>
          <a:xfrm>
            <a:off x="3909822" y="1571625"/>
            <a:ext cx="8616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control,</a:t>
            </a:r>
            <a:endParaRPr lang="en-US" sz="1944" dirty="0"/>
          </a:p>
        </p:txBody>
      </p:sp>
      <p:sp>
        <p:nvSpPr>
          <p:cNvPr id="12" name="span"/>
          <p:cNvSpPr/>
          <p:nvPr/>
        </p:nvSpPr>
        <p:spPr>
          <a:xfrm>
            <a:off x="4892040" y="1571625"/>
            <a:ext cx="1313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13" name="span"/>
          <p:cNvSpPr/>
          <p:nvPr/>
        </p:nvSpPr>
        <p:spPr>
          <a:xfrm>
            <a:off x="5143976" y="1571625"/>
            <a:ext cx="4643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was</a:t>
            </a:r>
            <a:endParaRPr lang="en-US" sz="1944" dirty="0"/>
          </a:p>
        </p:txBody>
      </p:sp>
      <p:sp>
        <p:nvSpPr>
          <p:cNvPr id="14" name="span"/>
          <p:cNvSpPr/>
          <p:nvPr/>
        </p:nvSpPr>
        <p:spPr>
          <a:xfrm>
            <a:off x="487680" y="1941957"/>
            <a:ext cx="4898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time</a:t>
            </a:r>
            <a:endParaRPr lang="en-US" sz="1944" dirty="0"/>
          </a:p>
        </p:txBody>
      </p:sp>
      <p:sp>
        <p:nvSpPr>
          <p:cNvPr id="15" name="span"/>
          <p:cNvSpPr/>
          <p:nvPr/>
        </p:nvSpPr>
        <p:spPr>
          <a:xfrm>
            <a:off x="1046893" y="1941957"/>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6" name="span"/>
          <p:cNvSpPr/>
          <p:nvPr/>
        </p:nvSpPr>
        <p:spPr>
          <a:xfrm>
            <a:off x="1334262" y="1941957"/>
            <a:ext cx="4789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take</a:t>
            </a:r>
            <a:endParaRPr lang="en-US" sz="1944" dirty="0"/>
          </a:p>
        </p:txBody>
      </p:sp>
      <p:sp>
        <p:nvSpPr>
          <p:cNvPr id="17" name="span"/>
          <p:cNvSpPr/>
          <p:nvPr/>
        </p:nvSpPr>
        <p:spPr>
          <a:xfrm>
            <a:off x="1882521" y="1941957"/>
            <a:ext cx="5038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care</a:t>
            </a:r>
            <a:endParaRPr lang="en-US" sz="1944" dirty="0"/>
          </a:p>
        </p:txBody>
      </p:sp>
      <p:sp>
        <p:nvSpPr>
          <p:cNvPr id="18" name="span"/>
          <p:cNvSpPr/>
          <p:nvPr/>
        </p:nvSpPr>
        <p:spPr>
          <a:xfrm>
            <a:off x="2455736" y="1941957"/>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9" name="span"/>
          <p:cNvSpPr/>
          <p:nvPr/>
        </p:nvSpPr>
        <p:spPr>
          <a:xfrm>
            <a:off x="2756630" y="1941957"/>
            <a:ext cx="8191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climate</a:t>
            </a:r>
            <a:endParaRPr lang="en-US" sz="1944" dirty="0"/>
          </a:p>
        </p:txBody>
      </p:sp>
      <p:sp>
        <p:nvSpPr>
          <p:cNvPr id="20" name="span"/>
          <p:cNvSpPr/>
          <p:nvPr/>
        </p:nvSpPr>
        <p:spPr>
          <a:xfrm>
            <a:off x="3645122" y="1941957"/>
            <a:ext cx="8616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control.</a:t>
            </a:r>
            <a:endParaRPr lang="en-US" sz="1944" dirty="0"/>
          </a:p>
        </p:txBody>
      </p:sp>
      <p:pic>
        <p:nvPicPr>
          <p:cNvPr id="21" name="svg.freya@svg.theme@icon.icon"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2795778"/>
            <a:ext cx="609600" cy="609600"/>
          </a:xfrm>
          <a:prstGeom prst="rect">
            <a:avLst/>
          </a:prstGeom>
        </p:spPr>
      </p:pic>
      <p:sp>
        <p:nvSpPr>
          <p:cNvPr id="22" name="span"/>
          <p:cNvSpPr/>
          <p:nvPr/>
        </p:nvSpPr>
        <p:spPr>
          <a:xfrm>
            <a:off x="1341120" y="2799969"/>
            <a:ext cx="423576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Panasonic Aquarea as primary device</a:t>
            </a:r>
            <a:endParaRPr lang="en-US" sz="1814" dirty="0"/>
          </a:p>
        </p:txBody>
      </p:sp>
      <p:sp>
        <p:nvSpPr>
          <p:cNvPr id="23" name="span"/>
          <p:cNvSpPr/>
          <p:nvPr/>
        </p:nvSpPr>
        <p:spPr>
          <a:xfrm>
            <a:off x="1341120" y="3127343"/>
            <a:ext cx="389553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It's an electric heat pump which can either</a:t>
            </a:r>
            <a:endParaRPr lang="en-US" sz="1555" dirty="0"/>
          </a:p>
        </p:txBody>
      </p:sp>
      <p:sp>
        <p:nvSpPr>
          <p:cNvPr id="24" name="span"/>
          <p:cNvSpPr/>
          <p:nvPr/>
        </p:nvSpPr>
        <p:spPr>
          <a:xfrm>
            <a:off x="1341120" y="3398901"/>
            <a:ext cx="223332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heat or cool your house.</a:t>
            </a:r>
            <a:endParaRPr lang="en-US" sz="1555" dirty="0"/>
          </a:p>
        </p:txBody>
      </p:sp>
      <p:pic>
        <p:nvPicPr>
          <p:cNvPr id="25"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4136898"/>
            <a:ext cx="609600" cy="609600"/>
          </a:xfrm>
          <a:prstGeom prst="rect">
            <a:avLst/>
          </a:prstGeom>
        </p:spPr>
      </p:pic>
      <p:sp>
        <p:nvSpPr>
          <p:cNvPr id="26" name="span"/>
          <p:cNvSpPr/>
          <p:nvPr/>
        </p:nvSpPr>
        <p:spPr>
          <a:xfrm>
            <a:off x="1341120" y="4141089"/>
            <a:ext cx="419242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Ferroli BlueHelix as secondary heater</a:t>
            </a:r>
            <a:endParaRPr lang="en-US" sz="1814" dirty="0"/>
          </a:p>
        </p:txBody>
      </p:sp>
      <p:sp>
        <p:nvSpPr>
          <p:cNvPr id="27" name="span"/>
          <p:cNvSpPr/>
          <p:nvPr/>
        </p:nvSpPr>
        <p:spPr>
          <a:xfrm>
            <a:off x="1341120" y="4468463"/>
            <a:ext cx="399630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Despite the name, it's connected via sealed</a:t>
            </a:r>
            <a:endParaRPr lang="en-US" sz="1555" dirty="0"/>
          </a:p>
        </p:txBody>
      </p:sp>
      <p:sp>
        <p:nvSpPr>
          <p:cNvPr id="28" name="span"/>
          <p:cNvSpPr/>
          <p:nvPr/>
        </p:nvSpPr>
        <p:spPr>
          <a:xfrm>
            <a:off x="1341120" y="4746117"/>
            <a:ext cx="142903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Chinese cloud. </a:t>
            </a:r>
            <a:endParaRPr lang="en-US" sz="1555" dirty="0"/>
          </a:p>
        </p:txBody>
      </p:sp>
      <p:sp>
        <p:nvSpPr>
          <p:cNvPr id="29" name="em"/>
          <p:cNvSpPr/>
          <p:nvPr/>
        </p:nvSpPr>
        <p:spPr>
          <a:xfrm>
            <a:off x="2770156" y="4746117"/>
            <a:ext cx="1412558"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I gave up here!</a:t>
            </a:r>
            <a:endParaRPr lang="en-US" sz="155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62167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Panasonic Aquarea: How do you control it?</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sp>
        <p:nvSpPr>
          <p:cNvPr id="6" name="span"/>
          <p:cNvSpPr/>
          <p:nvPr/>
        </p:nvSpPr>
        <p:spPr>
          <a:xfrm>
            <a:off x="3090672" y="2990088"/>
            <a:ext cx="320040"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1</a:t>
            </a:r>
            <a:endParaRPr lang="en-US" sz="5832" dirty="0"/>
          </a:p>
        </p:txBody>
      </p:sp>
      <p:sp>
        <p:nvSpPr>
          <p:cNvPr id="7" name="span"/>
          <p:cNvSpPr/>
          <p:nvPr/>
        </p:nvSpPr>
        <p:spPr>
          <a:xfrm>
            <a:off x="1666399" y="3953256"/>
            <a:ext cx="287893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Use their service Website</a:t>
            </a:r>
            <a:endParaRPr lang="en-US" sz="1814" dirty="0"/>
          </a:p>
        </p:txBody>
      </p:sp>
      <p:sp>
        <p:nvSpPr>
          <p:cNvPr id="8" name="span"/>
          <p:cNvSpPr/>
          <p:nvPr/>
        </p:nvSpPr>
        <p:spPr>
          <a:xfrm>
            <a:off x="1553623" y="4280630"/>
            <a:ext cx="310448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availability of the service was</a:t>
            </a:r>
            <a:endParaRPr lang="en-US" sz="1555" dirty="0"/>
          </a:p>
        </p:txBody>
      </p:sp>
      <p:sp>
        <p:nvSpPr>
          <p:cNvPr id="9" name="span"/>
          <p:cNvSpPr/>
          <p:nvPr/>
        </p:nvSpPr>
        <p:spPr>
          <a:xfrm>
            <a:off x="1853660" y="4552188"/>
            <a:ext cx="250450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unfortunately questionable.</a:t>
            </a:r>
            <a:endParaRPr lang="en-US" sz="1555" dirty="0"/>
          </a:p>
        </p:txBody>
      </p:sp>
      <p:sp>
        <p:nvSpPr>
          <p:cNvPr id="10" name="span"/>
          <p:cNvSpPr/>
          <p:nvPr/>
        </p:nvSpPr>
        <p:spPr>
          <a:xfrm>
            <a:off x="8973884" y="2990088"/>
            <a:ext cx="417005"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2</a:t>
            </a:r>
            <a:endParaRPr lang="en-US" sz="5832" dirty="0"/>
          </a:p>
        </p:txBody>
      </p:sp>
      <p:sp>
        <p:nvSpPr>
          <p:cNvPr id="11" name="span"/>
          <p:cNvSpPr/>
          <p:nvPr/>
        </p:nvSpPr>
        <p:spPr>
          <a:xfrm>
            <a:off x="7416356" y="3953256"/>
            <a:ext cx="333937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Use a custom MQTT firmware</a:t>
            </a:r>
            <a:endParaRPr lang="en-US" sz="1814" dirty="0"/>
          </a:p>
        </p:txBody>
      </p:sp>
      <p:sp>
        <p:nvSpPr>
          <p:cNvPr id="12" name="span"/>
          <p:cNvSpPr/>
          <p:nvPr/>
        </p:nvSpPr>
        <p:spPr>
          <a:xfrm>
            <a:off x="7340822" y="4280630"/>
            <a:ext cx="349053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Let's thank some nice devs of GitHub!</a:t>
            </a:r>
            <a:endParaRPr lang="en-US" sz="1555" dirty="0"/>
          </a:p>
        </p:txBody>
      </p:sp>
      <p:sp>
        <p:nvSpPr>
          <p:cNvPr id="13" name="span"/>
          <p:cNvSpPr/>
          <p:nvPr/>
        </p:nvSpPr>
        <p:spPr>
          <a:xfrm>
            <a:off x="7774877" y="4552188"/>
            <a:ext cx="262242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 modified the LAN interface.</a:t>
            </a:r>
            <a:endParaRPr lang="en-US" sz="1555"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062383"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Shall I buy a</a:t>
            </a:r>
            <a:endParaRPr lang="en-US" sz="4277" dirty="0"/>
          </a:p>
        </p:txBody>
      </p:sp>
      <p:sp>
        <p:nvSpPr>
          <p:cNvPr id="5" name="span"/>
          <p:cNvSpPr/>
          <p:nvPr/>
        </p:nvSpPr>
        <p:spPr>
          <a:xfrm>
            <a:off x="487680" y="3456432"/>
            <a:ext cx="3340418"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power plant?</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h4.subtitle.theme@separator.callout.talk@pet"/>
          <p:cNvSpPr/>
          <p:nvPr/>
        </p:nvSpPr>
        <p:spPr>
          <a:xfrm>
            <a:off x="7437120" y="5724144"/>
            <a:ext cx="3413760" cy="615696"/>
          </a:xfrm>
          <a:prstGeom prst="rect">
            <a:avLst/>
          </a:prstGeom>
          <a:solidFill>
            <a:srgbClr val="00050B"/>
          </a:solidFill>
          <a:ln w="12700">
            <a:solidFill>
              <a:srgbClr val="00050B">
                <a:alpha val="0"/>
              </a:srgbClr>
            </a:solidFill>
            <a:prstDash val="solid"/>
          </a:ln>
        </p:spPr>
      </p:sp>
      <p:sp>
        <p:nvSpPr>
          <p:cNvPr id="8" name="span"/>
          <p:cNvSpPr/>
          <p:nvPr/>
        </p:nvSpPr>
        <p:spPr>
          <a:xfrm>
            <a:off x="7841361" y="5833872"/>
            <a:ext cx="1825371"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Say hello to </a:t>
            </a:r>
            <a:endParaRPr lang="en-US" sz="2592" dirty="0"/>
          </a:p>
        </p:txBody>
      </p:sp>
      <p:sp>
        <p:nvSpPr>
          <p:cNvPr id="9" name="span"/>
          <p:cNvSpPr/>
          <p:nvPr/>
        </p:nvSpPr>
        <p:spPr>
          <a:xfrm>
            <a:off x="10340912" y="5833872"/>
            <a:ext cx="105728"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a:t>
            </a:r>
            <a:endParaRPr lang="en-US" sz="2592" dirty="0"/>
          </a:p>
        </p:txBody>
      </p:sp>
      <p:sp>
        <p:nvSpPr>
          <p:cNvPr id="10" name="span.talk@pet.name"/>
          <p:cNvSpPr/>
          <p:nvPr/>
        </p:nvSpPr>
        <p:spPr>
          <a:xfrm>
            <a:off x="9666732" y="5833872"/>
            <a:ext cx="674180" cy="390144"/>
          </a:xfrm>
          <a:prstGeom prst="rect">
            <a:avLst/>
          </a:prstGeom>
          <a:noFill/>
          <a:ln/>
        </p:spPr>
        <p:txBody>
          <a:bodyPr wrap="none" lIns="0" tIns="0" rIns="0" bIns="0" rtlCol="0" anchor="ctr"/>
          <a:lstStyle/>
          <a:p>
            <a:pPr indent="0" marL="0">
              <a:buNone/>
            </a:pPr>
            <a:r>
              <a:rPr lang="en-US" sz="2592" b="1" u="none" dirty="0">
                <a:solidFill>
                  <a:srgbClr val="FCD34D"/>
                </a:solidFill>
                <a:latin typeface="Bitter" pitchFamily="34" charset="0"/>
                <a:ea typeface="Bitter" pitchFamily="34" charset="-122"/>
                <a:cs typeface="Bitter" pitchFamily="34" charset="-120"/>
              </a:rPr>
              <a:t>Cleo</a:t>
            </a:r>
            <a:endParaRPr lang="en-US" sz="2592"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97357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With the power of the</a:t>
            </a:r>
            <a:endParaRPr lang="en-US" sz="3240" dirty="0"/>
          </a:p>
        </p:txBody>
      </p:sp>
      <p:sp>
        <p:nvSpPr>
          <p:cNvPr id="5" name="span"/>
          <p:cNvSpPr/>
          <p:nvPr/>
        </p:nvSpPr>
        <p:spPr>
          <a:xfrm>
            <a:off x="487680" y="1083945"/>
            <a:ext cx="311943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Sun I will win!</a:t>
            </a:r>
            <a:endParaRPr lang="en-US" sz="3240" dirty="0"/>
          </a:p>
        </p:txBody>
      </p:sp>
      <p:pic>
        <p:nvPicPr>
          <p:cNvPr id="6" name="img.freya@image.image" descr="preencoded.png">    </p:cNvPr>
          <p:cNvPicPr>
            <a:picLocks noChangeAspect="1"/>
          </p:cNvPicPr>
          <p:nvPr/>
        </p:nvPicPr>
        <p:blipFill>
          <a:blip r:embed="rId1"/>
          <a:stretch>
            <a:fillRect/>
          </a:stretch>
        </p:blipFill>
        <p:spPr>
          <a:xfrm>
            <a:off x="6705600" y="975360"/>
            <a:ext cx="4876800" cy="4876800"/>
          </a:xfrm>
          <a:prstGeom prst="rect">
            <a:avLst/>
          </a:prstGeom>
        </p:spPr>
      </p:pic>
      <p:sp>
        <p:nvSpPr>
          <p:cNvPr id="7" name="span"/>
          <p:cNvSpPr/>
          <p:nvPr/>
        </p:nvSpPr>
        <p:spPr>
          <a:xfrm>
            <a:off x="487680" y="2137410"/>
            <a:ext cx="54911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After</a:t>
            </a:r>
            <a:endParaRPr lang="en-US" sz="1944" dirty="0"/>
          </a:p>
        </p:txBody>
      </p:sp>
      <p:sp>
        <p:nvSpPr>
          <p:cNvPr id="8" name="span"/>
          <p:cNvSpPr/>
          <p:nvPr/>
        </p:nvSpPr>
        <p:spPr>
          <a:xfrm>
            <a:off x="1181862" y="2137410"/>
            <a:ext cx="100812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installing</a:t>
            </a:r>
            <a:endParaRPr lang="en-US" sz="1944" dirty="0"/>
          </a:p>
        </p:txBody>
      </p:sp>
      <p:sp>
        <p:nvSpPr>
          <p:cNvPr id="9" name="span"/>
          <p:cNvSpPr/>
          <p:nvPr/>
        </p:nvSpPr>
        <p:spPr>
          <a:xfrm>
            <a:off x="2334959" y="2137410"/>
            <a:ext cx="5558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solar</a:t>
            </a:r>
            <a:endParaRPr lang="en-US" sz="1944" dirty="0"/>
          </a:p>
        </p:txBody>
      </p:sp>
      <p:sp>
        <p:nvSpPr>
          <p:cNvPr id="10" name="span"/>
          <p:cNvSpPr/>
          <p:nvPr/>
        </p:nvSpPr>
        <p:spPr>
          <a:xfrm>
            <a:off x="3035808" y="2137410"/>
            <a:ext cx="7601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panels</a:t>
            </a:r>
            <a:endParaRPr lang="en-US" sz="1944" dirty="0"/>
          </a:p>
        </p:txBody>
      </p:sp>
      <p:sp>
        <p:nvSpPr>
          <p:cNvPr id="11" name="span"/>
          <p:cNvSpPr/>
          <p:nvPr/>
        </p:nvSpPr>
        <p:spPr>
          <a:xfrm>
            <a:off x="3941064" y="2137410"/>
            <a:ext cx="647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a:t>
            </a:r>
            <a:endParaRPr lang="en-US" sz="1944" dirty="0"/>
          </a:p>
        </p:txBody>
      </p:sp>
      <p:sp>
        <p:nvSpPr>
          <p:cNvPr id="12" name="span"/>
          <p:cNvSpPr/>
          <p:nvPr/>
        </p:nvSpPr>
        <p:spPr>
          <a:xfrm>
            <a:off x="4150900" y="2137410"/>
            <a:ext cx="4643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was</a:t>
            </a:r>
            <a:endParaRPr lang="en-US" sz="1944" dirty="0"/>
          </a:p>
        </p:txBody>
      </p:sp>
      <p:sp>
        <p:nvSpPr>
          <p:cNvPr id="13" name="span"/>
          <p:cNvSpPr/>
          <p:nvPr/>
        </p:nvSpPr>
        <p:spPr>
          <a:xfrm>
            <a:off x="4760214" y="2137410"/>
            <a:ext cx="4851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able</a:t>
            </a:r>
            <a:endParaRPr lang="en-US" sz="1944" dirty="0"/>
          </a:p>
        </p:txBody>
      </p:sp>
      <p:sp>
        <p:nvSpPr>
          <p:cNvPr id="14" name="span"/>
          <p:cNvSpPr/>
          <p:nvPr/>
        </p:nvSpPr>
        <p:spPr>
          <a:xfrm>
            <a:off x="5390293" y="2137410"/>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5" name="span"/>
          <p:cNvSpPr/>
          <p:nvPr/>
        </p:nvSpPr>
        <p:spPr>
          <a:xfrm>
            <a:off x="487680" y="2507742"/>
            <a:ext cx="9727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optimize</a:t>
            </a:r>
            <a:endParaRPr lang="en-US" sz="1944" dirty="0"/>
          </a:p>
        </p:txBody>
      </p:sp>
      <p:sp>
        <p:nvSpPr>
          <p:cNvPr id="16" name="span"/>
          <p:cNvSpPr/>
          <p:nvPr/>
        </p:nvSpPr>
        <p:spPr>
          <a:xfrm>
            <a:off x="1529810" y="2507742"/>
            <a:ext cx="7191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power</a:t>
            </a:r>
            <a:endParaRPr lang="en-US" sz="1944" dirty="0"/>
          </a:p>
        </p:txBody>
      </p:sp>
      <p:sp>
        <p:nvSpPr>
          <p:cNvPr id="17" name="span"/>
          <p:cNvSpPr/>
          <p:nvPr/>
        </p:nvSpPr>
        <p:spPr>
          <a:xfrm>
            <a:off x="2318290" y="2507742"/>
            <a:ext cx="15592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consumption.</a:t>
            </a:r>
            <a:endParaRPr lang="en-US" sz="1944" dirty="0"/>
          </a:p>
        </p:txBody>
      </p:sp>
      <p:pic>
        <p:nvPicPr>
          <p:cNvPr id="18" name="svg.freya@svg.theme@icon.icon"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3361563"/>
            <a:ext cx="609600" cy="609600"/>
          </a:xfrm>
          <a:prstGeom prst="rect">
            <a:avLst/>
          </a:prstGeom>
        </p:spPr>
      </p:pic>
      <p:sp>
        <p:nvSpPr>
          <p:cNvPr id="19" name="span"/>
          <p:cNvSpPr/>
          <p:nvPr/>
        </p:nvSpPr>
        <p:spPr>
          <a:xfrm>
            <a:off x="1341120" y="3365754"/>
            <a:ext cx="155152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Fronius Primo</a:t>
            </a:r>
            <a:endParaRPr lang="en-US" sz="1814" dirty="0"/>
          </a:p>
        </p:txBody>
      </p:sp>
      <p:sp>
        <p:nvSpPr>
          <p:cNvPr id="20" name="span"/>
          <p:cNvSpPr/>
          <p:nvPr/>
        </p:nvSpPr>
        <p:spPr>
          <a:xfrm>
            <a:off x="1341120" y="3693128"/>
            <a:ext cx="392896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 very easy to use and connected inverter.</a:t>
            </a:r>
            <a:endParaRPr lang="en-US" sz="1555" dirty="0"/>
          </a:p>
        </p:txBody>
      </p:sp>
      <p:pic>
        <p:nvPicPr>
          <p:cNvPr id="21"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4702683"/>
            <a:ext cx="609600" cy="609600"/>
          </a:xfrm>
          <a:prstGeom prst="rect">
            <a:avLst/>
          </a:prstGeom>
        </p:spPr>
      </p:pic>
      <p:sp>
        <p:nvSpPr>
          <p:cNvPr id="22" name="span"/>
          <p:cNvSpPr/>
          <p:nvPr/>
        </p:nvSpPr>
        <p:spPr>
          <a:xfrm>
            <a:off x="1341120" y="4706874"/>
            <a:ext cx="219903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This was a blessing</a:t>
            </a:r>
            <a:endParaRPr lang="en-US" sz="1814" dirty="0"/>
          </a:p>
        </p:txBody>
      </p:sp>
      <p:sp>
        <p:nvSpPr>
          <p:cNvPr id="23" name="span"/>
          <p:cNvSpPr/>
          <p:nvPr/>
        </p:nvSpPr>
        <p:spPr>
          <a:xfrm>
            <a:off x="1341120" y="5040344"/>
            <a:ext cx="246573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 reduce my power bills by </a:t>
            </a:r>
            <a:endParaRPr lang="en-US" sz="1555" dirty="0"/>
          </a:p>
        </p:txBody>
      </p:sp>
      <p:sp>
        <p:nvSpPr>
          <p:cNvPr id="24" name="span"/>
          <p:cNvSpPr/>
          <p:nvPr/>
        </p:nvSpPr>
        <p:spPr>
          <a:xfrm>
            <a:off x="4264057" y="5040344"/>
            <a:ext cx="5572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25" name="em"/>
          <p:cNvSpPr/>
          <p:nvPr/>
        </p:nvSpPr>
        <p:spPr>
          <a:xfrm>
            <a:off x="3806857" y="5040344"/>
            <a:ext cx="457200"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66%</a:t>
            </a:r>
            <a:endParaRPr lang="en-US" sz="155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44772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Fronius Primo: How do you control it?</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900363"/>
            <a:ext cx="1219200" cy="1219200"/>
          </a:xfrm>
          <a:prstGeom prst="rect">
            <a:avLst/>
          </a:prstGeom>
        </p:spPr>
      </p:pic>
      <p:sp>
        <p:nvSpPr>
          <p:cNvPr id="7" name="span"/>
          <p:cNvSpPr/>
          <p:nvPr/>
        </p:nvSpPr>
        <p:spPr>
          <a:xfrm>
            <a:off x="2311622" y="4393883"/>
            <a:ext cx="158838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HTTP enabled</a:t>
            </a:r>
            <a:endParaRPr lang="en-US" sz="1814" dirty="0"/>
          </a:p>
        </p:txBody>
      </p:sp>
      <p:sp>
        <p:nvSpPr>
          <p:cNvPr id="8" name="span"/>
          <p:cNvSpPr/>
          <p:nvPr/>
        </p:nvSpPr>
        <p:spPr>
          <a:xfrm>
            <a:off x="1153763" y="4721257"/>
            <a:ext cx="390420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inverter exposes an API to query data.</a:t>
            </a:r>
            <a:endParaRPr lang="en-US" sz="1555" dirty="0"/>
          </a:p>
        </p:txBody>
      </p:sp>
      <p:pic>
        <p:nvPicPr>
          <p:cNvPr id="9"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900363"/>
            <a:ext cx="1219200" cy="1219200"/>
          </a:xfrm>
          <a:prstGeom prst="rect">
            <a:avLst/>
          </a:prstGeom>
        </p:spPr>
      </p:pic>
      <p:sp>
        <p:nvSpPr>
          <p:cNvPr id="10" name="span"/>
          <p:cNvSpPr/>
          <p:nvPr/>
        </p:nvSpPr>
        <p:spPr>
          <a:xfrm>
            <a:off x="7569708" y="4393883"/>
            <a:ext cx="303257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Documentation is available</a:t>
            </a:r>
            <a:endParaRPr lang="en-US" sz="1814" dirty="0"/>
          </a:p>
        </p:txBody>
      </p:sp>
      <p:sp>
        <p:nvSpPr>
          <p:cNvPr id="11" name="span"/>
          <p:cNvSpPr/>
          <p:nvPr/>
        </p:nvSpPr>
        <p:spPr>
          <a:xfrm>
            <a:off x="6966585" y="4721257"/>
            <a:ext cx="423891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can download it from the Fronius website.</a:t>
            </a:r>
            <a:endParaRPr lang="en-US" sz="155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2336292"/>
            <a:ext cx="277720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Don't brag,</a:t>
            </a:r>
            <a:endParaRPr lang="en-US" sz="4277" dirty="0"/>
          </a:p>
        </p:txBody>
      </p:sp>
      <p:sp>
        <p:nvSpPr>
          <p:cNvPr id="5" name="span"/>
          <p:cNvSpPr/>
          <p:nvPr/>
        </p:nvSpPr>
        <p:spPr>
          <a:xfrm>
            <a:off x="487680" y="3083052"/>
            <a:ext cx="304552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you still use</a:t>
            </a:r>
            <a:endParaRPr lang="en-US" sz="4277" dirty="0"/>
          </a:p>
        </p:txBody>
      </p:sp>
      <p:sp>
        <p:nvSpPr>
          <p:cNvPr id="6" name="span"/>
          <p:cNvSpPr/>
          <p:nvPr/>
        </p:nvSpPr>
        <p:spPr>
          <a:xfrm>
            <a:off x="487680" y="3829812"/>
            <a:ext cx="317696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gas to move!</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8" name="h4.subtitle.theme@separator.callout.talk@pet"/>
          <p:cNvSpPr/>
          <p:nvPr/>
        </p:nvSpPr>
        <p:spPr>
          <a:xfrm>
            <a:off x="7437120" y="5724144"/>
            <a:ext cx="3413760" cy="615696"/>
          </a:xfrm>
          <a:prstGeom prst="rect">
            <a:avLst/>
          </a:prstGeom>
          <a:solidFill>
            <a:srgbClr val="00050B"/>
          </a:solidFill>
          <a:ln w="12700">
            <a:solidFill>
              <a:srgbClr val="00050B">
                <a:alpha val="0"/>
              </a:srgbClr>
            </a:solidFill>
            <a:prstDash val="solid"/>
          </a:ln>
        </p:spPr>
      </p:sp>
      <p:sp>
        <p:nvSpPr>
          <p:cNvPr id="9" name="span"/>
          <p:cNvSpPr/>
          <p:nvPr/>
        </p:nvSpPr>
        <p:spPr>
          <a:xfrm>
            <a:off x="7746206" y="5833872"/>
            <a:ext cx="1825371"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Say hello to </a:t>
            </a:r>
            <a:endParaRPr lang="en-US" sz="2592" dirty="0"/>
          </a:p>
        </p:txBody>
      </p:sp>
      <p:sp>
        <p:nvSpPr>
          <p:cNvPr id="10" name="span"/>
          <p:cNvSpPr/>
          <p:nvPr/>
        </p:nvSpPr>
        <p:spPr>
          <a:xfrm>
            <a:off x="10436066" y="5833872"/>
            <a:ext cx="105728"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a:t>
            </a:r>
            <a:endParaRPr lang="en-US" sz="2592" dirty="0"/>
          </a:p>
        </p:txBody>
      </p:sp>
      <p:sp>
        <p:nvSpPr>
          <p:cNvPr id="11" name="span.talk@pet.name"/>
          <p:cNvSpPr/>
          <p:nvPr/>
        </p:nvSpPr>
        <p:spPr>
          <a:xfrm>
            <a:off x="9571577" y="5833872"/>
            <a:ext cx="864489" cy="390144"/>
          </a:xfrm>
          <a:prstGeom prst="rect">
            <a:avLst/>
          </a:prstGeom>
          <a:noFill/>
          <a:ln/>
        </p:spPr>
        <p:txBody>
          <a:bodyPr wrap="none" lIns="0" tIns="0" rIns="0" bIns="0" rtlCol="0" anchor="ctr"/>
          <a:lstStyle/>
          <a:p>
            <a:pPr indent="0" marL="0">
              <a:buNone/>
            </a:pPr>
            <a:r>
              <a:rPr lang="en-US" sz="2592" b="1" u="none" dirty="0">
                <a:solidFill>
                  <a:srgbClr val="FCD34D"/>
                </a:solidFill>
                <a:latin typeface="Bitter" pitchFamily="34" charset="0"/>
                <a:ea typeface="Bitter" pitchFamily="34" charset="-122"/>
                <a:cs typeface="Bitter" pitchFamily="34" charset="-120"/>
              </a:rPr>
              <a:t>Freya</a:t>
            </a:r>
            <a:endParaRPr lang="en-US" sz="2592"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66372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have I told you</a:t>
            </a:r>
            <a:endParaRPr lang="en-US" sz="3240" dirty="0"/>
          </a:p>
        </p:txBody>
      </p:sp>
      <p:sp>
        <p:nvSpPr>
          <p:cNvPr id="5" name="span"/>
          <p:cNvSpPr/>
          <p:nvPr/>
        </p:nvSpPr>
        <p:spPr>
          <a:xfrm>
            <a:off x="487680" y="1083945"/>
            <a:ext cx="334575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about the sun?</a:t>
            </a:r>
            <a:endParaRPr lang="en-US" sz="3240" dirty="0"/>
          </a:p>
        </p:txBody>
      </p:sp>
      <p:pic>
        <p:nvPicPr>
          <p:cNvPr id="6" name="img.freya@image.image" descr="preencoded.png">    </p:cNvPr>
          <p:cNvPicPr>
            <a:picLocks noChangeAspect="1"/>
          </p:cNvPicPr>
          <p:nvPr/>
        </p:nvPicPr>
        <p:blipFill>
          <a:blip r:embed="rId1"/>
          <a:stretch>
            <a:fillRect/>
          </a:stretch>
        </p:blipFill>
        <p:spPr>
          <a:xfrm>
            <a:off x="7254240" y="1524000"/>
            <a:ext cx="3779520" cy="3779520"/>
          </a:xfrm>
          <a:prstGeom prst="rect">
            <a:avLst/>
          </a:prstGeom>
        </p:spPr>
      </p:pic>
      <p:sp>
        <p:nvSpPr>
          <p:cNvPr id="7" name="span"/>
          <p:cNvSpPr/>
          <p:nvPr/>
        </p:nvSpPr>
        <p:spPr>
          <a:xfrm>
            <a:off x="487680" y="2137410"/>
            <a:ext cx="647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a:t>
            </a:r>
            <a:endParaRPr lang="en-US" sz="1944" dirty="0"/>
          </a:p>
        </p:txBody>
      </p:sp>
      <p:sp>
        <p:nvSpPr>
          <p:cNvPr id="8" name="span"/>
          <p:cNvSpPr/>
          <p:nvPr/>
        </p:nvSpPr>
        <p:spPr>
          <a:xfrm>
            <a:off x="685800" y="2137410"/>
            <a:ext cx="10330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switched</a:t>
            </a:r>
            <a:endParaRPr lang="en-US" sz="1944" dirty="0"/>
          </a:p>
        </p:txBody>
      </p:sp>
      <p:sp>
        <p:nvSpPr>
          <p:cNvPr id="9" name="span"/>
          <p:cNvSpPr/>
          <p:nvPr/>
        </p:nvSpPr>
        <p:spPr>
          <a:xfrm>
            <a:off x="1852232" y="2137410"/>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0" name="span"/>
          <p:cNvSpPr/>
          <p:nvPr/>
        </p:nvSpPr>
        <p:spPr>
          <a:xfrm>
            <a:off x="2203609" y="2137410"/>
            <a:ext cx="84153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electric</a:t>
            </a:r>
            <a:endParaRPr lang="en-US" sz="1944" dirty="0"/>
          </a:p>
        </p:txBody>
      </p:sp>
      <p:sp>
        <p:nvSpPr>
          <p:cNvPr id="11" name="span"/>
          <p:cNvSpPr/>
          <p:nvPr/>
        </p:nvSpPr>
        <p:spPr>
          <a:xfrm>
            <a:off x="3178493" y="2137410"/>
            <a:ext cx="4923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cars</a:t>
            </a:r>
            <a:endParaRPr lang="en-US" sz="1944" dirty="0"/>
          </a:p>
        </p:txBody>
      </p:sp>
      <p:sp>
        <p:nvSpPr>
          <p:cNvPr id="12" name="span"/>
          <p:cNvSpPr/>
          <p:nvPr/>
        </p:nvSpPr>
        <p:spPr>
          <a:xfrm>
            <a:off x="3804095" y="2137410"/>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3" name="span"/>
          <p:cNvSpPr/>
          <p:nvPr/>
        </p:nvSpPr>
        <p:spPr>
          <a:xfrm>
            <a:off x="4367117" y="2137410"/>
            <a:ext cx="10430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therefore</a:t>
            </a:r>
            <a:endParaRPr lang="en-US" sz="1944" dirty="0"/>
          </a:p>
        </p:txBody>
      </p:sp>
      <p:sp>
        <p:nvSpPr>
          <p:cNvPr id="14" name="span"/>
          <p:cNvSpPr/>
          <p:nvPr/>
        </p:nvSpPr>
        <p:spPr>
          <a:xfrm>
            <a:off x="5543550" y="2137410"/>
            <a:ext cx="647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a:t>
            </a:r>
            <a:endParaRPr lang="en-US" sz="1944" dirty="0"/>
          </a:p>
        </p:txBody>
      </p:sp>
      <p:sp>
        <p:nvSpPr>
          <p:cNvPr id="15" name="span"/>
          <p:cNvSpPr/>
          <p:nvPr/>
        </p:nvSpPr>
        <p:spPr>
          <a:xfrm>
            <a:off x="487680" y="2507742"/>
            <a:ext cx="94821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installed</a:t>
            </a:r>
            <a:endParaRPr lang="en-US" sz="1944" dirty="0"/>
          </a:p>
        </p:txBody>
      </p:sp>
      <p:sp>
        <p:nvSpPr>
          <p:cNvPr id="16" name="span"/>
          <p:cNvSpPr/>
          <p:nvPr/>
        </p:nvSpPr>
        <p:spPr>
          <a:xfrm>
            <a:off x="1505236" y="2507742"/>
            <a:ext cx="1356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7" name="span"/>
          <p:cNvSpPr/>
          <p:nvPr/>
        </p:nvSpPr>
        <p:spPr>
          <a:xfrm>
            <a:off x="1710214" y="2507742"/>
            <a:ext cx="9424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wallbox.</a:t>
            </a:r>
            <a:endParaRPr lang="en-US" sz="1944" dirty="0"/>
          </a:p>
        </p:txBody>
      </p:sp>
      <p:pic>
        <p:nvPicPr>
          <p:cNvPr id="18" name="svg.freya@svg.theme@icon.icon"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3361563"/>
            <a:ext cx="609600" cy="609600"/>
          </a:xfrm>
          <a:prstGeom prst="rect">
            <a:avLst/>
          </a:prstGeom>
        </p:spPr>
      </p:pic>
      <p:sp>
        <p:nvSpPr>
          <p:cNvPr id="19" name="span"/>
          <p:cNvSpPr/>
          <p:nvPr/>
        </p:nvSpPr>
        <p:spPr>
          <a:xfrm>
            <a:off x="1341120" y="3365754"/>
            <a:ext cx="112461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ABB Terra</a:t>
            </a:r>
            <a:endParaRPr lang="en-US" sz="1814" dirty="0"/>
          </a:p>
        </p:txBody>
      </p:sp>
      <p:sp>
        <p:nvSpPr>
          <p:cNvPr id="20" name="span"/>
          <p:cNvSpPr/>
          <p:nvPr/>
        </p:nvSpPr>
        <p:spPr>
          <a:xfrm>
            <a:off x="1341120" y="3693128"/>
            <a:ext cx="384933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supports single-phases or three-phases</a:t>
            </a:r>
            <a:endParaRPr lang="en-US" sz="1555" dirty="0"/>
          </a:p>
        </p:txBody>
      </p:sp>
      <p:sp>
        <p:nvSpPr>
          <p:cNvPr id="21" name="span"/>
          <p:cNvSpPr/>
          <p:nvPr/>
        </p:nvSpPr>
        <p:spPr>
          <a:xfrm>
            <a:off x="1341120" y="3964686"/>
            <a:ext cx="252517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system, up to 22KW power.</a:t>
            </a:r>
            <a:endParaRPr lang="en-US" sz="1555" dirty="0"/>
          </a:p>
        </p:txBody>
      </p:sp>
      <p:pic>
        <p:nvPicPr>
          <p:cNvPr id="22"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4702683"/>
            <a:ext cx="609600" cy="609600"/>
          </a:xfrm>
          <a:prstGeom prst="rect">
            <a:avLst/>
          </a:prstGeom>
        </p:spPr>
      </p:pic>
      <p:sp>
        <p:nvSpPr>
          <p:cNvPr id="23" name="span"/>
          <p:cNvSpPr/>
          <p:nvPr/>
        </p:nvSpPr>
        <p:spPr>
          <a:xfrm>
            <a:off x="1341120" y="4706874"/>
            <a:ext cx="258137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ENEL is my enemy now</a:t>
            </a:r>
            <a:endParaRPr lang="en-US" sz="1814" dirty="0"/>
          </a:p>
        </p:txBody>
      </p:sp>
      <p:sp>
        <p:nvSpPr>
          <p:cNvPr id="24" name="span"/>
          <p:cNvSpPr/>
          <p:nvPr/>
        </p:nvSpPr>
        <p:spPr>
          <a:xfrm>
            <a:off x="1341120" y="5034248"/>
            <a:ext cx="400659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voltage level in my house is completely</a:t>
            </a:r>
            <a:endParaRPr lang="en-US" sz="1555" dirty="0"/>
          </a:p>
        </p:txBody>
      </p:sp>
      <p:sp>
        <p:nvSpPr>
          <p:cNvPr id="25" name="span"/>
          <p:cNvSpPr/>
          <p:nvPr/>
        </p:nvSpPr>
        <p:spPr>
          <a:xfrm>
            <a:off x="1341120" y="5305806"/>
            <a:ext cx="385876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unreliable. Somebody protect my devices!</a:t>
            </a:r>
            <a:endParaRPr lang="en-US" sz="155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54989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ABB Terra: How do you control it?</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sp>
        <p:nvSpPr>
          <p:cNvPr id="6" name="span"/>
          <p:cNvSpPr/>
          <p:nvPr/>
        </p:nvSpPr>
        <p:spPr>
          <a:xfrm>
            <a:off x="3090672" y="2990088"/>
            <a:ext cx="320040"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1</a:t>
            </a:r>
            <a:endParaRPr lang="en-US" sz="5832" dirty="0"/>
          </a:p>
        </p:txBody>
      </p:sp>
      <p:sp>
        <p:nvSpPr>
          <p:cNvPr id="7" name="span"/>
          <p:cNvSpPr/>
          <p:nvPr/>
        </p:nvSpPr>
        <p:spPr>
          <a:xfrm>
            <a:off x="2782538" y="3953256"/>
            <a:ext cx="64665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OCPP</a:t>
            </a:r>
            <a:endParaRPr lang="en-US" sz="1814" dirty="0"/>
          </a:p>
        </p:txBody>
      </p:sp>
      <p:sp>
        <p:nvSpPr>
          <p:cNvPr id="8" name="span"/>
          <p:cNvSpPr/>
          <p:nvPr/>
        </p:nvSpPr>
        <p:spPr>
          <a:xfrm>
            <a:off x="1533525" y="4280630"/>
            <a:ext cx="314467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It's a open standard for wallboxes.</a:t>
            </a:r>
            <a:endParaRPr lang="en-US" sz="1555" dirty="0"/>
          </a:p>
        </p:txBody>
      </p:sp>
      <p:sp>
        <p:nvSpPr>
          <p:cNvPr id="9" name="span"/>
          <p:cNvSpPr/>
          <p:nvPr/>
        </p:nvSpPr>
        <p:spPr>
          <a:xfrm>
            <a:off x="1257395" y="4552188"/>
            <a:ext cx="369703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 couldn't find a Node.js implementation.</a:t>
            </a:r>
            <a:endParaRPr lang="en-US" sz="1555" dirty="0"/>
          </a:p>
        </p:txBody>
      </p:sp>
      <p:sp>
        <p:nvSpPr>
          <p:cNvPr id="10" name="span"/>
          <p:cNvSpPr/>
          <p:nvPr/>
        </p:nvSpPr>
        <p:spPr>
          <a:xfrm>
            <a:off x="8973884" y="2990088"/>
            <a:ext cx="417005"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2</a:t>
            </a:r>
            <a:endParaRPr lang="en-US" sz="5832" dirty="0"/>
          </a:p>
        </p:txBody>
      </p:sp>
      <p:sp>
        <p:nvSpPr>
          <p:cNvPr id="11" name="span"/>
          <p:cNvSpPr/>
          <p:nvPr/>
        </p:nvSpPr>
        <p:spPr>
          <a:xfrm>
            <a:off x="8622887" y="3953256"/>
            <a:ext cx="92630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ModBus</a:t>
            </a:r>
            <a:endParaRPr lang="en-US" sz="1814" dirty="0"/>
          </a:p>
        </p:txBody>
      </p:sp>
      <p:sp>
        <p:nvSpPr>
          <p:cNvPr id="12" name="span"/>
          <p:cNvSpPr/>
          <p:nvPr/>
        </p:nvSpPr>
        <p:spPr>
          <a:xfrm>
            <a:off x="7625334" y="4280630"/>
            <a:ext cx="292150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Via a RS485 to (W)LAN adapter,</a:t>
            </a:r>
            <a:endParaRPr lang="en-US" sz="1555" dirty="0"/>
          </a:p>
        </p:txBody>
      </p:sp>
      <p:sp>
        <p:nvSpPr>
          <p:cNvPr id="13" name="span"/>
          <p:cNvSpPr/>
          <p:nvPr/>
        </p:nvSpPr>
        <p:spPr>
          <a:xfrm>
            <a:off x="7632002" y="4552188"/>
            <a:ext cx="290817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 was able to control the device.</a:t>
            </a:r>
            <a:endParaRPr lang="en-US" sz="1555"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talk@pet"/>
          <p:cNvSpPr/>
          <p:nvPr/>
        </p:nvSpPr>
        <p:spPr>
          <a:xfrm>
            <a:off x="487680" y="5303901"/>
            <a:ext cx="5156549"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5474589"/>
            <a:ext cx="442541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Gimme the cats!</a:t>
            </a:r>
            <a:endParaRPr lang="en-US" sz="4536"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talk@pet"/>
          <p:cNvSpPr/>
          <p:nvPr/>
        </p:nvSpPr>
        <p:spPr>
          <a:xfrm>
            <a:off x="487680" y="5303901"/>
            <a:ext cx="6752273"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5474589"/>
            <a:ext cx="6021134"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It all started with Bree</a:t>
            </a:r>
            <a:endParaRPr lang="en-US" sz="4536"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24256"/>
            <a:ext cx="173564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He was </a:t>
            </a:r>
            <a:endParaRPr lang="en-US" sz="3240" dirty="0"/>
          </a:p>
        </p:txBody>
      </p:sp>
      <p:sp>
        <p:nvSpPr>
          <p:cNvPr id="5" name="span"/>
          <p:cNvSpPr/>
          <p:nvPr/>
        </p:nvSpPr>
        <p:spPr>
          <a:xfrm>
            <a:off x="3689033" y="524256"/>
            <a:ext cx="173774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 hungry</a:t>
            </a:r>
            <a:endParaRPr lang="en-US" sz="3240" dirty="0"/>
          </a:p>
        </p:txBody>
      </p:sp>
      <p:sp>
        <p:nvSpPr>
          <p:cNvPr id="6" name="em"/>
          <p:cNvSpPr/>
          <p:nvPr/>
        </p:nvSpPr>
        <p:spPr>
          <a:xfrm>
            <a:off x="2223326" y="524256"/>
            <a:ext cx="1465707" cy="499872"/>
          </a:xfrm>
          <a:prstGeom prst="rect">
            <a:avLst/>
          </a:prstGeom>
          <a:noFill/>
          <a:ln/>
        </p:spPr>
        <p:txBody>
          <a:bodyPr wrap="none" lIns="0" tIns="0" rIns="0" bIns="0" rtlCol="0" anchor="ctr"/>
          <a:lstStyle/>
          <a:p>
            <a:pPr indent="0" marL="0">
              <a:buNone/>
            </a:pPr>
            <a:r>
              <a:rPr lang="en-US" sz="3240" b="1" u="none" dirty="0">
                <a:solidFill>
                  <a:srgbClr val="2563EB"/>
                </a:solidFill>
                <a:latin typeface="Montserrat" pitchFamily="34" charset="0"/>
                <a:ea typeface="Montserrat" pitchFamily="34" charset="-122"/>
                <a:cs typeface="Montserrat" pitchFamily="34" charset="-120"/>
              </a:rPr>
              <a:t>always</a:t>
            </a:r>
            <a:endParaRPr lang="en-US" sz="3240" dirty="0"/>
          </a:p>
        </p:txBody>
      </p:sp>
      <p:pic>
        <p:nvPicPr>
          <p:cNvPr id="7"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77721"/>
            <a:ext cx="609600" cy="609600"/>
          </a:xfrm>
          <a:prstGeom prst="rect">
            <a:avLst/>
          </a:prstGeom>
        </p:spPr>
      </p:pic>
      <p:sp>
        <p:nvSpPr>
          <p:cNvPr id="8" name="span"/>
          <p:cNvSpPr/>
          <p:nvPr/>
        </p:nvSpPr>
        <p:spPr>
          <a:xfrm>
            <a:off x="1341120" y="1581912"/>
            <a:ext cx="207997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 matter the time</a:t>
            </a:r>
            <a:endParaRPr lang="en-US" sz="1814" dirty="0"/>
          </a:p>
        </p:txBody>
      </p:sp>
      <p:sp>
        <p:nvSpPr>
          <p:cNvPr id="9" name="span"/>
          <p:cNvSpPr/>
          <p:nvPr/>
        </p:nvSpPr>
        <p:spPr>
          <a:xfrm>
            <a:off x="1341120" y="1909286"/>
            <a:ext cx="157353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It's food o' clock!</a:t>
            </a:r>
            <a:endParaRPr lang="en-US" sz="1555" dirty="0"/>
          </a:p>
        </p:txBody>
      </p:sp>
      <p:pic>
        <p:nvPicPr>
          <p:cNvPr id="10"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18841"/>
            <a:ext cx="609600" cy="609600"/>
          </a:xfrm>
          <a:prstGeom prst="rect">
            <a:avLst/>
          </a:prstGeom>
        </p:spPr>
      </p:pic>
      <p:sp>
        <p:nvSpPr>
          <p:cNvPr id="11" name="span"/>
          <p:cNvSpPr/>
          <p:nvPr/>
        </p:nvSpPr>
        <p:spPr>
          <a:xfrm>
            <a:off x="1341120" y="2923032"/>
            <a:ext cx="286226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 matter if you had a life</a:t>
            </a:r>
            <a:endParaRPr lang="en-US" sz="1814" dirty="0"/>
          </a:p>
        </p:txBody>
      </p:sp>
      <p:sp>
        <p:nvSpPr>
          <p:cNvPr id="12" name="span"/>
          <p:cNvSpPr/>
          <p:nvPr/>
        </p:nvSpPr>
        <p:spPr>
          <a:xfrm>
            <a:off x="1341120" y="3250406"/>
            <a:ext cx="337489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had to feed him 3-4 times a day.</a:t>
            </a:r>
            <a:endParaRPr lang="en-US" sz="1555" dirty="0"/>
          </a:p>
        </p:txBody>
      </p:sp>
      <p:pic>
        <p:nvPicPr>
          <p:cNvPr id="13"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59961"/>
            <a:ext cx="609600" cy="609600"/>
          </a:xfrm>
          <a:prstGeom prst="rect">
            <a:avLst/>
          </a:prstGeom>
        </p:spPr>
      </p:pic>
      <p:sp>
        <p:nvSpPr>
          <p:cNvPr id="14" name="span"/>
          <p:cNvSpPr/>
          <p:nvPr/>
        </p:nvSpPr>
        <p:spPr>
          <a:xfrm>
            <a:off x="1341120" y="4264152"/>
            <a:ext cx="481431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Persistent staring or vocalizing can kill you</a:t>
            </a:r>
            <a:endParaRPr lang="en-US" sz="1814" dirty="0"/>
          </a:p>
        </p:txBody>
      </p:sp>
      <p:sp>
        <p:nvSpPr>
          <p:cNvPr id="15" name="span"/>
          <p:cNvSpPr/>
          <p:nvPr/>
        </p:nvSpPr>
        <p:spPr>
          <a:xfrm>
            <a:off x="1341120" y="4591526"/>
            <a:ext cx="465067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His biological clock was better than an atomic one.</a:t>
            </a:r>
            <a:endParaRPr lang="en-US" sz="1555"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71036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Thanks progress</a:t>
            </a:r>
            <a:endParaRPr lang="en-US" sz="3240" dirty="0"/>
          </a:p>
        </p:txBody>
      </p:sp>
      <p:pic>
        <p:nvPicPr>
          <p:cNvPr id="5" name="img.freya@image.image" descr="preencoded.png">    </p:cNvPr>
          <p:cNvPicPr>
            <a:picLocks noChangeAspect="1"/>
          </p:cNvPicPr>
          <p:nvPr/>
        </p:nvPicPr>
        <p:blipFill>
          <a:blip r:embed="rId1"/>
          <a:stretch>
            <a:fillRect/>
          </a:stretch>
        </p:blipFill>
        <p:spPr>
          <a:xfrm>
            <a:off x="6931819" y="975360"/>
            <a:ext cx="4424267" cy="4876705"/>
          </a:xfrm>
          <a:prstGeom prst="rect">
            <a:avLst/>
          </a:prstGeom>
        </p:spPr>
      </p:pic>
      <p:sp>
        <p:nvSpPr>
          <p:cNvPr id="6" name="span"/>
          <p:cNvSpPr/>
          <p:nvPr/>
        </p:nvSpPr>
        <p:spPr>
          <a:xfrm>
            <a:off x="487680" y="1571625"/>
            <a:ext cx="54911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After</a:t>
            </a:r>
            <a:endParaRPr lang="en-US" sz="1944" dirty="0"/>
          </a:p>
        </p:txBody>
      </p:sp>
      <p:sp>
        <p:nvSpPr>
          <p:cNvPr id="7" name="span"/>
          <p:cNvSpPr/>
          <p:nvPr/>
        </p:nvSpPr>
        <p:spPr>
          <a:xfrm>
            <a:off x="1147763" y="1571625"/>
            <a:ext cx="6297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many</a:t>
            </a:r>
            <a:endParaRPr lang="en-US" sz="1944" dirty="0"/>
          </a:p>
        </p:txBody>
      </p:sp>
      <p:sp>
        <p:nvSpPr>
          <p:cNvPr id="8" name="span"/>
          <p:cNvSpPr/>
          <p:nvPr/>
        </p:nvSpPr>
        <p:spPr>
          <a:xfrm>
            <a:off x="1888522" y="1571625"/>
            <a:ext cx="6297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years</a:t>
            </a:r>
            <a:endParaRPr lang="en-US" sz="1944" dirty="0"/>
          </a:p>
        </p:txBody>
      </p:sp>
      <p:sp>
        <p:nvSpPr>
          <p:cNvPr id="9" name="span"/>
          <p:cNvSpPr/>
          <p:nvPr/>
        </p:nvSpPr>
        <p:spPr>
          <a:xfrm>
            <a:off x="2629281" y="1571625"/>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0" name="span"/>
          <p:cNvSpPr/>
          <p:nvPr/>
        </p:nvSpPr>
        <p:spPr>
          <a:xfrm>
            <a:off x="2971800" y="1571625"/>
            <a:ext cx="12117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struggling,</a:t>
            </a:r>
            <a:endParaRPr lang="en-US" sz="1944" dirty="0"/>
          </a:p>
        </p:txBody>
      </p:sp>
      <p:sp>
        <p:nvSpPr>
          <p:cNvPr id="11" name="span"/>
          <p:cNvSpPr/>
          <p:nvPr/>
        </p:nvSpPr>
        <p:spPr>
          <a:xfrm>
            <a:off x="4294537" y="1571625"/>
            <a:ext cx="648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a:t>
            </a:r>
            <a:endParaRPr lang="en-US" sz="1944" dirty="0"/>
          </a:p>
        </p:txBody>
      </p:sp>
      <p:sp>
        <p:nvSpPr>
          <p:cNvPr id="12" name="span"/>
          <p:cNvSpPr/>
          <p:nvPr/>
        </p:nvSpPr>
        <p:spPr>
          <a:xfrm>
            <a:off x="4470368" y="1571625"/>
            <a:ext cx="6647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found</a:t>
            </a:r>
            <a:endParaRPr lang="en-US" sz="1944" dirty="0"/>
          </a:p>
        </p:txBody>
      </p:sp>
      <p:sp>
        <p:nvSpPr>
          <p:cNvPr id="13" name="span"/>
          <p:cNvSpPr/>
          <p:nvPr/>
        </p:nvSpPr>
        <p:spPr>
          <a:xfrm>
            <a:off x="5246180" y="1571625"/>
            <a:ext cx="3621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4" name="span"/>
          <p:cNvSpPr/>
          <p:nvPr/>
        </p:nvSpPr>
        <p:spPr>
          <a:xfrm>
            <a:off x="487680" y="1941957"/>
            <a:ext cx="8181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perfect</a:t>
            </a:r>
            <a:endParaRPr lang="en-US" sz="1944" dirty="0"/>
          </a:p>
        </p:txBody>
      </p:sp>
      <p:sp>
        <p:nvSpPr>
          <p:cNvPr id="15" name="span"/>
          <p:cNvSpPr/>
          <p:nvPr/>
        </p:nvSpPr>
        <p:spPr>
          <a:xfrm>
            <a:off x="1375220" y="1941957"/>
            <a:ext cx="96945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solution.</a:t>
            </a:r>
            <a:endParaRPr lang="en-US" sz="1944" dirty="0"/>
          </a:p>
        </p:txBody>
      </p:sp>
      <p:pic>
        <p:nvPicPr>
          <p:cNvPr id="16" name="svg.freya@svg.theme@icon.icon"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2795778"/>
            <a:ext cx="609600" cy="609600"/>
          </a:xfrm>
          <a:prstGeom prst="rect">
            <a:avLst/>
          </a:prstGeom>
        </p:spPr>
      </p:pic>
      <p:sp>
        <p:nvSpPr>
          <p:cNvPr id="17" name="span"/>
          <p:cNvSpPr/>
          <p:nvPr/>
        </p:nvSpPr>
        <p:spPr>
          <a:xfrm>
            <a:off x="1341120" y="2799969"/>
            <a:ext cx="283283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PetKit FreshElement Solo</a:t>
            </a:r>
            <a:endParaRPr lang="en-US" sz="1814" dirty="0"/>
          </a:p>
        </p:txBody>
      </p:sp>
      <p:sp>
        <p:nvSpPr>
          <p:cNvPr id="18" name="span"/>
          <p:cNvSpPr/>
          <p:nvPr/>
        </p:nvSpPr>
        <p:spPr>
          <a:xfrm>
            <a:off x="1341120" y="3127343"/>
            <a:ext cx="294293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Cheap, easy to use and reliable.</a:t>
            </a:r>
            <a:endParaRPr lang="en-US" sz="1555" dirty="0"/>
          </a:p>
        </p:txBody>
      </p:sp>
      <p:pic>
        <p:nvPicPr>
          <p:cNvPr id="19"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4136898"/>
            <a:ext cx="609600" cy="609600"/>
          </a:xfrm>
          <a:prstGeom prst="rect">
            <a:avLst/>
          </a:prstGeom>
        </p:spPr>
      </p:pic>
      <p:sp>
        <p:nvSpPr>
          <p:cNvPr id="20" name="span"/>
          <p:cNvSpPr/>
          <p:nvPr/>
        </p:nvSpPr>
        <p:spPr>
          <a:xfrm>
            <a:off x="1341120" y="4141089"/>
            <a:ext cx="165887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App controlled</a:t>
            </a:r>
            <a:endParaRPr lang="en-US" sz="1814" dirty="0"/>
          </a:p>
        </p:txBody>
      </p:sp>
      <p:sp>
        <p:nvSpPr>
          <p:cNvPr id="21" name="span"/>
          <p:cNvSpPr/>
          <p:nvPr/>
        </p:nvSpPr>
        <p:spPr>
          <a:xfrm>
            <a:off x="1341120" y="4474559"/>
            <a:ext cx="123948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But the UX is </a:t>
            </a:r>
            <a:endParaRPr lang="en-US" sz="1555" dirty="0"/>
          </a:p>
        </p:txBody>
      </p:sp>
      <p:sp>
        <p:nvSpPr>
          <p:cNvPr id="22" name="span"/>
          <p:cNvSpPr/>
          <p:nvPr/>
        </p:nvSpPr>
        <p:spPr>
          <a:xfrm>
            <a:off x="3836670" y="4474559"/>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23" name="em"/>
          <p:cNvSpPr/>
          <p:nvPr/>
        </p:nvSpPr>
        <p:spPr>
          <a:xfrm>
            <a:off x="2580608" y="4474559"/>
            <a:ext cx="1256062"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questionable</a:t>
            </a:r>
            <a:endParaRPr lang="en-US" sz="1555"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93400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PetKit FreshElement: How do you control it?</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900363"/>
            <a:ext cx="1219200" cy="1219200"/>
          </a:xfrm>
          <a:prstGeom prst="rect">
            <a:avLst/>
          </a:prstGeom>
        </p:spPr>
      </p:pic>
      <p:sp>
        <p:nvSpPr>
          <p:cNvPr id="7" name="span"/>
          <p:cNvSpPr/>
          <p:nvPr/>
        </p:nvSpPr>
        <p:spPr>
          <a:xfrm>
            <a:off x="2570988" y="4393883"/>
            <a:ext cx="106975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HTTP API</a:t>
            </a:r>
            <a:endParaRPr lang="en-US" sz="1814" dirty="0"/>
          </a:p>
        </p:txBody>
      </p:sp>
      <p:sp>
        <p:nvSpPr>
          <p:cNvPr id="8" name="span"/>
          <p:cNvSpPr/>
          <p:nvPr/>
        </p:nvSpPr>
        <p:spPr>
          <a:xfrm>
            <a:off x="1663732" y="4721257"/>
            <a:ext cx="288426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has an easy to use HTTP API.</a:t>
            </a:r>
            <a:endParaRPr lang="en-US" sz="1555" dirty="0"/>
          </a:p>
        </p:txBody>
      </p:sp>
      <p:pic>
        <p:nvPicPr>
          <p:cNvPr id="9"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900363"/>
            <a:ext cx="1219200" cy="1219200"/>
          </a:xfrm>
          <a:prstGeom prst="rect">
            <a:avLst/>
          </a:prstGeom>
        </p:spPr>
      </p:pic>
      <p:sp>
        <p:nvSpPr>
          <p:cNvPr id="10" name="span"/>
          <p:cNvSpPr/>
          <p:nvPr/>
        </p:nvSpPr>
        <p:spPr>
          <a:xfrm>
            <a:off x="8246269" y="4393883"/>
            <a:ext cx="167954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Let them be fat</a:t>
            </a:r>
            <a:endParaRPr lang="en-US" sz="1814" dirty="0"/>
          </a:p>
        </p:txBody>
      </p:sp>
      <p:sp>
        <p:nvSpPr>
          <p:cNvPr id="11" name="span"/>
          <p:cNvSpPr/>
          <p:nvPr/>
        </p:nvSpPr>
        <p:spPr>
          <a:xfrm>
            <a:off x="7432929" y="4721257"/>
            <a:ext cx="330631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API accuracy varies per device.</a:t>
            </a:r>
            <a:endParaRPr lang="en-US" sz="1555"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642932"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Why don't you</a:t>
            </a:r>
            <a:endParaRPr lang="en-US" sz="4277" dirty="0"/>
          </a:p>
        </p:txBody>
      </p:sp>
      <p:sp>
        <p:nvSpPr>
          <p:cNvPr id="5" name="span"/>
          <p:cNvSpPr/>
          <p:nvPr/>
        </p:nvSpPr>
        <p:spPr>
          <a:xfrm>
            <a:off x="487680" y="3456432"/>
            <a:ext cx="4846606"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complicate things?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h4.subtitle.theme@separator.callout.talk@pet"/>
          <p:cNvSpPr/>
          <p:nvPr/>
        </p:nvSpPr>
        <p:spPr>
          <a:xfrm>
            <a:off x="7437120" y="5724144"/>
            <a:ext cx="3413760" cy="615696"/>
          </a:xfrm>
          <a:prstGeom prst="rect">
            <a:avLst/>
          </a:prstGeom>
          <a:solidFill>
            <a:srgbClr val="00050B"/>
          </a:solidFill>
          <a:ln w="12700">
            <a:solidFill>
              <a:srgbClr val="00050B">
                <a:alpha val="0"/>
              </a:srgbClr>
            </a:solidFill>
            <a:prstDash val="solid"/>
          </a:ln>
        </p:spPr>
      </p:sp>
      <p:sp>
        <p:nvSpPr>
          <p:cNvPr id="8" name="span"/>
          <p:cNvSpPr/>
          <p:nvPr/>
        </p:nvSpPr>
        <p:spPr>
          <a:xfrm>
            <a:off x="7776305" y="5833872"/>
            <a:ext cx="1825371"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Say hello to </a:t>
            </a:r>
            <a:endParaRPr lang="en-US" sz="2592" dirty="0"/>
          </a:p>
        </p:txBody>
      </p:sp>
      <p:sp>
        <p:nvSpPr>
          <p:cNvPr id="9" name="span"/>
          <p:cNvSpPr/>
          <p:nvPr/>
        </p:nvSpPr>
        <p:spPr>
          <a:xfrm>
            <a:off x="10405967" y="5833872"/>
            <a:ext cx="105728"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a:t>
            </a:r>
            <a:endParaRPr lang="en-US" sz="2592" dirty="0"/>
          </a:p>
        </p:txBody>
      </p:sp>
      <p:sp>
        <p:nvSpPr>
          <p:cNvPr id="10" name="span.talk@pet.name"/>
          <p:cNvSpPr/>
          <p:nvPr/>
        </p:nvSpPr>
        <p:spPr>
          <a:xfrm>
            <a:off x="9601676" y="5833872"/>
            <a:ext cx="804291" cy="390144"/>
          </a:xfrm>
          <a:prstGeom prst="rect">
            <a:avLst/>
          </a:prstGeom>
          <a:noFill/>
          <a:ln/>
        </p:spPr>
        <p:txBody>
          <a:bodyPr wrap="none" lIns="0" tIns="0" rIns="0" bIns="0" rtlCol="0" anchor="ctr"/>
          <a:lstStyle/>
          <a:p>
            <a:pPr indent="0" marL="0">
              <a:buNone/>
            </a:pPr>
            <a:r>
              <a:rPr lang="en-US" sz="2592" b="1" u="none" dirty="0">
                <a:solidFill>
                  <a:srgbClr val="FCD34D"/>
                </a:solidFill>
                <a:latin typeface="Bitter" pitchFamily="34" charset="0"/>
                <a:ea typeface="Bitter" pitchFamily="34" charset="-122"/>
                <a:cs typeface="Bitter" pitchFamily="34" charset="-120"/>
              </a:rPr>
              <a:t>Yuna</a:t>
            </a:r>
            <a:endParaRPr lang="en-US" sz="2592"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05603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In 2020 we moved</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72576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Bigger house, more cats</a:t>
            </a:r>
            <a:endParaRPr lang="en-US" sz="1814" dirty="0"/>
          </a:p>
        </p:txBody>
      </p:sp>
      <p:sp>
        <p:nvSpPr>
          <p:cNvPr id="7" name="span"/>
          <p:cNvSpPr/>
          <p:nvPr/>
        </p:nvSpPr>
        <p:spPr>
          <a:xfrm>
            <a:off x="1341120" y="1898999"/>
            <a:ext cx="430844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Do you remember what I said about collecting?</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28355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We (kinda) still live in the city</a:t>
            </a:r>
            <a:endParaRPr lang="en-US" sz="1814" dirty="0"/>
          </a:p>
        </p:txBody>
      </p:sp>
      <p:sp>
        <p:nvSpPr>
          <p:cNvPr id="10" name="span"/>
          <p:cNvSpPr/>
          <p:nvPr/>
        </p:nvSpPr>
        <p:spPr>
          <a:xfrm>
            <a:off x="1341120" y="3240119"/>
            <a:ext cx="477869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But we are literally on the border, in the countryside.</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25012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Wild animals are everywhere</a:t>
            </a:r>
            <a:endParaRPr lang="en-US" sz="1814" dirty="0"/>
          </a:p>
        </p:txBody>
      </p:sp>
      <p:sp>
        <p:nvSpPr>
          <p:cNvPr id="13" name="span"/>
          <p:cNvSpPr/>
          <p:nvPr/>
        </p:nvSpPr>
        <p:spPr>
          <a:xfrm>
            <a:off x="1341120" y="4581239"/>
            <a:ext cx="616896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After 30+ years I had to deal with foxes and similar on a daily basis.</a:t>
            </a:r>
            <a:endParaRPr lang="en-US" sz="1555"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480860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Let's protect them!</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6" name="h4.subtitle.theme@separator.callout.talk@pet"/>
          <p:cNvSpPr/>
          <p:nvPr/>
        </p:nvSpPr>
        <p:spPr>
          <a:xfrm>
            <a:off x="7437120" y="5724144"/>
            <a:ext cx="3413760" cy="615696"/>
          </a:xfrm>
          <a:prstGeom prst="rect">
            <a:avLst/>
          </a:prstGeom>
          <a:solidFill>
            <a:srgbClr val="00050B"/>
          </a:solidFill>
          <a:ln w="12700">
            <a:solidFill>
              <a:srgbClr val="00050B">
                <a:alpha val="0"/>
              </a:srgbClr>
            </a:solidFill>
            <a:prstDash val="solid"/>
          </a:ln>
        </p:spPr>
      </p:sp>
      <p:sp>
        <p:nvSpPr>
          <p:cNvPr id="7" name="span"/>
          <p:cNvSpPr/>
          <p:nvPr/>
        </p:nvSpPr>
        <p:spPr>
          <a:xfrm>
            <a:off x="7791260" y="5833872"/>
            <a:ext cx="1825371"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Say hello to </a:t>
            </a:r>
            <a:endParaRPr lang="en-US" sz="2592" dirty="0"/>
          </a:p>
        </p:txBody>
      </p:sp>
      <p:sp>
        <p:nvSpPr>
          <p:cNvPr id="8" name="span"/>
          <p:cNvSpPr/>
          <p:nvPr/>
        </p:nvSpPr>
        <p:spPr>
          <a:xfrm>
            <a:off x="10390918" y="5833872"/>
            <a:ext cx="105728"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a:t>
            </a:r>
            <a:endParaRPr lang="en-US" sz="2592" dirty="0"/>
          </a:p>
        </p:txBody>
      </p:sp>
      <p:sp>
        <p:nvSpPr>
          <p:cNvPr id="9" name="span.talk@pet.name"/>
          <p:cNvSpPr/>
          <p:nvPr/>
        </p:nvSpPr>
        <p:spPr>
          <a:xfrm>
            <a:off x="9616631" y="5833872"/>
            <a:ext cx="774287" cy="390144"/>
          </a:xfrm>
          <a:prstGeom prst="rect">
            <a:avLst/>
          </a:prstGeom>
          <a:noFill/>
          <a:ln/>
        </p:spPr>
        <p:txBody>
          <a:bodyPr wrap="none" lIns="0" tIns="0" rIns="0" bIns="0" rtlCol="0" anchor="ctr"/>
          <a:lstStyle/>
          <a:p>
            <a:pPr indent="0" marL="0">
              <a:buNone/>
            </a:pPr>
            <a:r>
              <a:rPr lang="en-US" sz="2592" b="1" u="none" dirty="0">
                <a:solidFill>
                  <a:srgbClr val="FCD34D"/>
                </a:solidFill>
                <a:latin typeface="Bitter" pitchFamily="34" charset="0"/>
                <a:ea typeface="Bitter" pitchFamily="34" charset="-122"/>
                <a:cs typeface="Bitter" pitchFamily="34" charset="-120"/>
              </a:rPr>
              <a:t>Kuro</a:t>
            </a:r>
            <a:endParaRPr lang="en-US" sz="2592"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8729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Can't beat a classic</a:t>
            </a:r>
            <a:endParaRPr lang="en-US" sz="3240" dirty="0"/>
          </a:p>
        </p:txBody>
      </p:sp>
      <p:pic>
        <p:nvPicPr>
          <p:cNvPr id="5" name="img.freya@image.image" descr="preencoded.png">    </p:cNvPr>
          <p:cNvPicPr>
            <a:picLocks noChangeAspect="1"/>
          </p:cNvPicPr>
          <p:nvPr/>
        </p:nvPicPr>
        <p:blipFill>
          <a:blip r:embed="rId1"/>
          <a:stretch>
            <a:fillRect/>
          </a:stretch>
        </p:blipFill>
        <p:spPr>
          <a:xfrm>
            <a:off x="6705600" y="975360"/>
            <a:ext cx="4876800" cy="4876800"/>
          </a:xfrm>
          <a:prstGeom prst="rect">
            <a:avLst/>
          </a:prstGeom>
        </p:spPr>
      </p:pic>
      <p:sp>
        <p:nvSpPr>
          <p:cNvPr id="6" name="span"/>
          <p:cNvSpPr/>
          <p:nvPr/>
        </p:nvSpPr>
        <p:spPr>
          <a:xfrm>
            <a:off x="487680" y="1571625"/>
            <a:ext cx="6732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There</a:t>
            </a:r>
            <a:endParaRPr lang="en-US" sz="1944" dirty="0"/>
          </a:p>
        </p:txBody>
      </p:sp>
      <p:sp>
        <p:nvSpPr>
          <p:cNvPr id="7" name="span"/>
          <p:cNvSpPr/>
          <p:nvPr/>
        </p:nvSpPr>
        <p:spPr>
          <a:xfrm>
            <a:off x="1464278" y="1571625"/>
            <a:ext cx="3634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8" name="span"/>
          <p:cNvSpPr/>
          <p:nvPr/>
        </p:nvSpPr>
        <p:spPr>
          <a:xfrm>
            <a:off x="2131219" y="1571625"/>
            <a:ext cx="6323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some</a:t>
            </a:r>
            <a:endParaRPr lang="en-US" sz="1944" dirty="0"/>
          </a:p>
        </p:txBody>
      </p:sp>
      <p:sp>
        <p:nvSpPr>
          <p:cNvPr id="9" name="span"/>
          <p:cNvSpPr/>
          <p:nvPr/>
        </p:nvSpPr>
        <p:spPr>
          <a:xfrm>
            <a:off x="3066955" y="1571625"/>
            <a:ext cx="102717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solutions</a:t>
            </a:r>
            <a:endParaRPr lang="en-US" sz="1944" dirty="0"/>
          </a:p>
        </p:txBody>
      </p:sp>
      <p:sp>
        <p:nvSpPr>
          <p:cNvPr id="10" name="span"/>
          <p:cNvSpPr/>
          <p:nvPr/>
        </p:nvSpPr>
        <p:spPr>
          <a:xfrm>
            <a:off x="4397597" y="1571625"/>
            <a:ext cx="42843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that</a:t>
            </a:r>
            <a:endParaRPr lang="en-US" sz="1944" dirty="0"/>
          </a:p>
        </p:txBody>
      </p:sp>
      <p:sp>
        <p:nvSpPr>
          <p:cNvPr id="11" name="span"/>
          <p:cNvSpPr/>
          <p:nvPr/>
        </p:nvSpPr>
        <p:spPr>
          <a:xfrm>
            <a:off x="5129403" y="1571625"/>
            <a:ext cx="4789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take</a:t>
            </a:r>
            <a:endParaRPr lang="en-US" sz="1944" dirty="0"/>
          </a:p>
        </p:txBody>
      </p:sp>
      <p:sp>
        <p:nvSpPr>
          <p:cNvPr id="12" name="span"/>
          <p:cNvSpPr/>
          <p:nvPr/>
        </p:nvSpPr>
        <p:spPr>
          <a:xfrm>
            <a:off x="487680" y="1941957"/>
            <a:ext cx="12038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advantage</a:t>
            </a:r>
            <a:endParaRPr lang="en-US" sz="1944" dirty="0"/>
          </a:p>
        </p:txBody>
      </p:sp>
      <p:sp>
        <p:nvSpPr>
          <p:cNvPr id="13" name="span"/>
          <p:cNvSpPr/>
          <p:nvPr/>
        </p:nvSpPr>
        <p:spPr>
          <a:xfrm>
            <a:off x="1760887" y="1941957"/>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4" name="span"/>
          <p:cNvSpPr/>
          <p:nvPr/>
        </p:nvSpPr>
        <p:spPr>
          <a:xfrm>
            <a:off x="2061782" y="1941957"/>
            <a:ext cx="5624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pets'</a:t>
            </a:r>
            <a:endParaRPr lang="en-US" sz="1944" dirty="0"/>
          </a:p>
        </p:txBody>
      </p:sp>
      <p:sp>
        <p:nvSpPr>
          <p:cNvPr id="15" name="span"/>
          <p:cNvSpPr/>
          <p:nvPr/>
        </p:nvSpPr>
        <p:spPr>
          <a:xfrm>
            <a:off x="2693575" y="1941957"/>
            <a:ext cx="16233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subcutaneous</a:t>
            </a:r>
            <a:endParaRPr lang="en-US" sz="1944" dirty="0"/>
          </a:p>
        </p:txBody>
      </p:sp>
      <p:sp>
        <p:nvSpPr>
          <p:cNvPr id="16" name="span"/>
          <p:cNvSpPr/>
          <p:nvPr/>
        </p:nvSpPr>
        <p:spPr>
          <a:xfrm>
            <a:off x="4386263" y="1941957"/>
            <a:ext cx="55940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chip.</a:t>
            </a:r>
            <a:endParaRPr lang="en-US" sz="1944" dirty="0"/>
          </a:p>
        </p:txBody>
      </p:sp>
      <p:pic>
        <p:nvPicPr>
          <p:cNvPr id="17" name="svg.freya@svg.theme@icon.icon"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2795778"/>
            <a:ext cx="609600" cy="609600"/>
          </a:xfrm>
          <a:prstGeom prst="rect">
            <a:avLst/>
          </a:prstGeom>
        </p:spPr>
      </p:pic>
      <p:sp>
        <p:nvSpPr>
          <p:cNvPr id="18" name="span"/>
          <p:cNvSpPr/>
          <p:nvPr/>
        </p:nvSpPr>
        <p:spPr>
          <a:xfrm>
            <a:off x="1341120" y="2799969"/>
            <a:ext cx="367779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Sure PetCare Microchip Pet Door</a:t>
            </a:r>
            <a:endParaRPr lang="en-US" sz="1814" dirty="0"/>
          </a:p>
        </p:txBody>
      </p:sp>
      <p:sp>
        <p:nvSpPr>
          <p:cNvPr id="19" name="span"/>
          <p:cNvSpPr/>
          <p:nvPr/>
        </p:nvSpPr>
        <p:spPr>
          <a:xfrm>
            <a:off x="1341120" y="3127343"/>
            <a:ext cx="419633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Modern and comprehensive. Also pretty cute.</a:t>
            </a:r>
            <a:endParaRPr lang="en-US" sz="1555" dirty="0"/>
          </a:p>
        </p:txBody>
      </p:sp>
      <p:pic>
        <p:nvPicPr>
          <p:cNvPr id="20"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4136898"/>
            <a:ext cx="609600" cy="609600"/>
          </a:xfrm>
          <a:prstGeom prst="rect">
            <a:avLst/>
          </a:prstGeom>
        </p:spPr>
      </p:pic>
      <p:sp>
        <p:nvSpPr>
          <p:cNvPr id="21" name="span"/>
          <p:cNvSpPr/>
          <p:nvPr/>
        </p:nvSpPr>
        <p:spPr>
          <a:xfrm>
            <a:off x="1341120" y="4141089"/>
            <a:ext cx="265242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Just the good, old RFID.</a:t>
            </a:r>
            <a:endParaRPr lang="en-US" sz="1814" dirty="0"/>
          </a:p>
        </p:txBody>
      </p:sp>
      <p:sp>
        <p:nvSpPr>
          <p:cNvPr id="22" name="span"/>
          <p:cNvSpPr/>
          <p:nvPr/>
        </p:nvSpPr>
        <p:spPr>
          <a:xfrm>
            <a:off x="1341120" y="4468463"/>
            <a:ext cx="386676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technology is more than 50 years old.</a:t>
            </a:r>
            <a:endParaRPr lang="en-US" sz="1555"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62206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Microchip Pet Door: How do you control it?</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762060"/>
            <a:ext cx="1219200" cy="1219200"/>
          </a:xfrm>
          <a:prstGeom prst="rect">
            <a:avLst/>
          </a:prstGeom>
        </p:spPr>
      </p:pic>
      <p:sp>
        <p:nvSpPr>
          <p:cNvPr id="7" name="span"/>
          <p:cNvSpPr/>
          <p:nvPr/>
        </p:nvSpPr>
        <p:spPr>
          <a:xfrm>
            <a:off x="2570988" y="4255580"/>
            <a:ext cx="106975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HTTP API</a:t>
            </a:r>
            <a:endParaRPr lang="en-US" sz="1814" dirty="0"/>
          </a:p>
        </p:txBody>
      </p:sp>
      <p:sp>
        <p:nvSpPr>
          <p:cNvPr id="8" name="span"/>
          <p:cNvSpPr/>
          <p:nvPr/>
        </p:nvSpPr>
        <p:spPr>
          <a:xfrm>
            <a:off x="1100804" y="4582954"/>
            <a:ext cx="401021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same used by the app and the website.</a:t>
            </a:r>
            <a:endParaRPr lang="en-US" sz="1555" dirty="0"/>
          </a:p>
        </p:txBody>
      </p:sp>
      <p:sp>
        <p:nvSpPr>
          <p:cNvPr id="9" name="em"/>
          <p:cNvSpPr/>
          <p:nvPr/>
        </p:nvSpPr>
        <p:spPr>
          <a:xfrm>
            <a:off x="1622203" y="4860608"/>
            <a:ext cx="2967323"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Yes, the app is just a web view.</a:t>
            </a:r>
            <a:endParaRPr lang="en-US" sz="1555" dirty="0"/>
          </a:p>
        </p:txBody>
      </p:sp>
      <p:pic>
        <p:nvPicPr>
          <p:cNvPr id="10"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764536"/>
            <a:ext cx="1219200" cy="1219200"/>
          </a:xfrm>
          <a:prstGeom prst="rect">
            <a:avLst/>
          </a:prstGeom>
        </p:spPr>
      </p:pic>
      <p:sp>
        <p:nvSpPr>
          <p:cNvPr id="11" name="span"/>
          <p:cNvSpPr/>
          <p:nvPr/>
        </p:nvSpPr>
        <p:spPr>
          <a:xfrm>
            <a:off x="8100060" y="4258056"/>
            <a:ext cx="197205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MQTT on the way</a:t>
            </a:r>
            <a:endParaRPr lang="en-US" sz="1814" dirty="0"/>
          </a:p>
        </p:txBody>
      </p:sp>
      <p:sp>
        <p:nvSpPr>
          <p:cNvPr id="12" name="span"/>
          <p:cNvSpPr/>
          <p:nvPr/>
        </p:nvSpPr>
        <p:spPr>
          <a:xfrm>
            <a:off x="7286530" y="4585430"/>
            <a:ext cx="35991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Some other good people on GitHub are</a:t>
            </a:r>
            <a:endParaRPr lang="en-US" sz="1555" dirty="0"/>
          </a:p>
        </p:txBody>
      </p:sp>
      <p:sp>
        <p:nvSpPr>
          <p:cNvPr id="13" name="span"/>
          <p:cNvSpPr/>
          <p:nvPr/>
        </p:nvSpPr>
        <p:spPr>
          <a:xfrm>
            <a:off x="7666292" y="4856988"/>
            <a:ext cx="283949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working on a custom firmware.</a:t>
            </a:r>
            <a:endParaRPr lang="en-US" sz="1555"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336292"/>
            <a:ext cx="3504438"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Did you really</a:t>
            </a:r>
            <a:endParaRPr lang="en-US" sz="4277" dirty="0"/>
          </a:p>
        </p:txBody>
      </p:sp>
      <p:sp>
        <p:nvSpPr>
          <p:cNvPr id="5" name="span"/>
          <p:cNvSpPr/>
          <p:nvPr/>
        </p:nvSpPr>
        <p:spPr>
          <a:xfrm>
            <a:off x="487680" y="3083052"/>
            <a:ext cx="4515326"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believe it was just</a:t>
            </a:r>
            <a:endParaRPr lang="en-US" sz="4277" dirty="0"/>
          </a:p>
        </p:txBody>
      </p:sp>
      <p:sp>
        <p:nvSpPr>
          <p:cNvPr id="6" name="span"/>
          <p:cNvSpPr/>
          <p:nvPr/>
        </p:nvSpPr>
        <p:spPr>
          <a:xfrm>
            <a:off x="487680" y="3829812"/>
            <a:ext cx="2889599"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about cats?</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8" name="h4.subtitle.theme@separator.callout.talk@pet"/>
          <p:cNvSpPr/>
          <p:nvPr/>
        </p:nvSpPr>
        <p:spPr>
          <a:xfrm>
            <a:off x="7437120" y="4736592"/>
            <a:ext cx="3413760" cy="1603248"/>
          </a:xfrm>
          <a:prstGeom prst="rect">
            <a:avLst/>
          </a:prstGeom>
          <a:solidFill>
            <a:srgbClr val="00050B"/>
          </a:solidFill>
          <a:ln w="12700">
            <a:solidFill>
              <a:srgbClr val="00050B">
                <a:alpha val="0"/>
              </a:srgbClr>
            </a:solidFill>
            <a:prstDash val="solid"/>
          </a:ln>
        </p:spPr>
      </p:sp>
      <p:sp>
        <p:nvSpPr>
          <p:cNvPr id="9" name="span"/>
          <p:cNvSpPr/>
          <p:nvPr/>
        </p:nvSpPr>
        <p:spPr>
          <a:xfrm>
            <a:off x="8260937" y="4846320"/>
            <a:ext cx="1766126"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Say hello to</a:t>
            </a:r>
            <a:endParaRPr lang="en-US" sz="2592" dirty="0"/>
          </a:p>
        </p:txBody>
      </p:sp>
      <p:sp>
        <p:nvSpPr>
          <p:cNvPr id="10" name="span"/>
          <p:cNvSpPr/>
          <p:nvPr/>
        </p:nvSpPr>
        <p:spPr>
          <a:xfrm>
            <a:off x="9932861" y="5833872"/>
            <a:ext cx="105728"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a:t>
            </a:r>
            <a:endParaRPr lang="en-US" sz="2592" dirty="0"/>
          </a:p>
        </p:txBody>
      </p:sp>
      <p:sp>
        <p:nvSpPr>
          <p:cNvPr id="11" name="s"/>
          <p:cNvSpPr/>
          <p:nvPr/>
        </p:nvSpPr>
        <p:spPr>
          <a:xfrm>
            <a:off x="8079867" y="5340096"/>
            <a:ext cx="2128266" cy="390144"/>
          </a:xfrm>
          <a:prstGeom prst="rect">
            <a:avLst/>
          </a:prstGeom>
          <a:noFill/>
          <a:ln/>
        </p:spPr>
        <p:txBody>
          <a:bodyPr wrap="none" lIns="0" tIns="0" rIns="0" bIns="0" rtlCol="0" anchor="ctr"/>
          <a:lstStyle/>
          <a:p>
            <a:pPr indent="0" marL="0">
              <a:buNone/>
            </a:pPr>
            <a:r>
              <a:rPr lang="en-US" sz="2592" b="1" strike="sngStrike" u="none" dirty="0">
                <a:solidFill>
                  <a:srgbClr val="FCD34D"/>
                </a:solidFill>
                <a:latin typeface="Bitter" pitchFamily="34" charset="0"/>
                <a:ea typeface="Bitter" pitchFamily="34" charset="-122"/>
                <a:cs typeface="Bitter" pitchFamily="34" charset="-120"/>
              </a:rPr>
              <a:t>Snappy Shine</a:t>
            </a:r>
            <a:endParaRPr lang="en-US" sz="2592" dirty="0"/>
          </a:p>
        </p:txBody>
      </p:sp>
      <p:sp>
        <p:nvSpPr>
          <p:cNvPr id="12" name="span.talk@pet.name"/>
          <p:cNvSpPr/>
          <p:nvPr/>
        </p:nvSpPr>
        <p:spPr>
          <a:xfrm>
            <a:off x="8249412" y="5833872"/>
            <a:ext cx="1683449" cy="390144"/>
          </a:xfrm>
          <a:prstGeom prst="rect">
            <a:avLst/>
          </a:prstGeom>
          <a:noFill/>
          <a:ln/>
        </p:spPr>
        <p:txBody>
          <a:bodyPr wrap="none" lIns="0" tIns="0" rIns="0" bIns="0" rtlCol="0" anchor="ctr"/>
          <a:lstStyle/>
          <a:p>
            <a:pPr indent="0" marL="0">
              <a:buNone/>
            </a:pPr>
            <a:r>
              <a:rPr lang="en-US" sz="2592" b="1" u="none" dirty="0">
                <a:solidFill>
                  <a:srgbClr val="FCD34D"/>
                </a:solidFill>
                <a:latin typeface="Bitter" pitchFamily="34" charset="0"/>
                <a:ea typeface="Bitter" pitchFamily="34" charset="-122"/>
                <a:cs typeface="Bitter" pitchFamily="34" charset="-120"/>
              </a:rPr>
              <a:t>Braciolone</a:t>
            </a:r>
            <a:endParaRPr lang="en-US" sz="2592"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487680" y="2336292"/>
            <a:ext cx="399497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Sadly, I couldn't</a:t>
            </a:r>
            <a:endParaRPr lang="en-US" sz="4277" dirty="0"/>
          </a:p>
        </p:txBody>
      </p:sp>
      <p:sp>
        <p:nvSpPr>
          <p:cNvPr id="5" name="span"/>
          <p:cNvSpPr/>
          <p:nvPr/>
        </p:nvSpPr>
        <p:spPr>
          <a:xfrm>
            <a:off x="487680" y="3083052"/>
            <a:ext cx="337518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automate his</a:t>
            </a:r>
            <a:endParaRPr lang="en-US" sz="4277" dirty="0"/>
          </a:p>
        </p:txBody>
      </p:sp>
      <p:sp>
        <p:nvSpPr>
          <p:cNvPr id="6" name="span"/>
          <p:cNvSpPr/>
          <p:nvPr/>
        </p:nvSpPr>
        <p:spPr>
          <a:xfrm>
            <a:off x="487680" y="3829812"/>
            <a:ext cx="246268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life (yet)...</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revers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6583680" y="2336292"/>
            <a:ext cx="317153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 but I could</a:t>
            </a:r>
            <a:endParaRPr lang="en-US" sz="4277" dirty="0"/>
          </a:p>
        </p:txBody>
      </p:sp>
      <p:sp>
        <p:nvSpPr>
          <p:cNvPr id="5" name="span"/>
          <p:cNvSpPr/>
          <p:nvPr/>
        </p:nvSpPr>
        <p:spPr>
          <a:xfrm>
            <a:off x="6583680" y="3083052"/>
            <a:ext cx="477926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automate his. Why</a:t>
            </a:r>
            <a:endParaRPr lang="en-US" sz="4277" dirty="0"/>
          </a:p>
        </p:txBody>
      </p:sp>
      <p:sp>
        <p:nvSpPr>
          <p:cNvPr id="6" name="span"/>
          <p:cNvSpPr/>
          <p:nvPr/>
        </p:nvSpPr>
        <p:spPr>
          <a:xfrm>
            <a:off x="6583680" y="3829812"/>
            <a:ext cx="112109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not?</a:t>
            </a:r>
            <a:endParaRPr lang="en-US" sz="4277" dirty="0"/>
          </a:p>
        </p:txBody>
      </p:sp>
      <p:pic>
        <p:nvPicPr>
          <p:cNvPr id="7" name="div.image" descr="preencoded.png">    </p:cNvPr>
          <p:cNvPicPr>
            <a:picLocks noChangeAspect="1"/>
          </p:cNvPicPr>
          <p:nvPr/>
        </p:nvPicPr>
        <p:blipFill>
          <a:blip r:embed="rId1"/>
          <a:stretch>
            <a:fillRect/>
          </a:stretch>
        </p:blipFill>
        <p:spPr>
          <a:xfrm>
            <a:off x="0" y="0"/>
            <a:ext cx="6096000" cy="6827520"/>
          </a:xfrm>
          <a:prstGeom prst="rect">
            <a:avLst/>
          </a:prstGeom>
        </p:spPr>
      </p:pic>
      <p:sp>
        <p:nvSpPr>
          <p:cNvPr id="8" name="h4.subtitle.theme@separator.callout.talk@pet.reverse"/>
          <p:cNvSpPr/>
          <p:nvPr/>
        </p:nvSpPr>
        <p:spPr>
          <a:xfrm>
            <a:off x="1341120" y="5724144"/>
            <a:ext cx="3413760" cy="615696"/>
          </a:xfrm>
          <a:prstGeom prst="rect">
            <a:avLst/>
          </a:prstGeom>
          <a:solidFill>
            <a:srgbClr val="00050B"/>
          </a:solidFill>
          <a:ln w="12700">
            <a:solidFill>
              <a:srgbClr val="00050B">
                <a:alpha val="0"/>
              </a:srgbClr>
            </a:solidFill>
            <a:prstDash val="solid"/>
          </a:ln>
        </p:spPr>
      </p:sp>
      <p:sp>
        <p:nvSpPr>
          <p:cNvPr id="9" name="span"/>
          <p:cNvSpPr/>
          <p:nvPr/>
        </p:nvSpPr>
        <p:spPr>
          <a:xfrm>
            <a:off x="1629918" y="5833872"/>
            <a:ext cx="1825371"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Say hello to </a:t>
            </a:r>
            <a:endParaRPr lang="en-US" sz="2592" dirty="0"/>
          </a:p>
        </p:txBody>
      </p:sp>
      <p:sp>
        <p:nvSpPr>
          <p:cNvPr id="10" name="span"/>
          <p:cNvSpPr/>
          <p:nvPr/>
        </p:nvSpPr>
        <p:spPr>
          <a:xfrm>
            <a:off x="4360259" y="5833872"/>
            <a:ext cx="105728"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a:t>
            </a:r>
            <a:endParaRPr lang="en-US" sz="2592" dirty="0"/>
          </a:p>
        </p:txBody>
      </p:sp>
      <p:sp>
        <p:nvSpPr>
          <p:cNvPr id="11" name="span.talk@pet.name"/>
          <p:cNvSpPr/>
          <p:nvPr/>
        </p:nvSpPr>
        <p:spPr>
          <a:xfrm>
            <a:off x="3455289" y="5833872"/>
            <a:ext cx="904970" cy="390144"/>
          </a:xfrm>
          <a:prstGeom prst="rect">
            <a:avLst/>
          </a:prstGeom>
          <a:noFill/>
          <a:ln/>
        </p:spPr>
        <p:txBody>
          <a:bodyPr wrap="none" lIns="0" tIns="0" rIns="0" bIns="0" rtlCol="0" anchor="ctr"/>
          <a:lstStyle/>
          <a:p>
            <a:pPr indent="0" marL="0">
              <a:buNone/>
            </a:pPr>
            <a:r>
              <a:rPr lang="en-US" sz="2592" b="1" u="none" dirty="0">
                <a:solidFill>
                  <a:srgbClr val="FCD34D"/>
                </a:solidFill>
                <a:latin typeface="Bitter" pitchFamily="34" charset="0"/>
                <a:ea typeface="Bitter" pitchFamily="34" charset="-122"/>
                <a:cs typeface="Bitter" pitchFamily="34" charset="-120"/>
              </a:rPr>
              <a:t>Oscar</a:t>
            </a:r>
            <a:endParaRPr lang="en-US" sz="2592"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6748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is the fastest</a:t>
            </a:r>
            <a:endParaRPr lang="en-US" sz="3240" dirty="0"/>
          </a:p>
        </p:txBody>
      </p:sp>
      <p:sp>
        <p:nvSpPr>
          <p:cNvPr id="5" name="span"/>
          <p:cNvSpPr/>
          <p:nvPr/>
        </p:nvSpPr>
        <p:spPr>
          <a:xfrm>
            <a:off x="487680" y="1083945"/>
            <a:ext cx="479955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way to get a divorce?</a:t>
            </a:r>
            <a:endParaRPr lang="en-US" sz="3240" dirty="0"/>
          </a:p>
        </p:txBody>
      </p:sp>
      <p:pic>
        <p:nvPicPr>
          <p:cNvPr id="6" name="img.freya@image.image" descr="preencoded.png">    </p:cNvPr>
          <p:cNvPicPr>
            <a:picLocks noChangeAspect="1"/>
          </p:cNvPicPr>
          <p:nvPr/>
        </p:nvPicPr>
        <p:blipFill>
          <a:blip r:embed="rId1"/>
          <a:stretch>
            <a:fillRect/>
          </a:stretch>
        </p:blipFill>
        <p:spPr>
          <a:xfrm>
            <a:off x="6705600" y="975360"/>
            <a:ext cx="4876800" cy="4876800"/>
          </a:xfrm>
          <a:prstGeom prst="rect">
            <a:avLst/>
          </a:prstGeom>
        </p:spPr>
      </p:pic>
      <p:sp>
        <p:nvSpPr>
          <p:cNvPr id="7" name="span"/>
          <p:cNvSpPr/>
          <p:nvPr/>
        </p:nvSpPr>
        <p:spPr>
          <a:xfrm>
            <a:off x="487680" y="2137410"/>
            <a:ext cx="4864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Just</a:t>
            </a:r>
            <a:endParaRPr lang="en-US" sz="1944" dirty="0"/>
          </a:p>
        </p:txBody>
      </p:sp>
      <p:sp>
        <p:nvSpPr>
          <p:cNvPr id="8" name="span"/>
          <p:cNvSpPr/>
          <p:nvPr/>
        </p:nvSpPr>
        <p:spPr>
          <a:xfrm>
            <a:off x="1043464" y="2137410"/>
            <a:ext cx="12653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discovered</a:t>
            </a:r>
            <a:endParaRPr lang="en-US" sz="1944" dirty="0"/>
          </a:p>
        </p:txBody>
      </p:sp>
      <p:sp>
        <p:nvSpPr>
          <p:cNvPr id="9" name="span"/>
          <p:cNvSpPr/>
          <p:nvPr/>
        </p:nvSpPr>
        <p:spPr>
          <a:xfrm>
            <a:off x="2378107" y="2137410"/>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0" name="span"/>
          <p:cNvSpPr/>
          <p:nvPr/>
        </p:nvSpPr>
        <p:spPr>
          <a:xfrm>
            <a:off x="2583180" y="2137410"/>
            <a:ext cx="4852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new</a:t>
            </a:r>
            <a:endParaRPr lang="en-US" sz="1944" dirty="0"/>
          </a:p>
        </p:txBody>
      </p:sp>
      <p:sp>
        <p:nvSpPr>
          <p:cNvPr id="11" name="span"/>
          <p:cNvSpPr/>
          <p:nvPr/>
        </p:nvSpPr>
        <p:spPr>
          <a:xfrm>
            <a:off x="3137726" y="2137410"/>
            <a:ext cx="7366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brand.</a:t>
            </a:r>
            <a:endParaRPr lang="en-US" sz="1944" dirty="0"/>
          </a:p>
        </p:txBody>
      </p:sp>
      <p:pic>
        <p:nvPicPr>
          <p:cNvPr id="12" name="svg.freya@svg.theme@icon.icon"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2991231"/>
            <a:ext cx="609600" cy="609600"/>
          </a:xfrm>
          <a:prstGeom prst="rect">
            <a:avLst/>
          </a:prstGeom>
        </p:spPr>
      </p:pic>
      <p:sp>
        <p:nvSpPr>
          <p:cNvPr id="13" name="span"/>
          <p:cNvSpPr/>
          <p:nvPr/>
        </p:nvSpPr>
        <p:spPr>
          <a:xfrm>
            <a:off x="1341120" y="2995422"/>
            <a:ext cx="163306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Shelly devices</a:t>
            </a:r>
            <a:endParaRPr lang="en-US" sz="1814" dirty="0"/>
          </a:p>
        </p:txBody>
      </p:sp>
      <p:sp>
        <p:nvSpPr>
          <p:cNvPr id="14" name="span"/>
          <p:cNvSpPr/>
          <p:nvPr/>
        </p:nvSpPr>
        <p:spPr>
          <a:xfrm>
            <a:off x="1341120" y="3322796"/>
            <a:ext cx="346633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Small, cheap and made for the geeks.</a:t>
            </a:r>
            <a:endParaRPr lang="en-US" sz="1555" dirty="0"/>
          </a:p>
        </p:txBody>
      </p:sp>
      <p:pic>
        <p:nvPicPr>
          <p:cNvPr id="15"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4332351"/>
            <a:ext cx="609600" cy="609600"/>
          </a:xfrm>
          <a:prstGeom prst="rect">
            <a:avLst/>
          </a:prstGeom>
        </p:spPr>
      </p:pic>
      <p:sp>
        <p:nvSpPr>
          <p:cNvPr id="16" name="span"/>
          <p:cNvSpPr/>
          <p:nvPr/>
        </p:nvSpPr>
        <p:spPr>
          <a:xfrm>
            <a:off x="1341120" y="4336542"/>
            <a:ext cx="345062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They support a lot of protocols</a:t>
            </a:r>
            <a:endParaRPr lang="en-US" sz="1814" dirty="0"/>
          </a:p>
        </p:txBody>
      </p:sp>
      <p:sp>
        <p:nvSpPr>
          <p:cNvPr id="17" name="span"/>
          <p:cNvSpPr/>
          <p:nvPr/>
        </p:nvSpPr>
        <p:spPr>
          <a:xfrm>
            <a:off x="1341120" y="4663916"/>
            <a:ext cx="357539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MQTT, HTTP, WebSocket, you name it.</a:t>
            </a:r>
            <a:endParaRPr lang="en-US" sz="1555"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3" name="article.freya@slide.theme@bg-gray.theme@separator.theme@fg-white"/>
          <p:cNvSpPr/>
          <p:nvPr/>
        </p:nvSpPr>
        <p:spPr>
          <a:xfrm>
            <a:off x="0" y="0"/>
            <a:ext cx="12192000" cy="6827520"/>
          </a:xfrm>
          <a:prstGeom prst="rect">
            <a:avLst/>
          </a:prstGeom>
          <a:solidFill>
            <a:srgbClr val="4B5563"/>
          </a:solidFill>
          <a:ln w="12700">
            <a:solidFill>
              <a:srgbClr val="4B5563">
                <a:alpha val="0"/>
              </a:srgbClr>
            </a:solidFill>
            <a:prstDash val="solid"/>
          </a:ln>
        </p:spPr>
      </p:sp>
      <p:sp>
        <p:nvSpPr>
          <p:cNvPr id="4" name="span"/>
          <p:cNvSpPr/>
          <p:nvPr/>
        </p:nvSpPr>
        <p:spPr>
          <a:xfrm>
            <a:off x="487680" y="2709672"/>
            <a:ext cx="306943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It also helps</a:t>
            </a:r>
            <a:endParaRPr lang="en-US" sz="4277" dirty="0"/>
          </a:p>
        </p:txBody>
      </p:sp>
      <p:sp>
        <p:nvSpPr>
          <p:cNvPr id="5" name="span"/>
          <p:cNvSpPr/>
          <p:nvPr/>
        </p:nvSpPr>
        <p:spPr>
          <a:xfrm>
            <a:off x="487680" y="3456432"/>
            <a:ext cx="307428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with X-Mas!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h4.subtitle.theme@separator.callout.talk@pet"/>
          <p:cNvSpPr/>
          <p:nvPr/>
        </p:nvSpPr>
        <p:spPr>
          <a:xfrm>
            <a:off x="7437120" y="5724144"/>
            <a:ext cx="3413760" cy="615696"/>
          </a:xfrm>
          <a:prstGeom prst="rect">
            <a:avLst/>
          </a:prstGeom>
          <a:solidFill>
            <a:srgbClr val="00050B"/>
          </a:solidFill>
          <a:ln w="12700">
            <a:solidFill>
              <a:srgbClr val="00050B">
                <a:alpha val="0"/>
              </a:srgbClr>
            </a:solidFill>
            <a:prstDash val="solid"/>
          </a:ln>
        </p:spPr>
      </p:sp>
      <p:sp>
        <p:nvSpPr>
          <p:cNvPr id="8" name="span"/>
          <p:cNvSpPr/>
          <p:nvPr/>
        </p:nvSpPr>
        <p:spPr>
          <a:xfrm>
            <a:off x="7920990" y="5833872"/>
            <a:ext cx="2445925"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Why?! Why not!</a:t>
            </a:r>
            <a:endParaRPr lang="en-US" sz="2592"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2709672"/>
            <a:ext cx="260823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And that's</a:t>
            </a:r>
            <a:endParaRPr lang="en-US" sz="4277" dirty="0"/>
          </a:p>
        </p:txBody>
      </p:sp>
      <p:sp>
        <p:nvSpPr>
          <p:cNvPr id="5" name="span"/>
          <p:cNvSpPr/>
          <p:nvPr/>
        </p:nvSpPr>
        <p:spPr>
          <a:xfrm>
            <a:off x="487680" y="3456432"/>
            <a:ext cx="264252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my house!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h4.subtitle.theme@separator.callout.talk@pet"/>
          <p:cNvSpPr/>
          <p:nvPr/>
        </p:nvSpPr>
        <p:spPr>
          <a:xfrm>
            <a:off x="7437120" y="5724144"/>
            <a:ext cx="3413760" cy="615696"/>
          </a:xfrm>
          <a:prstGeom prst="rect">
            <a:avLst/>
          </a:prstGeom>
          <a:solidFill>
            <a:srgbClr val="00050B"/>
          </a:solidFill>
          <a:ln w="12700">
            <a:solidFill>
              <a:srgbClr val="00050B">
                <a:alpha val="0"/>
              </a:srgbClr>
            </a:solidFill>
            <a:prstDash val="solid"/>
          </a:ln>
        </p:spPr>
      </p:sp>
      <p:sp>
        <p:nvSpPr>
          <p:cNvPr id="8" name="span"/>
          <p:cNvSpPr/>
          <p:nvPr/>
        </p:nvSpPr>
        <p:spPr>
          <a:xfrm>
            <a:off x="7844790" y="5833872"/>
            <a:ext cx="1825371"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Say hello to </a:t>
            </a:r>
            <a:endParaRPr lang="en-US" sz="2592" dirty="0"/>
          </a:p>
        </p:txBody>
      </p:sp>
      <p:sp>
        <p:nvSpPr>
          <p:cNvPr id="9" name="span"/>
          <p:cNvSpPr/>
          <p:nvPr/>
        </p:nvSpPr>
        <p:spPr>
          <a:xfrm>
            <a:off x="10337483" y="5833872"/>
            <a:ext cx="105728"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a:t>
            </a:r>
            <a:endParaRPr lang="en-US" sz="2592" dirty="0"/>
          </a:p>
        </p:txBody>
      </p:sp>
      <p:sp>
        <p:nvSpPr>
          <p:cNvPr id="10" name="span.talk@pet.name"/>
          <p:cNvSpPr/>
          <p:nvPr/>
        </p:nvSpPr>
        <p:spPr>
          <a:xfrm>
            <a:off x="9670161" y="5833872"/>
            <a:ext cx="667322" cy="390144"/>
          </a:xfrm>
          <a:prstGeom prst="rect">
            <a:avLst/>
          </a:prstGeom>
          <a:noFill/>
          <a:ln/>
        </p:spPr>
        <p:txBody>
          <a:bodyPr wrap="none" lIns="0" tIns="0" rIns="0" bIns="0" rtlCol="0" anchor="ctr"/>
          <a:lstStyle/>
          <a:p>
            <a:pPr indent="0" marL="0">
              <a:buNone/>
            </a:pPr>
            <a:r>
              <a:rPr lang="en-US" sz="2592" b="1" u="none" dirty="0">
                <a:solidFill>
                  <a:srgbClr val="FCD34D"/>
                </a:solidFill>
                <a:latin typeface="Bitter" pitchFamily="34" charset="0"/>
                <a:ea typeface="Bitter" pitchFamily="34" charset="-122"/>
                <a:cs typeface="Bitter" pitchFamily="34" charset="-120"/>
              </a:rPr>
              <a:t>Loki</a:t>
            </a:r>
            <a:endParaRPr lang="en-US" sz="2592"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68522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Home assistants</a:t>
            </a:r>
            <a:endParaRPr lang="en-US" sz="3240" dirty="0"/>
          </a:p>
        </p:txBody>
      </p:sp>
      <p:sp>
        <p:nvSpPr>
          <p:cNvPr id="5" name="div.spacer"/>
          <p:cNvSpPr/>
          <p:nvPr/>
        </p:nvSpPr>
        <p:spPr>
          <a:xfrm>
            <a:off x="3099816" y="2596229"/>
            <a:ext cx="12192" cy="3546539"/>
          </a:xfrm>
          <a:prstGeom prst="rect">
            <a:avLst/>
          </a:prstGeom>
          <a:solidFill>
            <a:srgbClr val="D4D4D4"/>
          </a:solidFill>
          <a:ln w="12700">
            <a:solidFill>
              <a:srgbClr val="D4D4D4">
                <a:alpha val="0"/>
              </a:srgbClr>
            </a:solidFill>
            <a:prstDash val="solid"/>
          </a:ln>
        </p:spPr>
      </p:sp>
      <p:sp>
        <p:nvSpPr>
          <p:cNvPr id="6" name="div.spacer"/>
          <p:cNvSpPr/>
          <p:nvPr/>
        </p:nvSpPr>
        <p:spPr>
          <a:xfrm>
            <a:off x="6089904" y="2596229"/>
            <a:ext cx="12192" cy="3546539"/>
          </a:xfrm>
          <a:prstGeom prst="rect">
            <a:avLst/>
          </a:prstGeom>
          <a:solidFill>
            <a:srgbClr val="D4D4D4"/>
          </a:solidFill>
          <a:ln w="12700">
            <a:solidFill>
              <a:srgbClr val="D4D4D4">
                <a:alpha val="0"/>
              </a:srgbClr>
            </a:solidFill>
            <a:prstDash val="solid"/>
          </a:ln>
        </p:spPr>
      </p:sp>
      <p:sp>
        <p:nvSpPr>
          <p:cNvPr id="7" name="div.spacer"/>
          <p:cNvSpPr/>
          <p:nvPr/>
        </p:nvSpPr>
        <p:spPr>
          <a:xfrm>
            <a:off x="9079992" y="2596229"/>
            <a:ext cx="12192" cy="3546539"/>
          </a:xfrm>
          <a:prstGeom prst="rect">
            <a:avLst/>
          </a:prstGeom>
          <a:solidFill>
            <a:srgbClr val="D4D4D4"/>
          </a:solidFill>
          <a:ln w="12700">
            <a:solidFill>
              <a:srgbClr val="D4D4D4">
                <a:alpha val="0"/>
              </a:srgbClr>
            </a:solidFill>
            <a:prstDash val="solid"/>
          </a:ln>
        </p:spPr>
      </p:sp>
      <p:sp>
        <p:nvSpPr>
          <p:cNvPr id="8" name="span"/>
          <p:cNvSpPr/>
          <p:nvPr/>
        </p:nvSpPr>
        <p:spPr>
          <a:xfrm>
            <a:off x="487680" y="1571625"/>
            <a:ext cx="5554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Let's</a:t>
            </a:r>
            <a:endParaRPr lang="en-US" sz="1944" dirty="0"/>
          </a:p>
        </p:txBody>
      </p:sp>
      <p:sp>
        <p:nvSpPr>
          <p:cNvPr id="9" name="span"/>
          <p:cNvSpPr/>
          <p:nvPr/>
        </p:nvSpPr>
        <p:spPr>
          <a:xfrm>
            <a:off x="1112615" y="1571625"/>
            <a:ext cx="3989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talk</a:t>
            </a:r>
            <a:endParaRPr lang="en-US" sz="1944" dirty="0"/>
          </a:p>
        </p:txBody>
      </p:sp>
      <p:sp>
        <p:nvSpPr>
          <p:cNvPr id="10" name="span"/>
          <p:cNvSpPr/>
          <p:nvPr/>
        </p:nvSpPr>
        <p:spPr>
          <a:xfrm>
            <a:off x="1580864" y="1571625"/>
            <a:ext cx="6497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about</a:t>
            </a:r>
            <a:endParaRPr lang="en-US" sz="1944" dirty="0"/>
          </a:p>
        </p:txBody>
      </p:sp>
      <p:sp>
        <p:nvSpPr>
          <p:cNvPr id="11" name="span"/>
          <p:cNvSpPr/>
          <p:nvPr/>
        </p:nvSpPr>
        <p:spPr>
          <a:xfrm>
            <a:off x="2300002"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2" name="span"/>
          <p:cNvSpPr/>
          <p:nvPr/>
        </p:nvSpPr>
        <p:spPr>
          <a:xfrm>
            <a:off x="2731580" y="1571625"/>
            <a:ext cx="5629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most</a:t>
            </a:r>
            <a:endParaRPr lang="en-US" sz="1944" dirty="0"/>
          </a:p>
        </p:txBody>
      </p:sp>
      <p:sp>
        <p:nvSpPr>
          <p:cNvPr id="13" name="span"/>
          <p:cNvSpPr/>
          <p:nvPr/>
        </p:nvSpPr>
        <p:spPr>
          <a:xfrm>
            <a:off x="3363849" y="1571625"/>
            <a:ext cx="76419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known</a:t>
            </a:r>
            <a:endParaRPr lang="en-US" sz="1944" dirty="0"/>
          </a:p>
        </p:txBody>
      </p:sp>
      <p:sp>
        <p:nvSpPr>
          <p:cNvPr id="14" name="span"/>
          <p:cNvSpPr/>
          <p:nvPr/>
        </p:nvSpPr>
        <p:spPr>
          <a:xfrm>
            <a:off x="4197382" y="1571625"/>
            <a:ext cx="10017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vendors.</a:t>
            </a:r>
            <a:endParaRPr lang="en-US" sz="1944" dirty="0"/>
          </a:p>
        </p:txBody>
      </p:sp>
      <p:pic>
        <p:nvPicPr>
          <p:cNvPr id="15" name="img.freya@image.image.horizontal" descr="preencoded.png">    </p:cNvPr>
          <p:cNvPicPr>
            <a:picLocks noChangeAspect="1"/>
          </p:cNvPicPr>
          <p:nvPr/>
        </p:nvPicPr>
        <p:blipFill>
          <a:blip r:embed="rId1"/>
          <a:stretch>
            <a:fillRect/>
          </a:stretch>
        </p:blipFill>
        <p:spPr>
          <a:xfrm>
            <a:off x="1001268" y="3465100"/>
            <a:ext cx="1219200" cy="1219200"/>
          </a:xfrm>
          <a:prstGeom prst="rect">
            <a:avLst/>
          </a:prstGeom>
        </p:spPr>
      </p:pic>
      <p:sp>
        <p:nvSpPr>
          <p:cNvPr id="16" name="span"/>
          <p:cNvSpPr/>
          <p:nvPr/>
        </p:nvSpPr>
        <p:spPr>
          <a:xfrm>
            <a:off x="764762" y="4958620"/>
            <a:ext cx="169211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Apple HomeKit</a:t>
            </a:r>
            <a:endParaRPr lang="en-US" sz="1814" dirty="0"/>
          </a:p>
        </p:txBody>
      </p:sp>
      <p:pic>
        <p:nvPicPr>
          <p:cNvPr id="17" name="img.freya@image.image.horizontal" descr="preencoded.png">    </p:cNvPr>
          <p:cNvPicPr>
            <a:picLocks noChangeAspect="1"/>
          </p:cNvPicPr>
          <p:nvPr/>
        </p:nvPicPr>
        <p:blipFill>
          <a:blip r:embed="rId2"/>
          <a:stretch>
            <a:fillRect/>
          </a:stretch>
        </p:blipFill>
        <p:spPr>
          <a:xfrm>
            <a:off x="3991356" y="3465100"/>
            <a:ext cx="1219200" cy="1219200"/>
          </a:xfrm>
          <a:prstGeom prst="rect">
            <a:avLst/>
          </a:prstGeom>
        </p:spPr>
      </p:pic>
      <p:sp>
        <p:nvSpPr>
          <p:cNvPr id="18" name="span"/>
          <p:cNvSpPr/>
          <p:nvPr/>
        </p:nvSpPr>
        <p:spPr>
          <a:xfrm>
            <a:off x="3842671" y="4958620"/>
            <a:ext cx="151647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Google Home</a:t>
            </a:r>
            <a:endParaRPr lang="en-US" sz="1814" dirty="0"/>
          </a:p>
        </p:txBody>
      </p:sp>
      <p:pic>
        <p:nvPicPr>
          <p:cNvPr id="19" name="img.freya@image.image.horizontal" descr="preencoded.png">    </p:cNvPr>
          <p:cNvPicPr>
            <a:picLocks noChangeAspect="1"/>
          </p:cNvPicPr>
          <p:nvPr/>
        </p:nvPicPr>
        <p:blipFill>
          <a:blip r:embed="rId3"/>
          <a:stretch>
            <a:fillRect/>
          </a:stretch>
        </p:blipFill>
        <p:spPr>
          <a:xfrm>
            <a:off x="6981444" y="3465100"/>
            <a:ext cx="1219200" cy="1219200"/>
          </a:xfrm>
          <a:prstGeom prst="rect">
            <a:avLst/>
          </a:prstGeom>
        </p:spPr>
      </p:pic>
      <p:sp>
        <p:nvSpPr>
          <p:cNvPr id="20" name="span"/>
          <p:cNvSpPr/>
          <p:nvPr/>
        </p:nvSpPr>
        <p:spPr>
          <a:xfrm>
            <a:off x="6782562" y="4958620"/>
            <a:ext cx="161696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Amazon Alexa</a:t>
            </a:r>
            <a:endParaRPr lang="en-US" sz="1814" dirty="0"/>
          </a:p>
        </p:txBody>
      </p:sp>
      <p:pic>
        <p:nvPicPr>
          <p:cNvPr id="21" name="img.freya@image.image.horizontal" descr="preencoded.png">    </p:cNvPr>
          <p:cNvPicPr>
            <a:picLocks noChangeAspect="1"/>
          </p:cNvPicPr>
          <p:nvPr/>
        </p:nvPicPr>
        <p:blipFill>
          <a:blip r:embed="rId4"/>
          <a:stretch>
            <a:fillRect/>
          </a:stretch>
        </p:blipFill>
        <p:spPr>
          <a:xfrm>
            <a:off x="9971532" y="3465100"/>
            <a:ext cx="1219200" cy="1219200"/>
          </a:xfrm>
          <a:prstGeom prst="rect">
            <a:avLst/>
          </a:prstGeom>
        </p:spPr>
      </p:pic>
      <p:sp>
        <p:nvSpPr>
          <p:cNvPr id="22" name="span"/>
          <p:cNvSpPr/>
          <p:nvPr/>
        </p:nvSpPr>
        <p:spPr>
          <a:xfrm>
            <a:off x="9690164" y="4958620"/>
            <a:ext cx="178184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Home Assistant</a:t>
            </a:r>
            <a:endParaRPr lang="en-US" sz="1814"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13060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do they have in common?</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86378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Do not reinvent the wheel</a:t>
            </a:r>
            <a:endParaRPr lang="en-US" sz="1814" dirty="0"/>
          </a:p>
        </p:txBody>
      </p:sp>
      <p:sp>
        <p:nvSpPr>
          <p:cNvPr id="7" name="span"/>
          <p:cNvSpPr/>
          <p:nvPr/>
        </p:nvSpPr>
        <p:spPr>
          <a:xfrm>
            <a:off x="1341120" y="1898999"/>
            <a:ext cx="545534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All integrations are (mostly) based on existing technologies.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85978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It's all about presentation</a:t>
            </a:r>
            <a:endParaRPr lang="en-US" sz="1814" dirty="0"/>
          </a:p>
        </p:txBody>
      </p:sp>
      <p:sp>
        <p:nvSpPr>
          <p:cNvPr id="10" name="span"/>
          <p:cNvSpPr/>
          <p:nvPr/>
        </p:nvSpPr>
        <p:spPr>
          <a:xfrm>
            <a:off x="1341120" y="3240119"/>
            <a:ext cx="386772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Connecting the dots was the deal breaker.</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58825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They expose a (semi) public API</a:t>
            </a:r>
            <a:endParaRPr lang="en-US" sz="1814" dirty="0"/>
          </a:p>
        </p:txBody>
      </p:sp>
      <p:sp>
        <p:nvSpPr>
          <p:cNvPr id="13" name="em"/>
          <p:cNvSpPr/>
          <p:nvPr/>
        </p:nvSpPr>
        <p:spPr>
          <a:xfrm>
            <a:off x="1341120" y="4587335"/>
            <a:ext cx="4937379"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Anybody can write new devices or new integration.</a:t>
            </a:r>
            <a:endParaRPr lang="en-US" sz="1555"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97445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Perseveranza™ technical stack (1/2)</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img.freya@image.image.horizontal.width-auto" descr="preencoded.png">    </p:cNvPr>
          <p:cNvPicPr>
            <a:picLocks noChangeAspect="1"/>
          </p:cNvPicPr>
          <p:nvPr/>
        </p:nvPicPr>
        <p:blipFill>
          <a:blip r:embed="rId1"/>
          <a:stretch>
            <a:fillRect/>
          </a:stretch>
        </p:blipFill>
        <p:spPr>
          <a:xfrm>
            <a:off x="975551" y="3036094"/>
            <a:ext cx="2267236" cy="1219200"/>
          </a:xfrm>
          <a:prstGeom prst="rect">
            <a:avLst/>
          </a:prstGeom>
        </p:spPr>
      </p:pic>
      <p:sp>
        <p:nvSpPr>
          <p:cNvPr id="8" name="span"/>
          <p:cNvSpPr/>
          <p:nvPr/>
        </p:nvSpPr>
        <p:spPr>
          <a:xfrm>
            <a:off x="1675162" y="4529614"/>
            <a:ext cx="86801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Node.js</a:t>
            </a:r>
            <a:endParaRPr lang="en-US" sz="1814" dirty="0"/>
          </a:p>
        </p:txBody>
      </p:sp>
      <p:pic>
        <p:nvPicPr>
          <p:cNvPr id="9" name="img.freya@image.image.horizontal" descr="preencoded.png">    </p:cNvPr>
          <p:cNvPicPr>
            <a:picLocks noChangeAspect="1"/>
          </p:cNvPicPr>
          <p:nvPr/>
        </p:nvPicPr>
        <p:blipFill>
          <a:blip r:embed="rId2"/>
          <a:stretch>
            <a:fillRect/>
          </a:stretch>
        </p:blipFill>
        <p:spPr>
          <a:xfrm>
            <a:off x="5486400" y="3036094"/>
            <a:ext cx="1219200" cy="1219200"/>
          </a:xfrm>
          <a:prstGeom prst="rect">
            <a:avLst/>
          </a:prstGeom>
        </p:spPr>
      </p:pic>
      <p:sp>
        <p:nvSpPr>
          <p:cNvPr id="10" name="span"/>
          <p:cNvSpPr/>
          <p:nvPr/>
        </p:nvSpPr>
        <p:spPr>
          <a:xfrm>
            <a:off x="5784723" y="4529614"/>
            <a:ext cx="62255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Redis</a:t>
            </a:r>
            <a:endParaRPr lang="en-US" sz="1814" dirty="0"/>
          </a:p>
        </p:txBody>
      </p:sp>
      <p:pic>
        <p:nvPicPr>
          <p:cNvPr id="11" name="img.freya@image.image.horizontal" descr="preencoded.png">    </p:cNvPr>
          <p:cNvPicPr>
            <a:picLocks noChangeAspect="1"/>
          </p:cNvPicPr>
          <p:nvPr/>
        </p:nvPicPr>
        <p:blipFill>
          <a:blip r:embed="rId3"/>
          <a:stretch>
            <a:fillRect/>
          </a:stretch>
        </p:blipFill>
        <p:spPr>
          <a:xfrm>
            <a:off x="9473184" y="3036094"/>
            <a:ext cx="1219200" cy="1219200"/>
          </a:xfrm>
          <a:prstGeom prst="rect">
            <a:avLst/>
          </a:prstGeom>
        </p:spPr>
      </p:pic>
      <p:sp>
        <p:nvSpPr>
          <p:cNvPr id="12" name="span"/>
          <p:cNvSpPr/>
          <p:nvPr/>
        </p:nvSpPr>
        <p:spPr>
          <a:xfrm>
            <a:off x="9511951" y="4529614"/>
            <a:ext cx="114157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Mosquitto</a:t>
            </a:r>
            <a:endParaRPr lang="en-US" sz="1814"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05256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Perseveranza™ technical stack (2/2)</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img.freya@image.image.horizontal" descr="preencoded.png">    </p:cNvPr>
          <p:cNvPicPr>
            <a:picLocks noChangeAspect="1"/>
          </p:cNvPicPr>
          <p:nvPr/>
        </p:nvPicPr>
        <p:blipFill>
          <a:blip r:embed="rId1"/>
          <a:stretch>
            <a:fillRect/>
          </a:stretch>
        </p:blipFill>
        <p:spPr>
          <a:xfrm>
            <a:off x="1499616" y="3036094"/>
            <a:ext cx="1219200" cy="1219200"/>
          </a:xfrm>
          <a:prstGeom prst="rect">
            <a:avLst/>
          </a:prstGeom>
        </p:spPr>
      </p:pic>
      <p:sp>
        <p:nvSpPr>
          <p:cNvPr id="8" name="span"/>
          <p:cNvSpPr/>
          <p:nvPr/>
        </p:nvSpPr>
        <p:spPr>
          <a:xfrm>
            <a:off x="1723454" y="4529614"/>
            <a:ext cx="77152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Fastify</a:t>
            </a:r>
            <a:endParaRPr lang="en-US" sz="1814" dirty="0"/>
          </a:p>
        </p:txBody>
      </p:sp>
      <p:pic>
        <p:nvPicPr>
          <p:cNvPr id="9" name="img.freya@image.image.horizontal" descr="preencoded.png">    </p:cNvPr>
          <p:cNvPicPr>
            <a:picLocks noChangeAspect="1"/>
          </p:cNvPicPr>
          <p:nvPr/>
        </p:nvPicPr>
        <p:blipFill>
          <a:blip r:embed="rId2"/>
          <a:stretch>
            <a:fillRect/>
          </a:stretch>
        </p:blipFill>
        <p:spPr>
          <a:xfrm>
            <a:off x="5486400" y="3036094"/>
            <a:ext cx="1219200" cy="1219200"/>
          </a:xfrm>
          <a:prstGeom prst="rect">
            <a:avLst/>
          </a:prstGeom>
        </p:spPr>
      </p:pic>
      <p:sp>
        <p:nvSpPr>
          <p:cNvPr id="10" name="span"/>
          <p:cNvSpPr/>
          <p:nvPr/>
        </p:nvSpPr>
        <p:spPr>
          <a:xfrm>
            <a:off x="5040725" y="4529614"/>
            <a:ext cx="211055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HAP (Homebridge)</a:t>
            </a:r>
            <a:endParaRPr lang="en-US" sz="1814" dirty="0"/>
          </a:p>
        </p:txBody>
      </p:sp>
      <p:pic>
        <p:nvPicPr>
          <p:cNvPr id="11" name="img.freya@image.image.horizontal" descr="preencoded.png">    </p:cNvPr>
          <p:cNvPicPr>
            <a:picLocks noChangeAspect="1"/>
          </p:cNvPicPr>
          <p:nvPr/>
        </p:nvPicPr>
        <p:blipFill>
          <a:blip r:embed="rId3"/>
          <a:stretch>
            <a:fillRect/>
          </a:stretch>
        </p:blipFill>
        <p:spPr>
          <a:xfrm>
            <a:off x="9473184" y="3036094"/>
            <a:ext cx="1219200" cy="1219200"/>
          </a:xfrm>
          <a:prstGeom prst="rect">
            <a:avLst/>
          </a:prstGeom>
        </p:spPr>
      </p:pic>
      <p:sp>
        <p:nvSpPr>
          <p:cNvPr id="12" name="span"/>
          <p:cNvSpPr/>
          <p:nvPr/>
        </p:nvSpPr>
        <p:spPr>
          <a:xfrm>
            <a:off x="9585008" y="4529614"/>
            <a:ext cx="99545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GraphQL</a:t>
            </a:r>
            <a:endParaRPr lang="en-US" sz="1814"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487680" y="3083052"/>
            <a:ext cx="486889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Gimme the details!</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6" name="h4.subtitle.theme@separator.callout.talk@pet"/>
          <p:cNvSpPr/>
          <p:nvPr/>
        </p:nvSpPr>
        <p:spPr>
          <a:xfrm>
            <a:off x="7437120" y="5724144"/>
            <a:ext cx="3413760" cy="615696"/>
          </a:xfrm>
          <a:prstGeom prst="rect">
            <a:avLst/>
          </a:prstGeom>
          <a:solidFill>
            <a:srgbClr val="00050B"/>
          </a:solidFill>
          <a:ln w="12700">
            <a:solidFill>
              <a:srgbClr val="00050B">
                <a:alpha val="0"/>
              </a:srgbClr>
            </a:solidFill>
            <a:prstDash val="solid"/>
          </a:ln>
        </p:spPr>
      </p:sp>
      <p:sp>
        <p:nvSpPr>
          <p:cNvPr id="7" name="span"/>
          <p:cNvSpPr/>
          <p:nvPr/>
        </p:nvSpPr>
        <p:spPr>
          <a:xfrm>
            <a:off x="7776782" y="5833872"/>
            <a:ext cx="1825371"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Say hello to </a:t>
            </a:r>
            <a:endParaRPr lang="en-US" sz="2592" dirty="0"/>
          </a:p>
        </p:txBody>
      </p:sp>
      <p:sp>
        <p:nvSpPr>
          <p:cNvPr id="8" name="span"/>
          <p:cNvSpPr/>
          <p:nvPr/>
        </p:nvSpPr>
        <p:spPr>
          <a:xfrm>
            <a:off x="10405396" y="5833872"/>
            <a:ext cx="105728" cy="390144"/>
          </a:xfrm>
          <a:prstGeom prst="rect">
            <a:avLst/>
          </a:prstGeom>
          <a:noFill/>
          <a:ln/>
        </p:spPr>
        <p:txBody>
          <a:bodyPr wrap="none" lIns="0" tIns="0" rIns="0" bIns="0" rtlCol="0" anchor="ctr"/>
          <a:lstStyle/>
          <a:p>
            <a:pPr indent="0" marL="0">
              <a:buNone/>
            </a:pPr>
            <a:r>
              <a:rPr lang="en-US" sz="2592" b="1" u="none" dirty="0">
                <a:solidFill>
                  <a:srgbClr val="FFFFFF"/>
                </a:solidFill>
                <a:latin typeface="Bitter" pitchFamily="34" charset="0"/>
                <a:ea typeface="Bitter" pitchFamily="34" charset="-122"/>
                <a:cs typeface="Bitter" pitchFamily="34" charset="-120"/>
              </a:rPr>
              <a:t>!</a:t>
            </a:r>
            <a:endParaRPr lang="en-US" sz="2592" dirty="0"/>
          </a:p>
        </p:txBody>
      </p:sp>
      <p:sp>
        <p:nvSpPr>
          <p:cNvPr id="9" name="span.talk@pet.name"/>
          <p:cNvSpPr/>
          <p:nvPr/>
        </p:nvSpPr>
        <p:spPr>
          <a:xfrm>
            <a:off x="9602153" y="5833872"/>
            <a:ext cx="803243" cy="390144"/>
          </a:xfrm>
          <a:prstGeom prst="rect">
            <a:avLst/>
          </a:prstGeom>
          <a:noFill/>
          <a:ln/>
        </p:spPr>
        <p:txBody>
          <a:bodyPr wrap="none" lIns="0" tIns="0" rIns="0" bIns="0" rtlCol="0" anchor="ctr"/>
          <a:lstStyle/>
          <a:p>
            <a:pPr indent="0" marL="0">
              <a:buNone/>
            </a:pPr>
            <a:r>
              <a:rPr lang="en-US" sz="2592" b="1" u="none" dirty="0">
                <a:solidFill>
                  <a:srgbClr val="FCD34D"/>
                </a:solidFill>
                <a:latin typeface="Bitter" pitchFamily="34" charset="0"/>
                <a:ea typeface="Bitter" pitchFamily="34" charset="-122"/>
                <a:cs typeface="Bitter" pitchFamily="34" charset="-120"/>
              </a:rPr>
              <a:t>Mora</a:t>
            </a:r>
            <a:endParaRPr lang="en-US" sz="2592"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33206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Where is the code?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88274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None of your business. 😘</a:t>
            </a:r>
            <a:endParaRPr lang="en-US" sz="1814" dirty="0"/>
          </a:p>
        </p:txBody>
      </p:sp>
      <p:sp>
        <p:nvSpPr>
          <p:cNvPr id="7" name="span"/>
          <p:cNvSpPr/>
          <p:nvPr/>
        </p:nvSpPr>
        <p:spPr>
          <a:xfrm>
            <a:off x="1341120" y="1898999"/>
            <a:ext cx="406498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All the code is in GitHub private repositories.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06019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It's completely opinionated</a:t>
            </a:r>
            <a:endParaRPr lang="en-US" sz="1814" dirty="0"/>
          </a:p>
        </p:txBody>
      </p:sp>
      <p:sp>
        <p:nvSpPr>
          <p:cNvPr id="10" name="span"/>
          <p:cNvSpPr/>
          <p:nvPr/>
        </p:nvSpPr>
        <p:spPr>
          <a:xfrm>
            <a:off x="1341120" y="3240119"/>
            <a:ext cx="370332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This time I was not aiming for the public.</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430091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You (should) know how to write an API</a:t>
            </a:r>
            <a:endParaRPr lang="en-US" sz="1814" dirty="0"/>
          </a:p>
        </p:txBody>
      </p:sp>
      <p:sp>
        <p:nvSpPr>
          <p:cNvPr id="13" name="em"/>
          <p:cNvSpPr/>
          <p:nvPr/>
        </p:nvSpPr>
        <p:spPr>
          <a:xfrm>
            <a:off x="1341120" y="4587335"/>
            <a:ext cx="1324547"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Don't be lazy!</a:t>
            </a:r>
            <a:endParaRPr lang="en-US" sz="1555"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3" name="article.freya@slide.theme@bg-amber.theme@separator.talk@game"/>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3596926"/>
            <a:ext cx="476402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is her name?</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6" name="span"/>
          <p:cNvSpPr/>
          <p:nvPr/>
        </p:nvSpPr>
        <p:spPr>
          <a:xfrm>
            <a:off x="487680" y="3044571"/>
            <a:ext cx="597122"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Let's</a:t>
            </a:r>
            <a:endParaRPr lang="en-US" sz="1944" dirty="0"/>
          </a:p>
        </p:txBody>
      </p:sp>
      <p:sp>
        <p:nvSpPr>
          <p:cNvPr id="7" name="span"/>
          <p:cNvSpPr/>
          <p:nvPr/>
        </p:nvSpPr>
        <p:spPr>
          <a:xfrm>
            <a:off x="1143191" y="3044571"/>
            <a:ext cx="510350"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play</a:t>
            </a:r>
            <a:endParaRPr lang="en-US" sz="1944" dirty="0"/>
          </a:p>
        </p:txBody>
      </p:sp>
      <p:sp>
        <p:nvSpPr>
          <p:cNvPr id="8" name="span"/>
          <p:cNvSpPr/>
          <p:nvPr/>
        </p:nvSpPr>
        <p:spPr>
          <a:xfrm>
            <a:off x="1711928" y="3044571"/>
            <a:ext cx="143447"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a</a:t>
            </a:r>
            <a:endParaRPr lang="en-US" sz="1944" dirty="0"/>
          </a:p>
        </p:txBody>
      </p:sp>
      <p:sp>
        <p:nvSpPr>
          <p:cNvPr id="9" name="span"/>
          <p:cNvSpPr/>
          <p:nvPr/>
        </p:nvSpPr>
        <p:spPr>
          <a:xfrm>
            <a:off x="1913763" y="3044571"/>
            <a:ext cx="526637"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little</a:t>
            </a:r>
            <a:endParaRPr lang="en-US" sz="1944" dirty="0"/>
          </a:p>
        </p:txBody>
      </p:sp>
      <p:sp>
        <p:nvSpPr>
          <p:cNvPr id="10" name="span"/>
          <p:cNvSpPr/>
          <p:nvPr/>
        </p:nvSpPr>
        <p:spPr>
          <a:xfrm>
            <a:off x="2498789" y="3044571"/>
            <a:ext cx="671798"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game</a:t>
            </a:r>
            <a:endParaRPr lang="en-US" sz="1944" dirty="0"/>
          </a:p>
        </p:txBody>
      </p:sp>
      <p:sp>
        <p:nvSpPr>
          <p:cNvPr id="11" name="span"/>
          <p:cNvSpPr/>
          <p:nvPr/>
        </p:nvSpPr>
        <p:spPr>
          <a:xfrm>
            <a:off x="3228975" y="3044571"/>
            <a:ext cx="247460"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a:t>
            </a:r>
            <a:endParaRPr lang="en-US" sz="1944"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revers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6583680" y="3596926"/>
            <a:ext cx="128673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Cleo!</a:t>
            </a:r>
            <a:endParaRPr lang="en-US" sz="4277" dirty="0"/>
          </a:p>
        </p:txBody>
      </p:sp>
      <p:pic>
        <p:nvPicPr>
          <p:cNvPr id="5" name="div.image" descr="preencoded.png">    </p:cNvPr>
          <p:cNvPicPr>
            <a:picLocks noChangeAspect="1"/>
          </p:cNvPicPr>
          <p:nvPr/>
        </p:nvPicPr>
        <p:blipFill>
          <a:blip r:embed="rId1"/>
          <a:stretch>
            <a:fillRect/>
          </a:stretch>
        </p:blipFill>
        <p:spPr>
          <a:xfrm>
            <a:off x="0" y="0"/>
            <a:ext cx="6096000" cy="6827520"/>
          </a:xfrm>
          <a:prstGeom prst="rect">
            <a:avLst/>
          </a:prstGeom>
        </p:spPr>
      </p:pic>
      <p:sp>
        <p:nvSpPr>
          <p:cNvPr id="6" name="span"/>
          <p:cNvSpPr/>
          <p:nvPr/>
        </p:nvSpPr>
        <p:spPr>
          <a:xfrm>
            <a:off x="6583680" y="3044571"/>
            <a:ext cx="465582" cy="298704"/>
          </a:xfrm>
          <a:prstGeom prst="rect">
            <a:avLst/>
          </a:prstGeom>
          <a:noFill/>
          <a:ln/>
        </p:spPr>
        <p:txBody>
          <a:bodyPr wrap="none" lIns="0" tIns="0" rIns="0" bIns="0" rtlCol="0" anchor="ctr"/>
          <a:lstStyle/>
          <a:p>
            <a:pPr indent="0" marL="0">
              <a:buNone/>
            </a:pPr>
            <a:r>
              <a:rPr lang="en-US" sz="1944" b="1" u="none" dirty="0">
                <a:solidFill>
                  <a:srgbClr val="FFFFFF"/>
                </a:solidFill>
                <a:latin typeface="Inter" pitchFamily="34" charset="0"/>
                <a:ea typeface="Inter" pitchFamily="34" charset="-122"/>
                <a:cs typeface="Inter" pitchFamily="34" charset="-120"/>
              </a:rPr>
              <a:t>The</a:t>
            </a:r>
            <a:endParaRPr lang="en-US" sz="1944" dirty="0"/>
          </a:p>
        </p:txBody>
      </p:sp>
      <p:sp>
        <p:nvSpPr>
          <p:cNvPr id="7" name="span"/>
          <p:cNvSpPr/>
          <p:nvPr/>
        </p:nvSpPr>
        <p:spPr>
          <a:xfrm>
            <a:off x="7107650" y="3044571"/>
            <a:ext cx="889540" cy="298704"/>
          </a:xfrm>
          <a:prstGeom prst="rect">
            <a:avLst/>
          </a:prstGeom>
          <a:noFill/>
          <a:ln/>
        </p:spPr>
        <p:txBody>
          <a:bodyPr wrap="none" lIns="0" tIns="0" rIns="0" bIns="0" rtlCol="0" anchor="ctr"/>
          <a:lstStyle/>
          <a:p>
            <a:pPr indent="0" marL="0">
              <a:buNone/>
            </a:pPr>
            <a:r>
              <a:rPr lang="en-US" sz="1944" b="1" u="none" dirty="0">
                <a:solidFill>
                  <a:srgbClr val="FFFFFF"/>
                </a:solidFill>
                <a:latin typeface="Inter" pitchFamily="34" charset="0"/>
                <a:ea typeface="Inter" pitchFamily="34" charset="-122"/>
                <a:cs typeface="Inter" pitchFamily="34" charset="-120"/>
              </a:rPr>
              <a:t>answer</a:t>
            </a:r>
            <a:endParaRPr lang="en-US" sz="1944" dirty="0"/>
          </a:p>
        </p:txBody>
      </p:sp>
      <p:sp>
        <p:nvSpPr>
          <p:cNvPr id="8" name="span"/>
          <p:cNvSpPr/>
          <p:nvPr/>
        </p:nvSpPr>
        <p:spPr>
          <a:xfrm>
            <a:off x="8055578" y="3044571"/>
            <a:ext cx="205264" cy="298704"/>
          </a:xfrm>
          <a:prstGeom prst="rect">
            <a:avLst/>
          </a:prstGeom>
          <a:noFill/>
          <a:ln/>
        </p:spPr>
        <p:txBody>
          <a:bodyPr wrap="none" lIns="0" tIns="0" rIns="0" bIns="0" rtlCol="0" anchor="ctr"/>
          <a:lstStyle/>
          <a:p>
            <a:pPr indent="0" marL="0">
              <a:buNone/>
            </a:pPr>
            <a:r>
              <a:rPr lang="en-US" sz="1944" b="1" u="none" dirty="0">
                <a:solidFill>
                  <a:srgbClr val="FFFFFF"/>
                </a:solidFill>
                <a:latin typeface="Inter" pitchFamily="34" charset="0"/>
                <a:ea typeface="Inter" pitchFamily="34" charset="-122"/>
                <a:cs typeface="Inter" pitchFamily="34" charset="-120"/>
              </a:rPr>
              <a:t>is</a:t>
            </a:r>
            <a:endParaRPr lang="en-US" sz="1944" dirty="0"/>
          </a:p>
        </p:txBody>
      </p:sp>
      <p:sp>
        <p:nvSpPr>
          <p:cNvPr id="9" name="span"/>
          <p:cNvSpPr/>
          <p:nvPr/>
        </p:nvSpPr>
        <p:spPr>
          <a:xfrm>
            <a:off x="8319230" y="3044571"/>
            <a:ext cx="247460" cy="298704"/>
          </a:xfrm>
          <a:prstGeom prst="rect">
            <a:avLst/>
          </a:prstGeom>
          <a:noFill/>
          <a:ln/>
        </p:spPr>
        <p:txBody>
          <a:bodyPr wrap="none" lIns="0" tIns="0" rIns="0" bIns="0" rtlCol="0" anchor="ctr"/>
          <a:lstStyle/>
          <a:p>
            <a:pPr indent="0" marL="0">
              <a:buNone/>
            </a:pPr>
            <a:r>
              <a:rPr lang="en-US" sz="1944" b="1" u="none" dirty="0">
                <a:solidFill>
                  <a:srgbClr val="FFFFFF"/>
                </a:solidFill>
                <a:latin typeface="Inter" pitchFamily="34" charset="0"/>
                <a:ea typeface="Inter" pitchFamily="34" charset="-122"/>
                <a:cs typeface="Inter" pitchFamily="34" charset="-120"/>
              </a:rPr>
              <a:t>...</a:t>
            </a:r>
            <a:endParaRPr lang="en-US" sz="1944"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2947035"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Remember ...</a:t>
            </a:r>
            <a:endParaRPr lang="en-US" sz="3240" dirty="0"/>
          </a:p>
        </p:txBody>
      </p:sp>
      <p:sp>
        <p:nvSpPr>
          <p:cNvPr id="7" name="span.sentence.dark"/>
          <p:cNvSpPr/>
          <p:nvPr/>
        </p:nvSpPr>
        <p:spPr>
          <a:xfrm>
            <a:off x="487680" y="3271361"/>
            <a:ext cx="5404866"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“Home is where the heart is.”</a:t>
            </a:r>
            <a:endParaRPr lang="en-US" sz="3240" dirty="0"/>
          </a:p>
        </p:txBody>
      </p:sp>
      <p:sp>
        <p:nvSpPr>
          <p:cNvPr id="8" name="strong.author.dark"/>
          <p:cNvSpPr/>
          <p:nvPr/>
        </p:nvSpPr>
        <p:spPr>
          <a:xfrm>
            <a:off x="487680" y="3824954"/>
            <a:ext cx="2122551"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Plinius the Elder</a:t>
            </a:r>
            <a:endParaRPr lang="en-US" sz="1944"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2705576"/>
            <a:ext cx="5115973"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“In ancient times cats were</a:t>
            </a:r>
            <a:endParaRPr lang="en-US" sz="3240" dirty="0"/>
          </a:p>
        </p:txBody>
      </p:sp>
      <p:sp>
        <p:nvSpPr>
          <p:cNvPr id="8" name="span.sentence.dark"/>
          <p:cNvSpPr/>
          <p:nvPr/>
        </p:nvSpPr>
        <p:spPr>
          <a:xfrm>
            <a:off x="487680" y="3271361"/>
            <a:ext cx="3875342"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worshipped as gods.</a:t>
            </a:r>
            <a:endParaRPr lang="en-US" sz="3240" dirty="0"/>
          </a:p>
        </p:txBody>
      </p:sp>
      <p:sp>
        <p:nvSpPr>
          <p:cNvPr id="9" name="span.sentence.dark"/>
          <p:cNvSpPr/>
          <p:nvPr/>
        </p:nvSpPr>
        <p:spPr>
          <a:xfrm>
            <a:off x="487680" y="3837146"/>
            <a:ext cx="5541455"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They have not forgotten this.”</a:t>
            </a:r>
            <a:endParaRPr lang="en-US" sz="3240" dirty="0"/>
          </a:p>
        </p:txBody>
      </p:sp>
      <p:sp>
        <p:nvSpPr>
          <p:cNvPr id="10" name="strong.author.dark"/>
          <p:cNvSpPr/>
          <p:nvPr/>
        </p:nvSpPr>
        <p:spPr>
          <a:xfrm>
            <a:off x="487680" y="4390739"/>
            <a:ext cx="1938814"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Terry Pratchett</a:t>
            </a:r>
            <a:endParaRPr lang="en-US" sz="1944"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talk@end.usual"/>
          <p:cNvSpPr/>
          <p:nvPr/>
        </p:nvSpPr>
        <p:spPr>
          <a:xfrm>
            <a:off x="487680" y="4676775"/>
            <a:ext cx="6789039" cy="809625"/>
          </a:xfrm>
          <a:prstGeom prst="rect">
            <a:avLst/>
          </a:prstGeom>
          <a:solidFill>
            <a:srgbClr val="00050B"/>
          </a:solidFill>
          <a:ln w="12700">
            <a:solidFill>
              <a:srgbClr val="00050B">
                <a:alpha val="0"/>
              </a:srgbClr>
            </a:solidFill>
            <a:prstDash val="solid"/>
          </a:ln>
        </p:spPr>
      </p:sp>
      <p:sp>
        <p:nvSpPr>
          <p:cNvPr id="6" name="h1.theme@callout.title.talk@end.usual"/>
          <p:cNvSpPr/>
          <p:nvPr/>
        </p:nvSpPr>
        <p:spPr>
          <a:xfrm>
            <a:off x="748951" y="4829175"/>
            <a:ext cx="6266498" cy="493776"/>
          </a:xfrm>
          <a:prstGeom prst="rect">
            <a:avLst/>
          </a:prstGeom>
          <a:noFill/>
          <a:ln/>
        </p:spPr>
        <p:txBody>
          <a:bodyPr wrap="none" lIns="0" tIns="0" rIns="0" bIns="0" rtlCol="0" anchor="ctr"/>
          <a:lstStyle/>
          <a:p>
            <a:pPr indent="0" marL="0">
              <a:buNone/>
            </a:pPr>
            <a:r>
              <a:rPr lang="en-US" sz="3240" b="1" u="none" dirty="0">
                <a:solidFill>
                  <a:srgbClr val="FFFFFF"/>
                </a:solidFill>
                <a:latin typeface="Bitter" pitchFamily="34" charset="0"/>
                <a:ea typeface="Bitter" pitchFamily="34" charset="-122"/>
                <a:cs typeface="Bitter" pitchFamily="34" charset="-120"/>
              </a:rPr>
              <a:t>This was my usual ending slide...</a:t>
            </a:r>
            <a:endParaRPr lang="en-US" sz="3240"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talk@end.real"/>
          <p:cNvSpPr/>
          <p:nvPr/>
        </p:nvSpPr>
        <p:spPr>
          <a:xfrm>
            <a:off x="487680" y="3762756"/>
            <a:ext cx="9899142" cy="1723644"/>
          </a:xfrm>
          <a:prstGeom prst="rect">
            <a:avLst/>
          </a:prstGeom>
          <a:solidFill>
            <a:srgbClr val="00050B"/>
          </a:solidFill>
          <a:ln w="12700">
            <a:solidFill>
              <a:srgbClr val="00050B">
                <a:alpha val="0"/>
              </a:srgbClr>
            </a:solidFill>
            <a:prstDash val="solid"/>
          </a:ln>
        </p:spPr>
      </p:sp>
      <p:sp>
        <p:nvSpPr>
          <p:cNvPr id="6" name="h1.theme@callout.title.talk@end.real"/>
          <p:cNvSpPr/>
          <p:nvPr/>
        </p:nvSpPr>
        <p:spPr>
          <a:xfrm>
            <a:off x="853440" y="3933444"/>
            <a:ext cx="9167622"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But this talk is special. Thank you!</a:t>
            </a:r>
            <a:endParaRPr lang="en-US" sz="4536" dirty="0"/>
          </a:p>
        </p:txBody>
      </p:sp>
      <p:sp>
        <p:nvSpPr>
          <p:cNvPr id="7" name="span.subtitle.talk@end.real"/>
          <p:cNvSpPr/>
          <p:nvPr/>
        </p:nvSpPr>
        <p:spPr>
          <a:xfrm>
            <a:off x="853440" y="4829175"/>
            <a:ext cx="5969984" cy="493776"/>
          </a:xfrm>
          <a:prstGeom prst="rect">
            <a:avLst/>
          </a:prstGeom>
          <a:noFill/>
          <a:ln/>
        </p:spPr>
        <p:txBody>
          <a:bodyPr wrap="none" lIns="0" tIns="0" rIns="0" bIns="0" rtlCol="0" anchor="ctr"/>
          <a:lstStyle/>
          <a:p>
            <a:pPr indent="0" marL="0">
              <a:buNone/>
            </a:pPr>
            <a:r>
              <a:rPr lang="en-US" sz="3240" b="1" u="none" dirty="0">
                <a:solidFill>
                  <a:srgbClr val="FCD34D"/>
                </a:solidFill>
                <a:latin typeface="Bitter" pitchFamily="34" charset="0"/>
                <a:ea typeface="Bitter" pitchFamily="34" charset="-122"/>
                <a:cs typeface="Bitter" pitchFamily="34" charset="-120"/>
              </a:rPr>
              <a:t>We miss you both, a very lot! ❤️</a:t>
            </a:r>
            <a:endParaRPr lang="en-US" sz="3240" dirty="0"/>
          </a:p>
        </p:txBody>
      </p:sp>
      <p:sp>
        <p:nvSpPr>
          <p:cNvPr id="8"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9"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10"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1"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2"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3"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4"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5"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50</Slides>
  <Notes>50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Smart Home to Smart Cats: extending my home automation to my pets</dc:title>
  <dc:subject>When going online and searching for new gadgets for our home, we often find Alexa, HomeKit or Google Assistant
compatibility badges. Are these compatibility layers hard to code? What if I want to code mine?
The truth is that every gadget that is connected to the internet is probably speaking to an HTTP or MQTT API. And
this means you know how to use it.
In this talk, I will show you how I easily made my cat’s life way technological.
</dc:subject>
  <dc:creator>Paolo Insogna</dc:creator>
  <cp:lastModifiedBy>Paolo Insogna</cp:lastModifiedBy>
  <cp:revision>1</cp:revision>
  <dcterms:created xsi:type="dcterms:W3CDTF">2026-11-02T14:09:51Z</dcterms:created>
  <dcterms:modified xsi:type="dcterms:W3CDTF">2026-11-02T14:09:51Z</dcterms:modified>
</cp:coreProperties>
</file>