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27520"/>
  <p:notesSz cx="6827520" cy="12192000"/>
  <p:embeddedFontLst>
    <p:embeddedFont>
      <p:font typeface="Montserrat" panose="00000000000000000000" charset="1"/>
      <p:regular r:id="rId41"/>
      <p:bold r:id="rId40"/>
    </p:embeddedFont>
    <p:embeddedFont>
      <p:font typeface="Inter Light" panose="02000503000000020004" charset="1"/>
      <p:regular r:id="rId42"/>
    </p:embeddedFont>
    <p:embeddedFont>
      <p:font typeface="Bitter" panose="00000000000000000000" charset="1"/>
      <p:regular r:id="rId52"/>
      <p:bold r:id="rId43"/>
      <p:boldItalic r:id="rId51"/>
    </p:embeddedFont>
    <p:embeddedFont>
      <p:font typeface="Montserrat ExtraBold" panose="00000000000000000000" charset="1"/>
      <p:regular r:id="rId44"/>
    </p:embeddedFont>
    <p:embeddedFont>
      <p:font typeface="Inter ExtraBold" panose="02000503000000020004" charset="1"/>
      <p:regular r:id="rId45"/>
    </p:embeddedFont>
    <p:embeddedFont>
      <p:font typeface="Inter" panose="02000503000000020004" charset="1"/>
      <p:regular r:id="rId46"/>
      <p:bold r:id="rId49"/>
    </p:embeddedFont>
    <p:embeddedFont>
      <p:font typeface="Roboto Mono" panose="00000009000000000000" charset="1"/>
      <p:regular r:id="rId50"/>
      <p:bold r:id="rId47"/>
    </p:embeddedFont>
    <p:embeddedFont>
      <p:font typeface="Montserrat Black" panose="00000000000000000000" charset="1"/>
      <p:regular r:id="rId4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 Id="rId40" Type="http://schemas.openxmlformats.org/officeDocument/2006/relationships/font" Target="fonts/font1.fntdata"/><Relationship Id="rId41" Type="http://schemas.openxmlformats.org/officeDocument/2006/relationships/font" Target="fonts/font2.fntdata"/><Relationship Id="rId42" Type="http://schemas.openxmlformats.org/officeDocument/2006/relationships/font" Target="fonts/font3.fntdata"/><Relationship Id="rId43" Type="http://schemas.openxmlformats.org/officeDocument/2006/relationships/font" Target="fonts/font4.fntdata"/><Relationship Id="rId44" Type="http://schemas.openxmlformats.org/officeDocument/2006/relationships/font" Target="fonts/font5.fntdata"/><Relationship Id="rId45" Type="http://schemas.openxmlformats.org/officeDocument/2006/relationships/font" Target="fonts/font6.fntdata"/><Relationship Id="rId46" Type="http://schemas.openxmlformats.org/officeDocument/2006/relationships/font" Target="fonts/font7.fntdata"/><Relationship Id="rId47" Type="http://schemas.openxmlformats.org/officeDocument/2006/relationships/font" Target="fonts/font8.fntdata"/><Relationship Id="rId48" Type="http://schemas.openxmlformats.org/officeDocument/2006/relationships/font" Target="fonts/font9.fntdata"/><Relationship Id="rId49" Type="http://schemas.openxmlformats.org/officeDocument/2006/relationships/font" Target="fonts/font10.fntdata"/><Relationship Id="rId50" Type="http://schemas.openxmlformats.org/officeDocument/2006/relationships/font" Target="fonts/font11.fntdata"/><Relationship Id="rId51" Type="http://schemas.openxmlformats.org/officeDocument/2006/relationships/font" Target="fonts/font12.fntdata"/><Relationship Id="rId52"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slowloris" TargetMode="External"/><Relationship Id="rId14" Type="http://schemas.openxmlformats.org/officeDocument/2006/relationships/hyperlink" Target="https://talks.paoloinsogna.dev/pdfs/slowloris.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svg"/><Relationship Id="rId4" Type="http://schemas.openxmlformats.org/officeDocument/2006/relationships/image" Target="../media/image-9-4.png"/><Relationship Id="rId5" Type="http://schemas.openxmlformats.org/officeDocument/2006/relationships/image" Target="../media/image-9-5.svg"/><Relationship Id="rId6" Type="http://schemas.openxmlformats.org/officeDocument/2006/relationships/image" Target="../media/image-9-6.png"/><Relationship Id="rId7" Type="http://schemas.openxmlformats.org/officeDocument/2006/relationships/image" Target="../media/image-9-7.sv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image" Target="../media/image-13-3.png"/><Relationship Id="rId4" Type="http://schemas.openxmlformats.org/officeDocument/2006/relationships/image" Target="../media/image-13-4.svg"/><Relationship Id="rId5" Type="http://schemas.openxmlformats.org/officeDocument/2006/relationships/image" Target="../media/image-13-5.png"/><Relationship Id="rId6" Type="http://schemas.openxmlformats.org/officeDocument/2006/relationships/image" Target="../media/image-13-6.sv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sv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svg"/><Relationship Id="rId3" Type="http://schemas.openxmlformats.org/officeDocument/2006/relationships/image" Target="../media/image-19-3.png"/><Relationship Id="rId4" Type="http://schemas.openxmlformats.org/officeDocument/2006/relationships/image" Target="../media/image-19-4.sv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image" Target="../media/image-21-3.png"/><Relationship Id="rId4" Type="http://schemas.openxmlformats.org/officeDocument/2006/relationships/image" Target="../media/image-21-4.svg"/><Relationship Id="rId5" Type="http://schemas.openxmlformats.org/officeDocument/2006/relationships/image" Target="../media/image-21-5.png"/><Relationship Id="rId6" Type="http://schemas.openxmlformats.org/officeDocument/2006/relationships/image" Target="../media/image-21-6.sv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svg"/><Relationship Id="rId3" Type="http://schemas.openxmlformats.org/officeDocument/2006/relationships/image" Target="../media/image-22-3.png"/><Relationship Id="rId4" Type="http://schemas.openxmlformats.org/officeDocument/2006/relationships/image" Target="../media/image-22-4.sv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image" Target="../media/image-23-4.svg"/><Relationship Id="rId5" Type="http://schemas.openxmlformats.org/officeDocument/2006/relationships/image" Target="../media/image-23-5.png"/><Relationship Id="rId6" Type="http://schemas.openxmlformats.org/officeDocument/2006/relationships/image" Target="../media/image-23-6.sv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svg"/><Relationship Id="rId3" Type="http://schemas.openxmlformats.org/officeDocument/2006/relationships/image" Target="../media/image-26-3.png"/><Relationship Id="rId4" Type="http://schemas.openxmlformats.org/officeDocument/2006/relationships/image" Target="../media/image-26-4.svg"/><Relationship Id="rId5" Type="http://schemas.openxmlformats.org/officeDocument/2006/relationships/slideLayout" Target="../slideLayouts/slideLayout1.xml"/><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svg"/><Relationship Id="rId3" Type="http://schemas.openxmlformats.org/officeDocument/2006/relationships/image" Target="../media/image-27-3.png"/><Relationship Id="rId4" Type="http://schemas.openxmlformats.org/officeDocument/2006/relationships/image" Target="../media/image-27-4.svg"/><Relationship Id="rId5" Type="http://schemas.openxmlformats.org/officeDocument/2006/relationships/image" Target="../media/image-27-5.png"/><Relationship Id="rId6" Type="http://schemas.openxmlformats.org/officeDocument/2006/relationships/image" Target="../media/image-27-6.svg"/><Relationship Id="rId7" Type="http://schemas.openxmlformats.org/officeDocument/2006/relationships/slideLayout" Target="../slideLayouts/slideLayout1.xml"/><Relationship Id="rId8"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svg"/><Relationship Id="rId3" Type="http://schemas.openxmlformats.org/officeDocument/2006/relationships/image" Target="../media/image-29-3.png"/><Relationship Id="rId4" Type="http://schemas.openxmlformats.org/officeDocument/2006/relationships/image" Target="../media/image-29-4.svg"/><Relationship Id="rId5" Type="http://schemas.openxmlformats.org/officeDocument/2006/relationships/slideLayout" Target="../slideLayouts/slideLayout1.xml"/><Relationship Id="rId6"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svg"/><Relationship Id="rId3" Type="http://schemas.openxmlformats.org/officeDocument/2006/relationships/image" Target="../media/image-30-3.png"/><Relationship Id="rId4" Type="http://schemas.openxmlformats.org/officeDocument/2006/relationships/slideLayout" Target="../slideLayouts/slideLayout1.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svg"/><Relationship Id="rId3" Type="http://schemas.openxmlformats.org/officeDocument/2006/relationships/image" Target="../media/image-31-3.png"/><Relationship Id="rId4" Type="http://schemas.openxmlformats.org/officeDocument/2006/relationships/image" Target="../media/image-31-4.svg"/><Relationship Id="rId5" Type="http://schemas.openxmlformats.org/officeDocument/2006/relationships/image" Target="../media/image-31-5.png"/><Relationship Id="rId6" Type="http://schemas.openxmlformats.org/officeDocument/2006/relationships/image" Target="../media/image-31-6.svg"/><Relationship Id="rId7" Type="http://schemas.openxmlformats.org/officeDocument/2006/relationships/slideLayout" Target="../slideLayouts/slideLayout1.xml"/><Relationship Id="rId8"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svg"/><Relationship Id="rId3" Type="http://schemas.openxmlformats.org/officeDocument/2006/relationships/image" Target="../media/image-32-3.png"/><Relationship Id="rId4" Type="http://schemas.openxmlformats.org/officeDocument/2006/relationships/image" Target="../media/image-32-4.svg"/><Relationship Id="rId5" Type="http://schemas.openxmlformats.org/officeDocument/2006/relationships/slideLayout" Target="../slideLayouts/slideLayout1.xml"/><Relationship Id="rId6"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33-1.png"/><Relationship Id="rId4" Type="http://schemas.openxmlformats.org/officeDocument/2006/relationships/image" Target="../media/image-33-2.png"/><Relationship Id="rId7" Type="http://schemas.openxmlformats.org/officeDocument/2006/relationships/slideLayout" Target="../slideLayouts/slideLayout1.xml"/><Relationship Id="rId8"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964025"/>
            <a:ext cx="2438400" cy="2438400"/>
          </a:xfrm>
          <a:prstGeom prst="rect">
            <a:avLst/>
          </a:prstGeom>
        </p:spPr>
      </p:pic>
      <p:sp>
        <p:nvSpPr>
          <p:cNvPr id="6" name="span"/>
          <p:cNvSpPr/>
          <p:nvPr/>
        </p:nvSpPr>
        <p:spPr>
          <a:xfrm>
            <a:off x="3322130" y="3915347"/>
            <a:ext cx="5547646"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The tale of avoiding a</a:t>
            </a:r>
            <a:endParaRPr lang="en-US" sz="3888" dirty="0"/>
          </a:p>
        </p:txBody>
      </p:sp>
      <p:sp>
        <p:nvSpPr>
          <p:cNvPr id="7" name="span"/>
          <p:cNvSpPr/>
          <p:nvPr/>
        </p:nvSpPr>
        <p:spPr>
          <a:xfrm>
            <a:off x="1542860" y="4594289"/>
            <a:ext cx="9106281"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time-based DDOS attack in Node.js</a:t>
            </a:r>
            <a:endParaRPr lang="en-US" sz="3888" dirty="0"/>
          </a:p>
        </p:txBody>
      </p:sp>
      <p:sp>
        <p:nvSpPr>
          <p:cNvPr id="8" name="span"/>
          <p:cNvSpPr/>
          <p:nvPr/>
        </p:nvSpPr>
        <p:spPr>
          <a:xfrm>
            <a:off x="5115687" y="5620703"/>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9" name="span"/>
          <p:cNvSpPr/>
          <p:nvPr/>
        </p:nvSpPr>
        <p:spPr>
          <a:xfrm>
            <a:off x="2978277" y="5989415"/>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10" name="strong"/>
          <p:cNvSpPr/>
          <p:nvPr/>
        </p:nvSpPr>
        <p:spPr>
          <a:xfrm>
            <a:off x="7491317" y="5989415"/>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1"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3"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4"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5"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6"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7"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8"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9"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20"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336292"/>
            <a:ext cx="435292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Sometimes, your</a:t>
            </a:r>
            <a:endParaRPr lang="en-US" sz="4277" dirty="0"/>
          </a:p>
        </p:txBody>
      </p:sp>
      <p:sp>
        <p:nvSpPr>
          <p:cNvPr id="5" name="span"/>
          <p:cNvSpPr/>
          <p:nvPr/>
        </p:nvSpPr>
        <p:spPr>
          <a:xfrm>
            <a:off x="487680" y="3083052"/>
            <a:ext cx="387600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worst enemy is</a:t>
            </a:r>
            <a:endParaRPr lang="en-US" sz="4277" dirty="0"/>
          </a:p>
        </p:txBody>
      </p:sp>
      <p:sp>
        <p:nvSpPr>
          <p:cNvPr id="6" name="span"/>
          <p:cNvSpPr/>
          <p:nvPr/>
        </p:nvSpPr>
        <p:spPr>
          <a:xfrm>
            <a:off x="487680" y="3829812"/>
            <a:ext cx="255127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slowness!</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63178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do we use</a:t>
            </a:r>
            <a:endParaRPr lang="en-US" sz="3240" dirty="0"/>
          </a:p>
        </p:txBody>
      </p:sp>
      <p:sp>
        <p:nvSpPr>
          <p:cNvPr id="5" name="span"/>
          <p:cNvSpPr/>
          <p:nvPr/>
        </p:nvSpPr>
        <p:spPr>
          <a:xfrm>
            <a:off x="487680" y="1083945"/>
            <a:ext cx="232248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everyday?</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137410"/>
            <a:ext cx="5177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Web</a:t>
            </a:r>
            <a:endParaRPr lang="en-US" sz="1944" dirty="0"/>
          </a:p>
        </p:txBody>
      </p:sp>
      <p:sp>
        <p:nvSpPr>
          <p:cNvPr id="8" name="span"/>
          <p:cNvSpPr/>
          <p:nvPr/>
        </p:nvSpPr>
        <p:spPr>
          <a:xfrm>
            <a:off x="1100233" y="2137410"/>
            <a:ext cx="1374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applications</a:t>
            </a:r>
            <a:endParaRPr lang="en-US" sz="1944" dirty="0"/>
          </a:p>
        </p:txBody>
      </p:sp>
      <p:sp>
        <p:nvSpPr>
          <p:cNvPr id="9" name="span"/>
          <p:cNvSpPr/>
          <p:nvPr/>
        </p:nvSpPr>
        <p:spPr>
          <a:xfrm>
            <a:off x="2569464" y="2137410"/>
            <a:ext cx="4752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play</a:t>
            </a:r>
            <a:endParaRPr lang="en-US" sz="1944" dirty="0"/>
          </a:p>
        </p:txBody>
      </p:sp>
      <p:sp>
        <p:nvSpPr>
          <p:cNvPr id="10" name="span"/>
          <p:cNvSpPr/>
          <p:nvPr/>
        </p:nvSpPr>
        <p:spPr>
          <a:xfrm>
            <a:off x="3139535" y="2137410"/>
            <a:ext cx="1356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1" name="span"/>
          <p:cNvSpPr/>
          <p:nvPr/>
        </p:nvSpPr>
        <p:spPr>
          <a:xfrm>
            <a:off x="3369945" y="2137410"/>
            <a:ext cx="5054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very</a:t>
            </a:r>
            <a:endParaRPr lang="en-US" sz="1944" dirty="0"/>
          </a:p>
        </p:txBody>
      </p:sp>
      <p:sp>
        <p:nvSpPr>
          <p:cNvPr id="12" name="span"/>
          <p:cNvSpPr/>
          <p:nvPr/>
        </p:nvSpPr>
        <p:spPr>
          <a:xfrm>
            <a:off x="3970211" y="2137410"/>
            <a:ext cx="109042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important</a:t>
            </a:r>
            <a:endParaRPr lang="en-US" sz="1944" dirty="0"/>
          </a:p>
        </p:txBody>
      </p:sp>
      <p:sp>
        <p:nvSpPr>
          <p:cNvPr id="13" name="span"/>
          <p:cNvSpPr/>
          <p:nvPr/>
        </p:nvSpPr>
        <p:spPr>
          <a:xfrm>
            <a:off x="5155311" y="2137410"/>
            <a:ext cx="45300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part</a:t>
            </a:r>
            <a:endParaRPr lang="en-US" sz="1944" dirty="0"/>
          </a:p>
        </p:txBody>
      </p:sp>
      <p:sp>
        <p:nvSpPr>
          <p:cNvPr id="14" name="span"/>
          <p:cNvSpPr/>
          <p:nvPr/>
        </p:nvSpPr>
        <p:spPr>
          <a:xfrm>
            <a:off x="487680" y="2507742"/>
            <a:ext cx="2314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5" name="span"/>
          <p:cNvSpPr/>
          <p:nvPr/>
        </p:nvSpPr>
        <p:spPr>
          <a:xfrm>
            <a:off x="788575" y="2507742"/>
            <a:ext cx="3805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our</a:t>
            </a:r>
            <a:endParaRPr lang="en-US" sz="1944" dirty="0"/>
          </a:p>
        </p:txBody>
      </p:sp>
      <p:sp>
        <p:nvSpPr>
          <p:cNvPr id="16" name="span"/>
          <p:cNvSpPr/>
          <p:nvPr/>
        </p:nvSpPr>
        <p:spPr>
          <a:xfrm>
            <a:off x="1238441" y="2507742"/>
            <a:ext cx="587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lives.</a:t>
            </a:r>
            <a:endParaRPr lang="en-US" sz="1944" dirty="0"/>
          </a:p>
        </p:txBody>
      </p:sp>
      <p:sp>
        <p:nvSpPr>
          <p:cNvPr id="17" name="em"/>
          <p:cNvSpPr/>
          <p:nvPr/>
        </p:nvSpPr>
        <p:spPr>
          <a:xfrm>
            <a:off x="487680" y="3353562"/>
            <a:ext cx="60979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They</a:t>
            </a:r>
            <a:endParaRPr lang="en-US" sz="1944" dirty="0"/>
          </a:p>
        </p:txBody>
      </p:sp>
      <p:sp>
        <p:nvSpPr>
          <p:cNvPr id="18" name="em"/>
          <p:cNvSpPr/>
          <p:nvPr/>
        </p:nvSpPr>
        <p:spPr>
          <a:xfrm>
            <a:off x="1155859" y="3353562"/>
            <a:ext cx="60779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must</a:t>
            </a:r>
            <a:endParaRPr lang="en-US" sz="1944" dirty="0"/>
          </a:p>
        </p:txBody>
      </p:sp>
      <p:sp>
        <p:nvSpPr>
          <p:cNvPr id="19" name="em"/>
          <p:cNvSpPr/>
          <p:nvPr/>
        </p:nvSpPr>
        <p:spPr>
          <a:xfrm>
            <a:off x="1822037" y="3353562"/>
            <a:ext cx="39557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not</a:t>
            </a:r>
            <a:endParaRPr lang="en-US" sz="1944" dirty="0"/>
          </a:p>
        </p:txBody>
      </p:sp>
      <p:sp>
        <p:nvSpPr>
          <p:cNvPr id="20" name="em"/>
          <p:cNvSpPr/>
          <p:nvPr/>
        </p:nvSpPr>
        <p:spPr>
          <a:xfrm>
            <a:off x="2275999" y="3353562"/>
            <a:ext cx="30746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go</a:t>
            </a:r>
            <a:endParaRPr lang="en-US" sz="1944" dirty="0"/>
          </a:p>
        </p:txBody>
      </p:sp>
      <p:sp>
        <p:nvSpPr>
          <p:cNvPr id="21" name="em"/>
          <p:cNvSpPr/>
          <p:nvPr/>
        </p:nvSpPr>
        <p:spPr>
          <a:xfrm>
            <a:off x="2641854" y="3353562"/>
            <a:ext cx="75076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down!</a:t>
            </a:r>
            <a:endParaRPr lang="en-US" sz="1944"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709672"/>
            <a:ext cx="250231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We are all</a:t>
            </a:r>
            <a:endParaRPr lang="en-US" sz="4277" dirty="0"/>
          </a:p>
        </p:txBody>
      </p:sp>
      <p:sp>
        <p:nvSpPr>
          <p:cNvPr id="5" name="span"/>
          <p:cNvSpPr/>
          <p:nvPr/>
        </p:nvSpPr>
        <p:spPr>
          <a:xfrm>
            <a:off x="487680" y="3456432"/>
            <a:ext cx="296732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vulnerable!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41143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Denial of Service Attack</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38470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Denial of Service Attack (DoS)</a:t>
            </a:r>
            <a:endParaRPr lang="en-US" sz="1814" dirty="0"/>
          </a:p>
        </p:txBody>
      </p:sp>
      <p:sp>
        <p:nvSpPr>
          <p:cNvPr id="7" name="span"/>
          <p:cNvSpPr/>
          <p:nvPr/>
        </p:nvSpPr>
        <p:spPr>
          <a:xfrm>
            <a:off x="1341120" y="1898999"/>
            <a:ext cx="670569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network resource is maliciously made unavailable to its intended users.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06784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Distributed Denial of Service (DDoS)</a:t>
            </a:r>
            <a:endParaRPr lang="en-US" sz="1814" dirty="0"/>
          </a:p>
        </p:txBody>
      </p:sp>
      <p:sp>
        <p:nvSpPr>
          <p:cNvPr id="10" name="span"/>
          <p:cNvSpPr/>
          <p:nvPr/>
        </p:nvSpPr>
        <p:spPr>
          <a:xfrm>
            <a:off x="1341120" y="3240119"/>
            <a:ext cx="629335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incoming flooding traffic originates from many different sources.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575910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 DDoS the attacker usually uses a lot of resources</a:t>
            </a:r>
            <a:endParaRPr lang="en-US" sz="1814" dirty="0"/>
          </a:p>
        </p:txBody>
      </p:sp>
      <p:sp>
        <p:nvSpPr>
          <p:cNvPr id="13" name="em"/>
          <p:cNvSpPr/>
          <p:nvPr/>
        </p:nvSpPr>
        <p:spPr>
          <a:xfrm>
            <a:off x="1341120" y="4587335"/>
            <a:ext cx="153666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Is that still true?</a:t>
            </a:r>
            <a:endParaRPr lang="en-US" sz="155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2709672"/>
            <a:ext cx="209226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Fear the</a:t>
            </a:r>
            <a:endParaRPr lang="en-US" sz="4277" dirty="0"/>
          </a:p>
        </p:txBody>
      </p:sp>
      <p:sp>
        <p:nvSpPr>
          <p:cNvPr id="5" name="span"/>
          <p:cNvSpPr/>
          <p:nvPr/>
        </p:nvSpPr>
        <p:spPr>
          <a:xfrm>
            <a:off x="487680" y="3456432"/>
            <a:ext cx="334260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real enemy ...</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6419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Slowloris attack</a:t>
            </a:r>
            <a:endParaRPr lang="en-US" sz="3240" dirty="0"/>
          </a:p>
        </p:txBody>
      </p:sp>
      <p:pic>
        <p:nvPicPr>
          <p:cNvPr id="5" name="img.freya@image.image" descr="preencoded.png">    </p:cNvPr>
          <p:cNvPicPr>
            <a:picLocks noChangeAspect="1"/>
          </p:cNvPicPr>
          <p:nvPr/>
        </p:nvPicPr>
        <p:blipFill>
          <a:blip r:embed="rId1"/>
          <a:stretch>
            <a:fillRect/>
          </a:stretch>
        </p:blipFill>
        <p:spPr>
          <a:xfrm>
            <a:off x="7643432" y="975455"/>
            <a:ext cx="3001042" cy="4876610"/>
          </a:xfrm>
          <a:prstGeom prst="rect">
            <a:avLst/>
          </a:prstGeom>
        </p:spPr>
      </p:pic>
      <p:pic>
        <p:nvPicPr>
          <p:cNvPr id="6"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1567434"/>
            <a:ext cx="609600" cy="609600"/>
          </a:xfrm>
          <a:prstGeom prst="rect">
            <a:avLst/>
          </a:prstGeom>
        </p:spPr>
      </p:pic>
      <p:sp>
        <p:nvSpPr>
          <p:cNvPr id="7" name="span"/>
          <p:cNvSpPr/>
          <p:nvPr/>
        </p:nvSpPr>
        <p:spPr>
          <a:xfrm>
            <a:off x="1341120" y="1571625"/>
            <a:ext cx="117719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What is it?</a:t>
            </a:r>
            <a:endParaRPr lang="en-US" sz="1814" dirty="0"/>
          </a:p>
        </p:txBody>
      </p:sp>
      <p:sp>
        <p:nvSpPr>
          <p:cNvPr id="8" name="span"/>
          <p:cNvSpPr/>
          <p:nvPr/>
        </p:nvSpPr>
        <p:spPr>
          <a:xfrm>
            <a:off x="1341120" y="1898999"/>
            <a:ext cx="192662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DDoS attack which</a:t>
            </a:r>
            <a:endParaRPr lang="en-US" sz="1555" dirty="0"/>
          </a:p>
        </p:txBody>
      </p:sp>
      <p:sp>
        <p:nvSpPr>
          <p:cNvPr id="9" name="span"/>
          <p:cNvSpPr/>
          <p:nvPr/>
        </p:nvSpPr>
        <p:spPr>
          <a:xfrm>
            <a:off x="1341120" y="2170557"/>
            <a:ext cx="227847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uses minimal bandwidth.</a:t>
            </a:r>
            <a:endParaRPr lang="en-US" sz="1555" dirty="0"/>
          </a:p>
        </p:txBody>
      </p:sp>
      <p:pic>
        <p:nvPicPr>
          <p:cNvPr id="10"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2908554"/>
            <a:ext cx="609600" cy="609600"/>
          </a:xfrm>
          <a:prstGeom prst="rect">
            <a:avLst/>
          </a:prstGeom>
        </p:spPr>
      </p:pic>
      <p:sp>
        <p:nvSpPr>
          <p:cNvPr id="11" name="span"/>
          <p:cNvSpPr/>
          <p:nvPr/>
        </p:nvSpPr>
        <p:spPr>
          <a:xfrm>
            <a:off x="1341120" y="2912745"/>
            <a:ext cx="242268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When it was created?</a:t>
            </a:r>
            <a:endParaRPr lang="en-US" sz="1814" dirty="0"/>
          </a:p>
        </p:txBody>
      </p:sp>
      <p:sp>
        <p:nvSpPr>
          <p:cNvPr id="12" name="span"/>
          <p:cNvSpPr/>
          <p:nvPr/>
        </p:nvSpPr>
        <p:spPr>
          <a:xfrm>
            <a:off x="1341120" y="3240119"/>
            <a:ext cx="228180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Robert "RSnake" Hansen</a:t>
            </a:r>
            <a:endParaRPr lang="en-US" sz="1555" dirty="0"/>
          </a:p>
        </p:txBody>
      </p:sp>
      <p:sp>
        <p:nvSpPr>
          <p:cNvPr id="13" name="span"/>
          <p:cNvSpPr/>
          <p:nvPr/>
        </p:nvSpPr>
        <p:spPr>
          <a:xfrm>
            <a:off x="1341120" y="3511677"/>
            <a:ext cx="21770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created it in June 2009.</a:t>
            </a:r>
            <a:endParaRPr lang="en-US" sz="1555" dirty="0"/>
          </a:p>
        </p:txBody>
      </p:sp>
      <p:pic>
        <p:nvPicPr>
          <p:cNvPr id="14" name="svg.freya@svg.theme@icon.icon"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7680" y="4249674"/>
            <a:ext cx="609600" cy="609600"/>
          </a:xfrm>
          <a:prstGeom prst="rect">
            <a:avLst/>
          </a:prstGeom>
        </p:spPr>
      </p:pic>
      <p:sp>
        <p:nvSpPr>
          <p:cNvPr id="15" name="span"/>
          <p:cNvSpPr/>
          <p:nvPr/>
        </p:nvSpPr>
        <p:spPr>
          <a:xfrm>
            <a:off x="1341120" y="4253865"/>
            <a:ext cx="201701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It's not just HTTP!</a:t>
            </a:r>
            <a:endParaRPr lang="en-US" sz="1814" dirty="0"/>
          </a:p>
        </p:txBody>
      </p:sp>
      <p:sp>
        <p:nvSpPr>
          <p:cNvPr id="16" name="span"/>
          <p:cNvSpPr/>
          <p:nvPr/>
        </p:nvSpPr>
        <p:spPr>
          <a:xfrm>
            <a:off x="1341120" y="4581239"/>
            <a:ext cx="270233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attack can be abstracted</a:t>
            </a:r>
            <a:endParaRPr lang="en-US" sz="1555" dirty="0"/>
          </a:p>
        </p:txBody>
      </p:sp>
      <p:sp>
        <p:nvSpPr>
          <p:cNvPr id="17" name="span"/>
          <p:cNvSpPr/>
          <p:nvPr/>
        </p:nvSpPr>
        <p:spPr>
          <a:xfrm>
            <a:off x="1341120" y="4852797"/>
            <a:ext cx="178689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to similar protocols.</a:t>
            </a:r>
            <a:endParaRPr lang="en-US" sz="155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0" y="3115056"/>
            <a:ext cx="166649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1</a:t>
            </a:r>
            <a:endParaRPr lang="en-US" sz="32400" dirty="0"/>
          </a:p>
        </p:txBody>
      </p:sp>
      <p:sp>
        <p:nvSpPr>
          <p:cNvPr id="5" name="span"/>
          <p:cNvSpPr/>
          <p:nvPr/>
        </p:nvSpPr>
        <p:spPr>
          <a:xfrm>
            <a:off x="487680" y="518160"/>
            <a:ext cx="445846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Normal HTTP server</a:t>
            </a:r>
            <a:endParaRPr lang="en-US" sz="3240" dirty="0"/>
          </a:p>
        </p:txBody>
      </p:sp>
      <p:sp>
        <p:nvSpPr>
          <p:cNvPr id="6" name="span"/>
          <p:cNvSpPr/>
          <p:nvPr/>
        </p:nvSpPr>
        <p:spPr>
          <a:xfrm>
            <a:off x="487680" y="1083945"/>
            <a:ext cx="170107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activity</a:t>
            </a:r>
            <a:endParaRPr lang="en-US" sz="3240" dirty="0"/>
          </a:p>
        </p:txBody>
      </p:sp>
      <p:pic>
        <p:nvPicPr>
          <p:cNvPr id="7" name="img.freya@image.image" descr="preencoded.png">    </p:cNvPr>
          <p:cNvPicPr>
            <a:picLocks noChangeAspect="1"/>
          </p:cNvPicPr>
          <p:nvPr/>
        </p:nvPicPr>
        <p:blipFill>
          <a:blip r:embed="rId1"/>
          <a:stretch>
            <a:fillRect/>
          </a:stretch>
        </p:blipFill>
        <p:spPr>
          <a:xfrm>
            <a:off x="6705600" y="1163193"/>
            <a:ext cx="4876800" cy="4501134"/>
          </a:xfrm>
          <a:prstGeom prst="rect">
            <a:avLst/>
          </a:prstGeom>
        </p:spPr>
      </p:pic>
      <p:sp>
        <p:nvSpPr>
          <p:cNvPr id="8" name="span"/>
          <p:cNvSpPr/>
          <p:nvPr/>
        </p:nvSpPr>
        <p:spPr>
          <a:xfrm>
            <a:off x="487680" y="2137410"/>
            <a:ext cx="566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Each</a:t>
            </a:r>
            <a:endParaRPr lang="en-US" sz="1944" dirty="0"/>
          </a:p>
        </p:txBody>
      </p:sp>
      <p:sp>
        <p:nvSpPr>
          <p:cNvPr id="9" name="span"/>
          <p:cNvSpPr/>
          <p:nvPr/>
        </p:nvSpPr>
        <p:spPr>
          <a:xfrm>
            <a:off x="1153478" y="2137410"/>
            <a:ext cx="7535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socket</a:t>
            </a:r>
            <a:endParaRPr lang="en-US" sz="1944" dirty="0"/>
          </a:p>
        </p:txBody>
      </p:sp>
      <p:sp>
        <p:nvSpPr>
          <p:cNvPr id="10" name="span"/>
          <p:cNvSpPr/>
          <p:nvPr/>
        </p:nvSpPr>
        <p:spPr>
          <a:xfrm>
            <a:off x="2006822" y="2137410"/>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11" name="span"/>
          <p:cNvSpPr/>
          <p:nvPr/>
        </p:nvSpPr>
        <p:spPr>
          <a:xfrm>
            <a:off x="2398300" y="2137410"/>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2" name="span"/>
          <p:cNvSpPr/>
          <p:nvPr/>
        </p:nvSpPr>
        <p:spPr>
          <a:xfrm>
            <a:off x="2860358" y="2137410"/>
            <a:ext cx="7275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server</a:t>
            </a:r>
            <a:endParaRPr lang="en-US" sz="1944" dirty="0"/>
          </a:p>
        </p:txBody>
      </p:sp>
      <p:sp>
        <p:nvSpPr>
          <p:cNvPr id="13" name="span"/>
          <p:cNvSpPr/>
          <p:nvPr/>
        </p:nvSpPr>
        <p:spPr>
          <a:xfrm>
            <a:off x="3687604" y="2137410"/>
            <a:ext cx="11885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consumes</a:t>
            </a:r>
            <a:endParaRPr lang="en-US" sz="1944" dirty="0"/>
          </a:p>
        </p:txBody>
      </p:sp>
      <p:sp>
        <p:nvSpPr>
          <p:cNvPr id="14" name="span"/>
          <p:cNvSpPr/>
          <p:nvPr/>
        </p:nvSpPr>
        <p:spPr>
          <a:xfrm>
            <a:off x="4975955" y="2137410"/>
            <a:ext cx="6323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some</a:t>
            </a:r>
            <a:endParaRPr lang="en-US" sz="1944" dirty="0"/>
          </a:p>
        </p:txBody>
      </p:sp>
      <p:sp>
        <p:nvSpPr>
          <p:cNvPr id="15" name="span"/>
          <p:cNvSpPr/>
          <p:nvPr/>
        </p:nvSpPr>
        <p:spPr>
          <a:xfrm>
            <a:off x="487680" y="2507742"/>
            <a:ext cx="8617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amount</a:t>
            </a:r>
            <a:endParaRPr lang="en-US" sz="1944" dirty="0"/>
          </a:p>
        </p:txBody>
      </p:sp>
      <p:sp>
        <p:nvSpPr>
          <p:cNvPr id="16" name="span"/>
          <p:cNvSpPr/>
          <p:nvPr/>
        </p:nvSpPr>
        <p:spPr>
          <a:xfrm>
            <a:off x="1418749" y="2507742"/>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7" name="span"/>
          <p:cNvSpPr/>
          <p:nvPr/>
        </p:nvSpPr>
        <p:spPr>
          <a:xfrm>
            <a:off x="1719644" y="2507742"/>
            <a:ext cx="5452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RAM</a:t>
            </a:r>
            <a:endParaRPr lang="en-US" sz="1944" dirty="0"/>
          </a:p>
        </p:txBody>
      </p:sp>
      <p:sp>
        <p:nvSpPr>
          <p:cNvPr id="18" name="span"/>
          <p:cNvSpPr/>
          <p:nvPr/>
        </p:nvSpPr>
        <p:spPr>
          <a:xfrm>
            <a:off x="2334197" y="2507742"/>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9" name="span"/>
          <p:cNvSpPr/>
          <p:nvPr/>
        </p:nvSpPr>
        <p:spPr>
          <a:xfrm>
            <a:off x="2833211" y="2507742"/>
            <a:ext cx="5973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other</a:t>
            </a:r>
            <a:endParaRPr lang="en-US" sz="1944" dirty="0"/>
          </a:p>
        </p:txBody>
      </p:sp>
      <p:sp>
        <p:nvSpPr>
          <p:cNvPr id="20" name="span"/>
          <p:cNvSpPr/>
          <p:nvPr/>
        </p:nvSpPr>
        <p:spPr>
          <a:xfrm>
            <a:off x="3499866" y="2507742"/>
            <a:ext cx="8222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system</a:t>
            </a:r>
            <a:endParaRPr lang="en-US" sz="1944" dirty="0"/>
          </a:p>
        </p:txBody>
      </p:sp>
      <p:sp>
        <p:nvSpPr>
          <p:cNvPr id="21" name="span"/>
          <p:cNvSpPr/>
          <p:nvPr/>
        </p:nvSpPr>
        <p:spPr>
          <a:xfrm>
            <a:off x="4391597" y="2507742"/>
            <a:ext cx="12097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resources.</a:t>
            </a:r>
            <a:endParaRPr lang="en-US" sz="1944"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0" y="3115056"/>
            <a:ext cx="246478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2</a:t>
            </a:r>
            <a:endParaRPr lang="en-US" sz="32400" dirty="0"/>
          </a:p>
        </p:txBody>
      </p:sp>
      <p:sp>
        <p:nvSpPr>
          <p:cNvPr id="5" name="span"/>
          <p:cNvSpPr/>
          <p:nvPr/>
        </p:nvSpPr>
        <p:spPr>
          <a:xfrm>
            <a:off x="487680" y="518160"/>
            <a:ext cx="445846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Normal HTTP server</a:t>
            </a:r>
            <a:endParaRPr lang="en-US" sz="3240" dirty="0"/>
          </a:p>
        </p:txBody>
      </p:sp>
      <p:sp>
        <p:nvSpPr>
          <p:cNvPr id="6" name="span"/>
          <p:cNvSpPr/>
          <p:nvPr/>
        </p:nvSpPr>
        <p:spPr>
          <a:xfrm>
            <a:off x="487680" y="1083945"/>
            <a:ext cx="170107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activity</a:t>
            </a:r>
            <a:endParaRPr lang="en-US" sz="3240" dirty="0"/>
          </a:p>
        </p:txBody>
      </p:sp>
      <p:pic>
        <p:nvPicPr>
          <p:cNvPr id="7" name="img.freya@image.image" descr="preencoded.png">    </p:cNvPr>
          <p:cNvPicPr>
            <a:picLocks noChangeAspect="1"/>
          </p:cNvPicPr>
          <p:nvPr/>
        </p:nvPicPr>
        <p:blipFill>
          <a:blip r:embed="rId1"/>
          <a:stretch>
            <a:fillRect/>
          </a:stretch>
        </p:blipFill>
        <p:spPr>
          <a:xfrm>
            <a:off x="6705600" y="1163193"/>
            <a:ext cx="4876800" cy="4501134"/>
          </a:xfrm>
          <a:prstGeom prst="rect">
            <a:avLst/>
          </a:prstGeom>
        </p:spPr>
      </p:pic>
      <p:sp>
        <p:nvSpPr>
          <p:cNvPr id="8" name="span"/>
          <p:cNvSpPr/>
          <p:nvPr/>
        </p:nvSpPr>
        <p:spPr>
          <a:xfrm>
            <a:off x="487680" y="2137410"/>
            <a:ext cx="7820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Clients</a:t>
            </a:r>
            <a:endParaRPr lang="en-US" sz="1944" dirty="0"/>
          </a:p>
        </p:txBody>
      </p:sp>
      <p:sp>
        <p:nvSpPr>
          <p:cNvPr id="9" name="span"/>
          <p:cNvSpPr/>
          <p:nvPr/>
        </p:nvSpPr>
        <p:spPr>
          <a:xfrm>
            <a:off x="1443133" y="2137410"/>
            <a:ext cx="807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usually</a:t>
            </a:r>
            <a:endParaRPr lang="en-US" sz="1944" dirty="0"/>
          </a:p>
        </p:txBody>
      </p:sp>
      <p:sp>
        <p:nvSpPr>
          <p:cNvPr id="10" name="span"/>
          <p:cNvSpPr/>
          <p:nvPr/>
        </p:nvSpPr>
        <p:spPr>
          <a:xfrm>
            <a:off x="2423922" y="2137410"/>
            <a:ext cx="12633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disconnect</a:t>
            </a:r>
            <a:endParaRPr lang="en-US" sz="1944" dirty="0"/>
          </a:p>
        </p:txBody>
      </p:sp>
      <p:sp>
        <p:nvSpPr>
          <p:cNvPr id="11" name="span"/>
          <p:cNvSpPr/>
          <p:nvPr/>
        </p:nvSpPr>
        <p:spPr>
          <a:xfrm>
            <a:off x="3860768" y="2137410"/>
            <a:ext cx="5186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after</a:t>
            </a:r>
            <a:endParaRPr lang="en-US" sz="1944" dirty="0"/>
          </a:p>
        </p:txBody>
      </p:sp>
      <p:sp>
        <p:nvSpPr>
          <p:cNvPr id="12" name="span"/>
          <p:cNvSpPr/>
          <p:nvPr/>
        </p:nvSpPr>
        <p:spPr>
          <a:xfrm>
            <a:off x="4552760" y="2137410"/>
            <a:ext cx="10555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receiving</a:t>
            </a:r>
            <a:endParaRPr lang="en-US" sz="1944" dirty="0"/>
          </a:p>
        </p:txBody>
      </p:sp>
      <p:sp>
        <p:nvSpPr>
          <p:cNvPr id="13" name="span"/>
          <p:cNvSpPr/>
          <p:nvPr/>
        </p:nvSpPr>
        <p:spPr>
          <a:xfrm>
            <a:off x="487680" y="2507742"/>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919163" y="2507742"/>
            <a:ext cx="11357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response.</a:t>
            </a:r>
            <a:endParaRPr lang="en-US" sz="1944"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0" y="3115056"/>
            <a:ext cx="2481263"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3</a:t>
            </a:r>
            <a:endParaRPr lang="en-US" sz="32400" dirty="0"/>
          </a:p>
        </p:txBody>
      </p:sp>
      <p:sp>
        <p:nvSpPr>
          <p:cNvPr id="5" name="span"/>
          <p:cNvSpPr/>
          <p:nvPr/>
        </p:nvSpPr>
        <p:spPr>
          <a:xfrm>
            <a:off x="487680" y="518160"/>
            <a:ext cx="445846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Normal HTTP server</a:t>
            </a:r>
            <a:endParaRPr lang="en-US" sz="3240" dirty="0"/>
          </a:p>
        </p:txBody>
      </p:sp>
      <p:sp>
        <p:nvSpPr>
          <p:cNvPr id="6" name="span"/>
          <p:cNvSpPr/>
          <p:nvPr/>
        </p:nvSpPr>
        <p:spPr>
          <a:xfrm>
            <a:off x="487680" y="1083945"/>
            <a:ext cx="170107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activity</a:t>
            </a:r>
            <a:endParaRPr lang="en-US" sz="3240" dirty="0"/>
          </a:p>
        </p:txBody>
      </p:sp>
      <p:pic>
        <p:nvPicPr>
          <p:cNvPr id="7" name="img.freya@image.image" descr="preencoded.png">    </p:cNvPr>
          <p:cNvPicPr>
            <a:picLocks noChangeAspect="1"/>
          </p:cNvPicPr>
          <p:nvPr/>
        </p:nvPicPr>
        <p:blipFill>
          <a:blip r:embed="rId1"/>
          <a:stretch>
            <a:fillRect/>
          </a:stretch>
        </p:blipFill>
        <p:spPr>
          <a:xfrm>
            <a:off x="6705600" y="1163193"/>
            <a:ext cx="4876800" cy="4501134"/>
          </a:xfrm>
          <a:prstGeom prst="rect">
            <a:avLst/>
          </a:prstGeom>
        </p:spPr>
      </p:pic>
      <p:sp>
        <p:nvSpPr>
          <p:cNvPr id="8" name="span"/>
          <p:cNvSpPr/>
          <p:nvPr/>
        </p:nvSpPr>
        <p:spPr>
          <a:xfrm>
            <a:off x="487680" y="2137410"/>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9" name="span"/>
          <p:cNvSpPr/>
          <p:nvPr/>
        </p:nvSpPr>
        <p:spPr>
          <a:xfrm>
            <a:off x="1031272" y="2137410"/>
            <a:ext cx="86182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amount</a:t>
            </a:r>
            <a:endParaRPr lang="en-US" sz="1944" dirty="0"/>
          </a:p>
        </p:txBody>
      </p:sp>
      <p:sp>
        <p:nvSpPr>
          <p:cNvPr id="10" name="span"/>
          <p:cNvSpPr/>
          <p:nvPr/>
        </p:nvSpPr>
        <p:spPr>
          <a:xfrm>
            <a:off x="1991106" y="2137410"/>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1" name="span"/>
          <p:cNvSpPr/>
          <p:nvPr/>
        </p:nvSpPr>
        <p:spPr>
          <a:xfrm>
            <a:off x="2320766" y="2137410"/>
            <a:ext cx="11401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resources</a:t>
            </a:r>
            <a:endParaRPr lang="en-US" sz="1944" dirty="0"/>
          </a:p>
        </p:txBody>
      </p:sp>
      <p:sp>
        <p:nvSpPr>
          <p:cNvPr id="12" name="span"/>
          <p:cNvSpPr/>
          <p:nvPr/>
        </p:nvSpPr>
        <p:spPr>
          <a:xfrm>
            <a:off x="3559016" y="2137410"/>
            <a:ext cx="12096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consumed</a:t>
            </a:r>
            <a:endParaRPr lang="en-US" sz="1944" dirty="0"/>
          </a:p>
        </p:txBody>
      </p:sp>
      <p:sp>
        <p:nvSpPr>
          <p:cNvPr id="13" name="span"/>
          <p:cNvSpPr/>
          <p:nvPr/>
        </p:nvSpPr>
        <p:spPr>
          <a:xfrm>
            <a:off x="4866799" y="2137410"/>
            <a:ext cx="2812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14" name="span"/>
          <p:cNvSpPr/>
          <p:nvPr/>
        </p:nvSpPr>
        <p:spPr>
          <a:xfrm>
            <a:off x="5246084" y="2137410"/>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5" name="span"/>
          <p:cNvSpPr/>
          <p:nvPr/>
        </p:nvSpPr>
        <p:spPr>
          <a:xfrm>
            <a:off x="487680" y="2507742"/>
            <a:ext cx="7274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server</a:t>
            </a:r>
            <a:endParaRPr lang="en-US" sz="1944" dirty="0"/>
          </a:p>
        </p:txBody>
      </p:sp>
      <p:sp>
        <p:nvSpPr>
          <p:cNvPr id="16" name="span"/>
          <p:cNvSpPr/>
          <p:nvPr/>
        </p:nvSpPr>
        <p:spPr>
          <a:xfrm>
            <a:off x="1284446" y="2507742"/>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7" name="span"/>
          <p:cNvSpPr/>
          <p:nvPr/>
        </p:nvSpPr>
        <p:spPr>
          <a:xfrm>
            <a:off x="1717262" y="2507742"/>
            <a:ext cx="10236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relatively</a:t>
            </a:r>
            <a:endParaRPr lang="en-US" sz="1944" dirty="0"/>
          </a:p>
        </p:txBody>
      </p:sp>
      <p:sp>
        <p:nvSpPr>
          <p:cNvPr id="18" name="span"/>
          <p:cNvSpPr/>
          <p:nvPr/>
        </p:nvSpPr>
        <p:spPr>
          <a:xfrm>
            <a:off x="2810256" y="2507742"/>
            <a:ext cx="7574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stable.</a:t>
            </a:r>
            <a:endParaRPr lang="en-US" sz="1944"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90181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Retaining sockets is expensive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589388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operating system manages low-level operations</a:t>
            </a:r>
            <a:endParaRPr lang="en-US" sz="1814" dirty="0"/>
          </a:p>
        </p:txBody>
      </p:sp>
      <p:sp>
        <p:nvSpPr>
          <p:cNvPr id="7" name="span"/>
          <p:cNvSpPr/>
          <p:nvPr/>
        </p:nvSpPr>
        <p:spPr>
          <a:xfrm>
            <a:off x="1341120" y="1898999"/>
            <a:ext cx="448999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socket consumes several kilobytes of RAM.</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64667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Each socket is backed by a file descriptor</a:t>
            </a:r>
            <a:endParaRPr lang="en-US" sz="1814" dirty="0"/>
          </a:p>
        </p:txBody>
      </p:sp>
      <p:sp>
        <p:nvSpPr>
          <p:cNvPr id="10" name="span"/>
          <p:cNvSpPr/>
          <p:nvPr/>
        </p:nvSpPr>
        <p:spPr>
          <a:xfrm>
            <a:off x="1341120" y="3246215"/>
            <a:ext cx="663587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process has a limited number of descriptor available, managed via </a:t>
            </a:r>
            <a:endParaRPr lang="en-US" sz="1555" dirty="0"/>
          </a:p>
        </p:txBody>
      </p:sp>
      <p:sp>
        <p:nvSpPr>
          <p:cNvPr id="11" name="span"/>
          <p:cNvSpPr/>
          <p:nvPr/>
        </p:nvSpPr>
        <p:spPr>
          <a:xfrm>
            <a:off x="8688229" y="324621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2" name="code"/>
          <p:cNvSpPr/>
          <p:nvPr/>
        </p:nvSpPr>
        <p:spPr>
          <a:xfrm>
            <a:off x="7976997" y="3227927"/>
            <a:ext cx="711232"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ulimit</a:t>
            </a:r>
            <a:endParaRPr lang="en-US" sz="1555" dirty="0"/>
          </a:p>
        </p:txBody>
      </p:sp>
      <p:pic>
        <p:nvPicPr>
          <p:cNvPr id="13"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4" name="span"/>
          <p:cNvSpPr/>
          <p:nvPr/>
        </p:nvSpPr>
        <p:spPr>
          <a:xfrm>
            <a:off x="1341120" y="4253865"/>
            <a:ext cx="52794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application manages high-level operations</a:t>
            </a:r>
            <a:endParaRPr lang="en-US" sz="1814" dirty="0"/>
          </a:p>
        </p:txBody>
      </p:sp>
      <p:sp>
        <p:nvSpPr>
          <p:cNvPr id="15" name="span"/>
          <p:cNvSpPr/>
          <p:nvPr/>
        </p:nvSpPr>
        <p:spPr>
          <a:xfrm>
            <a:off x="1341120" y="4581239"/>
            <a:ext cx="684190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application representation of the socket adds extra memory overhead.</a:t>
            </a:r>
            <a:endParaRPr lang="en-US" sz="155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0" y="3115056"/>
            <a:ext cx="166649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1</a:t>
            </a:r>
            <a:endParaRPr lang="en-US" sz="32400" dirty="0"/>
          </a:p>
        </p:txBody>
      </p:sp>
      <p:sp>
        <p:nvSpPr>
          <p:cNvPr id="5" name="span"/>
          <p:cNvSpPr/>
          <p:nvPr/>
        </p:nvSpPr>
        <p:spPr>
          <a:xfrm>
            <a:off x="487680" y="518160"/>
            <a:ext cx="456419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Slowloris attack</a:t>
            </a:r>
            <a:endParaRPr lang="en-US" sz="3240" dirty="0"/>
          </a:p>
        </p:txBody>
      </p:sp>
      <p:pic>
        <p:nvPicPr>
          <p:cNvPr id="6" name="img.freya@image.image" descr="preencoded.png">    </p:cNvPr>
          <p:cNvPicPr>
            <a:picLocks noChangeAspect="1"/>
          </p:cNvPicPr>
          <p:nvPr/>
        </p:nvPicPr>
        <p:blipFill>
          <a:blip r:embed="rId1"/>
          <a:stretch>
            <a:fillRect/>
          </a:stretch>
        </p:blipFill>
        <p:spPr>
          <a:xfrm>
            <a:off x="6705600" y="1163193"/>
            <a:ext cx="4876800" cy="4501134"/>
          </a:xfrm>
          <a:prstGeom prst="rect">
            <a:avLst/>
          </a:prstGeom>
        </p:spPr>
      </p:pic>
      <p:sp>
        <p:nvSpPr>
          <p:cNvPr id="7" name="span"/>
          <p:cNvSpPr/>
          <p:nvPr/>
        </p:nvSpPr>
        <p:spPr>
          <a:xfrm>
            <a:off x="487680" y="1571625"/>
            <a:ext cx="566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Each</a:t>
            </a:r>
            <a:endParaRPr lang="en-US" sz="1944" dirty="0"/>
          </a:p>
        </p:txBody>
      </p:sp>
      <p:sp>
        <p:nvSpPr>
          <p:cNvPr id="8" name="span"/>
          <p:cNvSpPr/>
          <p:nvPr/>
        </p:nvSpPr>
        <p:spPr>
          <a:xfrm>
            <a:off x="1215485" y="1571625"/>
            <a:ext cx="6154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client</a:t>
            </a:r>
            <a:endParaRPr lang="en-US" sz="1944" dirty="0"/>
          </a:p>
        </p:txBody>
      </p:sp>
      <p:sp>
        <p:nvSpPr>
          <p:cNvPr id="9" name="span"/>
          <p:cNvSpPr/>
          <p:nvPr/>
        </p:nvSpPr>
        <p:spPr>
          <a:xfrm>
            <a:off x="1992725" y="1571625"/>
            <a:ext cx="6478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never</a:t>
            </a:r>
            <a:endParaRPr lang="en-US" sz="1944" dirty="0"/>
          </a:p>
        </p:txBody>
      </p:sp>
      <p:sp>
        <p:nvSpPr>
          <p:cNvPr id="10" name="span"/>
          <p:cNvSpPr/>
          <p:nvPr/>
        </p:nvSpPr>
        <p:spPr>
          <a:xfrm>
            <a:off x="2802446" y="1571625"/>
            <a:ext cx="8890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finishes</a:t>
            </a:r>
            <a:endParaRPr lang="en-US" sz="1944" dirty="0"/>
          </a:p>
        </p:txBody>
      </p:sp>
      <p:sp>
        <p:nvSpPr>
          <p:cNvPr id="11" name="span"/>
          <p:cNvSpPr/>
          <p:nvPr/>
        </p:nvSpPr>
        <p:spPr>
          <a:xfrm>
            <a:off x="3853339"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2" name="span"/>
          <p:cNvSpPr/>
          <p:nvPr/>
        </p:nvSpPr>
        <p:spPr>
          <a:xfrm>
            <a:off x="4150900" y="1571625"/>
            <a:ext cx="8660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request</a:t>
            </a:r>
            <a:endParaRPr lang="en-US" sz="1944" dirty="0"/>
          </a:p>
        </p:txBody>
      </p:sp>
      <p:sp>
        <p:nvSpPr>
          <p:cNvPr id="13" name="span"/>
          <p:cNvSpPr/>
          <p:nvPr/>
        </p:nvSpPr>
        <p:spPr>
          <a:xfrm>
            <a:off x="5178647"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4" name="span"/>
          <p:cNvSpPr/>
          <p:nvPr/>
        </p:nvSpPr>
        <p:spPr>
          <a:xfrm>
            <a:off x="487680" y="1941957"/>
            <a:ext cx="599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stays</a:t>
            </a:r>
            <a:endParaRPr lang="en-US" sz="1944" dirty="0"/>
          </a:p>
        </p:txBody>
      </p:sp>
      <p:sp>
        <p:nvSpPr>
          <p:cNvPr id="15" name="span"/>
          <p:cNvSpPr/>
          <p:nvPr/>
        </p:nvSpPr>
        <p:spPr>
          <a:xfrm>
            <a:off x="1345406" y="1941957"/>
            <a:ext cx="12194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connected</a:t>
            </a:r>
            <a:endParaRPr lang="en-US" sz="1944" dirty="0"/>
          </a:p>
        </p:txBody>
      </p:sp>
      <p:sp>
        <p:nvSpPr>
          <p:cNvPr id="16" name="span"/>
          <p:cNvSpPr/>
          <p:nvPr/>
        </p:nvSpPr>
        <p:spPr>
          <a:xfrm>
            <a:off x="2823591" y="1941957"/>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7" name="span"/>
          <p:cNvSpPr/>
          <p:nvPr/>
        </p:nvSpPr>
        <p:spPr>
          <a:xfrm>
            <a:off x="3396520" y="194195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8" name="span"/>
          <p:cNvSpPr/>
          <p:nvPr/>
        </p:nvSpPr>
        <p:spPr>
          <a:xfrm>
            <a:off x="4017455" y="1941957"/>
            <a:ext cx="8422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longest</a:t>
            </a:r>
            <a:endParaRPr lang="en-US" sz="1944" dirty="0"/>
          </a:p>
        </p:txBody>
      </p:sp>
      <p:sp>
        <p:nvSpPr>
          <p:cNvPr id="19" name="span"/>
          <p:cNvSpPr/>
          <p:nvPr/>
        </p:nvSpPr>
        <p:spPr>
          <a:xfrm>
            <a:off x="5118449" y="1941957"/>
            <a:ext cx="4898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time</a:t>
            </a:r>
            <a:endParaRPr lang="en-US" sz="1944" dirty="0"/>
          </a:p>
        </p:txBody>
      </p:sp>
      <p:sp>
        <p:nvSpPr>
          <p:cNvPr id="20" name="span"/>
          <p:cNvSpPr/>
          <p:nvPr/>
        </p:nvSpPr>
        <p:spPr>
          <a:xfrm>
            <a:off x="487680" y="2312289"/>
            <a:ext cx="102650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possible.</a:t>
            </a:r>
            <a:endParaRPr lang="en-US" sz="1944"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0" y="3115056"/>
            <a:ext cx="2464784"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2</a:t>
            </a:r>
            <a:endParaRPr lang="en-US" sz="32400" dirty="0"/>
          </a:p>
        </p:txBody>
      </p:sp>
      <p:sp>
        <p:nvSpPr>
          <p:cNvPr id="5" name="span"/>
          <p:cNvSpPr/>
          <p:nvPr/>
        </p:nvSpPr>
        <p:spPr>
          <a:xfrm>
            <a:off x="487680" y="518160"/>
            <a:ext cx="456419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Slowloris attack</a:t>
            </a:r>
            <a:endParaRPr lang="en-US" sz="3240" dirty="0"/>
          </a:p>
        </p:txBody>
      </p:sp>
      <p:pic>
        <p:nvPicPr>
          <p:cNvPr id="6" name="img.freya@image.image" descr="preencoded.png">    </p:cNvPr>
          <p:cNvPicPr>
            <a:picLocks noChangeAspect="1"/>
          </p:cNvPicPr>
          <p:nvPr/>
        </p:nvPicPr>
        <p:blipFill>
          <a:blip r:embed="rId1"/>
          <a:stretch>
            <a:fillRect/>
          </a:stretch>
        </p:blipFill>
        <p:spPr>
          <a:xfrm>
            <a:off x="6705600" y="1163193"/>
            <a:ext cx="4876800" cy="4501134"/>
          </a:xfrm>
          <a:prstGeom prst="rect">
            <a:avLst/>
          </a:prstGeom>
        </p:spPr>
      </p:pic>
      <p:sp>
        <p:nvSpPr>
          <p:cNvPr id="7" name="span"/>
          <p:cNvSpPr/>
          <p:nvPr/>
        </p:nvSpPr>
        <p:spPr>
          <a:xfrm>
            <a:off x="487680" y="1571625"/>
            <a:ext cx="293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As</a:t>
            </a:r>
            <a:endParaRPr lang="en-US" sz="1944" dirty="0"/>
          </a:p>
        </p:txBody>
      </p:sp>
      <p:sp>
        <p:nvSpPr>
          <p:cNvPr id="8" name="span"/>
          <p:cNvSpPr/>
          <p:nvPr/>
        </p:nvSpPr>
        <p:spPr>
          <a:xfrm>
            <a:off x="907352" y="1571625"/>
            <a:ext cx="5895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9" name="span"/>
          <p:cNvSpPr/>
          <p:nvPr/>
        </p:nvSpPr>
        <p:spPr>
          <a:xfrm>
            <a:off x="1622965" y="1571625"/>
            <a:ext cx="7403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clients</a:t>
            </a:r>
            <a:endParaRPr lang="en-US" sz="1944" dirty="0"/>
          </a:p>
        </p:txBody>
      </p:sp>
      <p:sp>
        <p:nvSpPr>
          <p:cNvPr id="10" name="span"/>
          <p:cNvSpPr/>
          <p:nvPr/>
        </p:nvSpPr>
        <p:spPr>
          <a:xfrm>
            <a:off x="2489264" y="1571625"/>
            <a:ext cx="9995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connect,</a:t>
            </a:r>
            <a:endParaRPr lang="en-US" sz="1944" dirty="0"/>
          </a:p>
        </p:txBody>
      </p:sp>
      <p:sp>
        <p:nvSpPr>
          <p:cNvPr id="11" name="span"/>
          <p:cNvSpPr/>
          <p:nvPr/>
        </p:nvSpPr>
        <p:spPr>
          <a:xfrm>
            <a:off x="3614738" y="1571625"/>
            <a:ext cx="7275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server</a:t>
            </a:r>
            <a:endParaRPr lang="en-US" sz="1944" dirty="0"/>
          </a:p>
        </p:txBody>
      </p:sp>
      <p:sp>
        <p:nvSpPr>
          <p:cNvPr id="12" name="span"/>
          <p:cNvSpPr/>
          <p:nvPr/>
        </p:nvSpPr>
        <p:spPr>
          <a:xfrm>
            <a:off x="4468178" y="1571625"/>
            <a:ext cx="11401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resources</a:t>
            </a:r>
            <a:endParaRPr lang="en-US" sz="1944" dirty="0"/>
          </a:p>
        </p:txBody>
      </p:sp>
      <p:sp>
        <p:nvSpPr>
          <p:cNvPr id="13" name="span"/>
          <p:cNvSpPr/>
          <p:nvPr/>
        </p:nvSpPr>
        <p:spPr>
          <a:xfrm>
            <a:off x="487680" y="1941957"/>
            <a:ext cx="7003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usage</a:t>
            </a:r>
            <a:endParaRPr lang="en-US" sz="1944" dirty="0"/>
          </a:p>
        </p:txBody>
      </p:sp>
      <p:sp>
        <p:nvSpPr>
          <p:cNvPr id="14" name="span"/>
          <p:cNvSpPr/>
          <p:nvPr/>
        </p:nvSpPr>
        <p:spPr>
          <a:xfrm>
            <a:off x="1257395" y="1941957"/>
            <a:ext cx="11826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constantly</a:t>
            </a:r>
            <a:endParaRPr lang="en-US" sz="1944" dirty="0"/>
          </a:p>
        </p:txBody>
      </p:sp>
      <p:sp>
        <p:nvSpPr>
          <p:cNvPr id="15" name="span"/>
          <p:cNvSpPr/>
          <p:nvPr/>
        </p:nvSpPr>
        <p:spPr>
          <a:xfrm>
            <a:off x="2509361" y="1941957"/>
            <a:ext cx="11047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increases</a:t>
            </a:r>
            <a:endParaRPr lang="en-US" sz="1944" dirty="0"/>
          </a:p>
        </p:txBody>
      </p:sp>
      <p:sp>
        <p:nvSpPr>
          <p:cNvPr id="16" name="span"/>
          <p:cNvSpPr/>
          <p:nvPr/>
        </p:nvSpPr>
        <p:spPr>
          <a:xfrm>
            <a:off x="3683413" y="1941957"/>
            <a:ext cx="5059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over</a:t>
            </a:r>
            <a:endParaRPr lang="en-US" sz="1944" dirty="0"/>
          </a:p>
        </p:txBody>
      </p:sp>
      <p:sp>
        <p:nvSpPr>
          <p:cNvPr id="17" name="span"/>
          <p:cNvSpPr/>
          <p:nvPr/>
        </p:nvSpPr>
        <p:spPr>
          <a:xfrm>
            <a:off x="4258723" y="1941957"/>
            <a:ext cx="5595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time.</a:t>
            </a:r>
            <a:endParaRPr lang="en-US" sz="1944"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1219200" y="3115056"/>
            <a:ext cx="2481263" cy="5010912"/>
          </a:xfrm>
          <a:prstGeom prst="rect">
            <a:avLst/>
          </a:prstGeom>
          <a:noFill/>
          <a:ln/>
        </p:spPr>
        <p:txBody>
          <a:bodyPr wrap="none" lIns="0" tIns="0" rIns="0" bIns="0" rtlCol="0" anchor="ctr"/>
          <a:lstStyle/>
          <a:p>
            <a:pPr indent="0" marL="0">
              <a:buNone/>
            </a:pPr>
            <a:r>
              <a:rPr lang="en-US" sz="32400" u="none" dirty="0">
                <a:solidFill>
                  <a:srgbClr val="D1D5DB"/>
                </a:solidFill>
                <a:latin typeface="Montserrat ExtraBold" pitchFamily="34" charset="0"/>
                <a:ea typeface="Montserrat ExtraBold" pitchFamily="34" charset="-122"/>
                <a:cs typeface="Montserrat ExtraBold" pitchFamily="34" charset="-120"/>
              </a:rPr>
              <a:t>3</a:t>
            </a:r>
            <a:endParaRPr lang="en-US" sz="32400" dirty="0"/>
          </a:p>
        </p:txBody>
      </p:sp>
      <p:sp>
        <p:nvSpPr>
          <p:cNvPr id="5" name="span"/>
          <p:cNvSpPr/>
          <p:nvPr/>
        </p:nvSpPr>
        <p:spPr>
          <a:xfrm>
            <a:off x="487680" y="518160"/>
            <a:ext cx="456419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Slowloris attack</a:t>
            </a:r>
            <a:endParaRPr lang="en-US" sz="3240" dirty="0"/>
          </a:p>
        </p:txBody>
      </p:sp>
      <p:pic>
        <p:nvPicPr>
          <p:cNvPr id="6" name="img.freya@image.image" descr="preencoded.png">    </p:cNvPr>
          <p:cNvPicPr>
            <a:picLocks noChangeAspect="1"/>
          </p:cNvPicPr>
          <p:nvPr/>
        </p:nvPicPr>
        <p:blipFill>
          <a:blip r:embed="rId1"/>
          <a:stretch>
            <a:fillRect/>
          </a:stretch>
        </p:blipFill>
        <p:spPr>
          <a:xfrm>
            <a:off x="6705600" y="1163193"/>
            <a:ext cx="4876800" cy="4501134"/>
          </a:xfrm>
          <a:prstGeom prst="rect">
            <a:avLst/>
          </a:prstGeom>
        </p:spPr>
      </p:pic>
      <p:sp>
        <p:nvSpPr>
          <p:cNvPr id="7" name="span"/>
          <p:cNvSpPr/>
          <p:nvPr/>
        </p:nvSpPr>
        <p:spPr>
          <a:xfrm>
            <a:off x="487680" y="1571625"/>
            <a:ext cx="2363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a:t>
            </a:r>
            <a:endParaRPr lang="en-US" sz="1944" dirty="0"/>
          </a:p>
        </p:txBody>
      </p:sp>
      <p:sp>
        <p:nvSpPr>
          <p:cNvPr id="8" name="span"/>
          <p:cNvSpPr/>
          <p:nvPr/>
        </p:nvSpPr>
        <p:spPr>
          <a:xfrm>
            <a:off x="896398" y="1571625"/>
            <a:ext cx="6324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some</a:t>
            </a:r>
            <a:endParaRPr lang="en-US" sz="1944" dirty="0"/>
          </a:p>
        </p:txBody>
      </p:sp>
      <p:sp>
        <p:nvSpPr>
          <p:cNvPr id="9" name="span"/>
          <p:cNvSpPr/>
          <p:nvPr/>
        </p:nvSpPr>
        <p:spPr>
          <a:xfrm>
            <a:off x="1701260" y="1571625"/>
            <a:ext cx="5715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point</a:t>
            </a:r>
            <a:endParaRPr lang="en-US" sz="1944" dirty="0"/>
          </a:p>
        </p:txBody>
      </p:sp>
      <p:sp>
        <p:nvSpPr>
          <p:cNvPr id="10" name="span"/>
          <p:cNvSpPr/>
          <p:nvPr/>
        </p:nvSpPr>
        <p:spPr>
          <a:xfrm>
            <a:off x="2445353" y="1571625"/>
            <a:ext cx="7274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server</a:t>
            </a:r>
            <a:endParaRPr lang="en-US" sz="1944" dirty="0"/>
          </a:p>
        </p:txBody>
      </p:sp>
      <p:sp>
        <p:nvSpPr>
          <p:cNvPr id="11" name="span"/>
          <p:cNvSpPr/>
          <p:nvPr/>
        </p:nvSpPr>
        <p:spPr>
          <a:xfrm>
            <a:off x="3345275" y="1571625"/>
            <a:ext cx="408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12" name="span"/>
          <p:cNvSpPr/>
          <p:nvPr/>
        </p:nvSpPr>
        <p:spPr>
          <a:xfrm>
            <a:off x="3926205" y="1571625"/>
            <a:ext cx="291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13" name="span"/>
          <p:cNvSpPr/>
          <p:nvPr/>
        </p:nvSpPr>
        <p:spPr>
          <a:xfrm>
            <a:off x="4390358" y="1571625"/>
            <a:ext cx="5895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more</a:t>
            </a:r>
            <a:endParaRPr lang="en-US" sz="1944" dirty="0"/>
          </a:p>
        </p:txBody>
      </p:sp>
      <p:sp>
        <p:nvSpPr>
          <p:cNvPr id="14" name="span"/>
          <p:cNvSpPr/>
          <p:nvPr/>
        </p:nvSpPr>
        <p:spPr>
          <a:xfrm>
            <a:off x="5152358" y="1571625"/>
            <a:ext cx="4559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free</a:t>
            </a:r>
            <a:endParaRPr lang="en-US" sz="1944" dirty="0"/>
          </a:p>
        </p:txBody>
      </p:sp>
      <p:sp>
        <p:nvSpPr>
          <p:cNvPr id="15" name="span"/>
          <p:cNvSpPr/>
          <p:nvPr/>
        </p:nvSpPr>
        <p:spPr>
          <a:xfrm>
            <a:off x="487680" y="1941957"/>
            <a:ext cx="11401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resources</a:t>
            </a:r>
            <a:endParaRPr lang="en-US" sz="1944" dirty="0"/>
          </a:p>
        </p:txBody>
      </p:sp>
      <p:sp>
        <p:nvSpPr>
          <p:cNvPr id="16" name="span"/>
          <p:cNvSpPr/>
          <p:nvPr/>
        </p:nvSpPr>
        <p:spPr>
          <a:xfrm>
            <a:off x="1845278" y="1941957"/>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7" name="span"/>
          <p:cNvSpPr/>
          <p:nvPr/>
        </p:nvSpPr>
        <p:spPr>
          <a:xfrm>
            <a:off x="2492407" y="1941957"/>
            <a:ext cx="7866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cannot</a:t>
            </a:r>
            <a:endParaRPr lang="en-US" sz="1944" dirty="0"/>
          </a:p>
        </p:txBody>
      </p:sp>
      <p:sp>
        <p:nvSpPr>
          <p:cNvPr id="18" name="span"/>
          <p:cNvSpPr/>
          <p:nvPr/>
        </p:nvSpPr>
        <p:spPr>
          <a:xfrm>
            <a:off x="3496628" y="1941957"/>
            <a:ext cx="7771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accept</a:t>
            </a:r>
            <a:endParaRPr lang="en-US" sz="1944" dirty="0"/>
          </a:p>
        </p:txBody>
      </p:sp>
      <p:sp>
        <p:nvSpPr>
          <p:cNvPr id="19" name="span"/>
          <p:cNvSpPr/>
          <p:nvPr/>
        </p:nvSpPr>
        <p:spPr>
          <a:xfrm>
            <a:off x="4491323" y="1941957"/>
            <a:ext cx="4142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any</a:t>
            </a:r>
            <a:endParaRPr lang="en-US" sz="1944" dirty="0"/>
          </a:p>
        </p:txBody>
      </p:sp>
      <p:sp>
        <p:nvSpPr>
          <p:cNvPr id="20" name="span"/>
          <p:cNvSpPr/>
          <p:nvPr/>
        </p:nvSpPr>
        <p:spPr>
          <a:xfrm>
            <a:off x="5123117" y="1941957"/>
            <a:ext cx="4852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new</a:t>
            </a:r>
            <a:endParaRPr lang="en-US" sz="1944" dirty="0"/>
          </a:p>
        </p:txBody>
      </p:sp>
      <p:sp>
        <p:nvSpPr>
          <p:cNvPr id="21" name="span"/>
          <p:cNvSpPr/>
          <p:nvPr/>
        </p:nvSpPr>
        <p:spPr>
          <a:xfrm>
            <a:off x="487680" y="2312289"/>
            <a:ext cx="6850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client.</a:t>
            </a:r>
            <a:endParaRPr lang="en-US" sz="1944" dirty="0"/>
          </a:p>
        </p:txBody>
      </p:sp>
      <p:sp>
        <p:nvSpPr>
          <p:cNvPr id="22" name="em"/>
          <p:cNvSpPr/>
          <p:nvPr/>
        </p:nvSpPr>
        <p:spPr>
          <a:xfrm>
            <a:off x="487680" y="3158109"/>
            <a:ext cx="46558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The</a:t>
            </a:r>
            <a:endParaRPr lang="en-US" sz="1944" dirty="0"/>
          </a:p>
        </p:txBody>
      </p:sp>
      <p:sp>
        <p:nvSpPr>
          <p:cNvPr id="23" name="em"/>
          <p:cNvSpPr/>
          <p:nvPr/>
        </p:nvSpPr>
        <p:spPr>
          <a:xfrm>
            <a:off x="1011650" y="3158109"/>
            <a:ext cx="89716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service</a:t>
            </a:r>
            <a:endParaRPr lang="en-US" sz="1944" dirty="0"/>
          </a:p>
        </p:txBody>
      </p:sp>
      <p:sp>
        <p:nvSpPr>
          <p:cNvPr id="24" name="em"/>
          <p:cNvSpPr/>
          <p:nvPr/>
        </p:nvSpPr>
        <p:spPr>
          <a:xfrm>
            <a:off x="1967198" y="3158109"/>
            <a:ext cx="20526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is</a:t>
            </a:r>
            <a:endParaRPr lang="en-US" sz="1944" dirty="0"/>
          </a:p>
        </p:txBody>
      </p:sp>
      <p:sp>
        <p:nvSpPr>
          <p:cNvPr id="25" name="em"/>
          <p:cNvSpPr/>
          <p:nvPr/>
        </p:nvSpPr>
        <p:spPr>
          <a:xfrm>
            <a:off x="2230755" y="3158109"/>
            <a:ext cx="144218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interrupted!</a:t>
            </a:r>
            <a:endParaRPr lang="en-US" sz="1944"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470535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How do we stop it?</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svg.freya@svg.theme@icon.theme@slide-icon.talk@reverse-proxy-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267200" y="4023360"/>
            <a:ext cx="3657600" cy="3657600"/>
          </a:xfrm>
          <a:prstGeom prst="rect">
            <a:avLst/>
          </a:prstGeom>
        </p:spPr>
      </p:pic>
      <p:sp>
        <p:nvSpPr>
          <p:cNvPr id="5" name="span"/>
          <p:cNvSpPr/>
          <p:nvPr/>
        </p:nvSpPr>
        <p:spPr>
          <a:xfrm>
            <a:off x="487680" y="518160"/>
            <a:ext cx="439216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Use a reverse proxy</a:t>
            </a:r>
            <a:endParaRPr lang="en-US" sz="3240" dirty="0"/>
          </a:p>
        </p:txBody>
      </p:sp>
      <p:sp>
        <p:nvSpPr>
          <p:cNvPr id="6" name="span"/>
          <p:cNvSpPr/>
          <p:nvPr/>
        </p:nvSpPr>
        <p:spPr>
          <a:xfrm>
            <a:off x="487680" y="1571625"/>
            <a:ext cx="6900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Never</a:t>
            </a:r>
            <a:endParaRPr lang="en-US" sz="1944" dirty="0"/>
          </a:p>
        </p:txBody>
      </p:sp>
      <p:sp>
        <p:nvSpPr>
          <p:cNvPr id="7" name="span"/>
          <p:cNvSpPr/>
          <p:nvPr/>
        </p:nvSpPr>
        <p:spPr>
          <a:xfrm>
            <a:off x="1247108" y="1571625"/>
            <a:ext cx="3677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put</a:t>
            </a:r>
            <a:endParaRPr lang="en-US" sz="1944" dirty="0"/>
          </a:p>
        </p:txBody>
      </p:sp>
      <p:sp>
        <p:nvSpPr>
          <p:cNvPr id="8" name="span"/>
          <p:cNvSpPr/>
          <p:nvPr/>
        </p:nvSpPr>
        <p:spPr>
          <a:xfrm>
            <a:off x="1684211" y="1571625"/>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9" name="span"/>
          <p:cNvSpPr/>
          <p:nvPr/>
        </p:nvSpPr>
        <p:spPr>
          <a:xfrm>
            <a:off x="2634139" y="1571625"/>
            <a:ext cx="2631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as</a:t>
            </a:r>
            <a:endParaRPr lang="en-US" sz="1944" dirty="0"/>
          </a:p>
        </p:txBody>
      </p:sp>
      <p:sp>
        <p:nvSpPr>
          <p:cNvPr id="10" name="span"/>
          <p:cNvSpPr/>
          <p:nvPr/>
        </p:nvSpPr>
        <p:spPr>
          <a:xfrm>
            <a:off x="2966657"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1" name="span"/>
          <p:cNvSpPr/>
          <p:nvPr/>
        </p:nvSpPr>
        <p:spPr>
          <a:xfrm>
            <a:off x="3398234" y="1571625"/>
            <a:ext cx="645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direct</a:t>
            </a:r>
            <a:endParaRPr lang="en-US" sz="1944" dirty="0"/>
          </a:p>
        </p:txBody>
      </p:sp>
      <p:sp>
        <p:nvSpPr>
          <p:cNvPr id="12" name="span"/>
          <p:cNvSpPr/>
          <p:nvPr/>
        </p:nvSpPr>
        <p:spPr>
          <a:xfrm>
            <a:off x="4113276" y="1571625"/>
            <a:ext cx="5716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point</a:t>
            </a:r>
            <a:endParaRPr lang="en-US" sz="1944" dirty="0"/>
          </a:p>
        </p:txBody>
      </p:sp>
      <p:sp>
        <p:nvSpPr>
          <p:cNvPr id="13" name="span"/>
          <p:cNvSpPr/>
          <p:nvPr/>
        </p:nvSpPr>
        <p:spPr>
          <a:xfrm>
            <a:off x="4754309"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4" name="span"/>
          <p:cNvSpPr/>
          <p:nvPr/>
        </p:nvSpPr>
        <p:spPr>
          <a:xfrm>
            <a:off x="5055203" y="1571625"/>
            <a:ext cx="8522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contact</a:t>
            </a:r>
            <a:endParaRPr lang="en-US" sz="1944" dirty="0"/>
          </a:p>
        </p:txBody>
      </p:sp>
      <p:sp>
        <p:nvSpPr>
          <p:cNvPr id="15" name="span"/>
          <p:cNvSpPr/>
          <p:nvPr/>
        </p:nvSpPr>
        <p:spPr>
          <a:xfrm>
            <a:off x="5976747" y="1571625"/>
            <a:ext cx="2181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6" name="span"/>
          <p:cNvSpPr/>
          <p:nvPr/>
        </p:nvSpPr>
        <p:spPr>
          <a:xfrm>
            <a:off x="6264212"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6695789" y="1571625"/>
            <a:ext cx="8100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clients.</a:t>
            </a:r>
            <a:endParaRPr lang="en-US" sz="1944" dirty="0"/>
          </a:p>
        </p:txBody>
      </p:sp>
      <p:sp>
        <p:nvSpPr>
          <p:cNvPr id="18" name="span"/>
          <p:cNvSpPr/>
          <p:nvPr/>
        </p:nvSpPr>
        <p:spPr>
          <a:xfrm>
            <a:off x="487680" y="1941957"/>
            <a:ext cx="8834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Servers</a:t>
            </a:r>
            <a:endParaRPr lang="en-US" sz="1944" dirty="0"/>
          </a:p>
        </p:txBody>
      </p:sp>
      <p:sp>
        <p:nvSpPr>
          <p:cNvPr id="19" name="span"/>
          <p:cNvSpPr/>
          <p:nvPr/>
        </p:nvSpPr>
        <p:spPr>
          <a:xfrm>
            <a:off x="1440466" y="1941957"/>
            <a:ext cx="3832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like</a:t>
            </a:r>
            <a:endParaRPr lang="en-US" sz="1944" dirty="0"/>
          </a:p>
        </p:txBody>
      </p:sp>
      <p:sp>
        <p:nvSpPr>
          <p:cNvPr id="20" name="span"/>
          <p:cNvSpPr/>
          <p:nvPr/>
        </p:nvSpPr>
        <p:spPr>
          <a:xfrm>
            <a:off x="1893094" y="1941957"/>
            <a:ext cx="6702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Nginx</a:t>
            </a:r>
            <a:endParaRPr lang="en-US" sz="1944" dirty="0"/>
          </a:p>
        </p:txBody>
      </p:sp>
      <p:sp>
        <p:nvSpPr>
          <p:cNvPr id="21" name="span"/>
          <p:cNvSpPr/>
          <p:nvPr/>
        </p:nvSpPr>
        <p:spPr>
          <a:xfrm>
            <a:off x="2632710" y="1941957"/>
            <a:ext cx="5527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22" name="span"/>
          <p:cNvSpPr/>
          <p:nvPr/>
        </p:nvSpPr>
        <p:spPr>
          <a:xfrm>
            <a:off x="3254788" y="1941957"/>
            <a:ext cx="668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better</a:t>
            </a:r>
            <a:endParaRPr lang="en-US" sz="1944" dirty="0"/>
          </a:p>
        </p:txBody>
      </p:sp>
      <p:sp>
        <p:nvSpPr>
          <p:cNvPr id="23" name="span"/>
          <p:cNvSpPr/>
          <p:nvPr/>
        </p:nvSpPr>
        <p:spPr>
          <a:xfrm>
            <a:off x="3992975" y="1941957"/>
            <a:ext cx="11553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protection</a:t>
            </a:r>
            <a:endParaRPr lang="en-US" sz="1944" dirty="0"/>
          </a:p>
        </p:txBody>
      </p:sp>
      <p:sp>
        <p:nvSpPr>
          <p:cNvPr id="24" name="span"/>
          <p:cNvSpPr/>
          <p:nvPr/>
        </p:nvSpPr>
        <p:spPr>
          <a:xfrm>
            <a:off x="5217700" y="1941957"/>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25" name="span"/>
          <p:cNvSpPr/>
          <p:nvPr/>
        </p:nvSpPr>
        <p:spPr>
          <a:xfrm>
            <a:off x="5818632" y="1941957"/>
            <a:ext cx="6576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DDoS</a:t>
            </a:r>
            <a:endParaRPr lang="en-US" sz="1944" dirty="0"/>
          </a:p>
        </p:txBody>
      </p:sp>
      <p:sp>
        <p:nvSpPr>
          <p:cNvPr id="26" name="span"/>
          <p:cNvSpPr/>
          <p:nvPr/>
        </p:nvSpPr>
        <p:spPr>
          <a:xfrm>
            <a:off x="6545580" y="1941957"/>
            <a:ext cx="8857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attacks.</a:t>
            </a:r>
            <a:endParaRPr lang="en-US" sz="1944"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6001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Mitigation strategies</a:t>
            </a:r>
            <a:endParaRPr lang="en-US" sz="3240" dirty="0"/>
          </a:p>
        </p:txBody>
      </p:sp>
      <p:sp>
        <p:nvSpPr>
          <p:cNvPr id="5" name="div.spacer"/>
          <p:cNvSpPr/>
          <p:nvPr/>
        </p:nvSpPr>
        <p:spPr>
          <a:xfrm>
            <a:off x="6089904" y="2924556"/>
            <a:ext cx="12192" cy="3235452"/>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12637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Distinguish</a:t>
            </a:r>
            <a:endParaRPr lang="en-US" sz="1944" dirty="0"/>
          </a:p>
        </p:txBody>
      </p:sp>
      <p:sp>
        <p:nvSpPr>
          <p:cNvPr id="7" name="span"/>
          <p:cNvSpPr/>
          <p:nvPr/>
        </p:nvSpPr>
        <p:spPr>
          <a:xfrm>
            <a:off x="1834706" y="1571625"/>
            <a:ext cx="9985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between</a:t>
            </a:r>
            <a:endParaRPr lang="en-US" sz="1944" dirty="0"/>
          </a:p>
        </p:txBody>
      </p:sp>
      <p:sp>
        <p:nvSpPr>
          <p:cNvPr id="8" name="span"/>
          <p:cNvSpPr/>
          <p:nvPr/>
        </p:nvSpPr>
        <p:spPr>
          <a:xfrm>
            <a:off x="2916460" y="1571625"/>
            <a:ext cx="9909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requests</a:t>
            </a:r>
            <a:endParaRPr lang="en-US" sz="1944" dirty="0"/>
          </a:p>
        </p:txBody>
      </p:sp>
      <p:sp>
        <p:nvSpPr>
          <p:cNvPr id="9" name="span"/>
          <p:cNvSpPr/>
          <p:nvPr/>
        </p:nvSpPr>
        <p:spPr>
          <a:xfrm>
            <a:off x="3990689" y="1571625"/>
            <a:ext cx="6878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which</a:t>
            </a:r>
            <a:endParaRPr lang="en-US" sz="1944" dirty="0"/>
          </a:p>
        </p:txBody>
      </p:sp>
      <p:sp>
        <p:nvSpPr>
          <p:cNvPr id="10" name="span"/>
          <p:cNvSpPr/>
          <p:nvPr/>
        </p:nvSpPr>
        <p:spPr>
          <a:xfrm>
            <a:off x="4761738" y="1571625"/>
            <a:ext cx="363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1" name="span"/>
          <p:cNvSpPr/>
          <p:nvPr/>
        </p:nvSpPr>
        <p:spPr>
          <a:xfrm>
            <a:off x="5208365" y="1571625"/>
            <a:ext cx="48082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legit</a:t>
            </a:r>
            <a:endParaRPr lang="en-US" sz="1944" dirty="0"/>
          </a:p>
        </p:txBody>
      </p:sp>
      <p:sp>
        <p:nvSpPr>
          <p:cNvPr id="12" name="span"/>
          <p:cNvSpPr/>
          <p:nvPr/>
        </p:nvSpPr>
        <p:spPr>
          <a:xfrm>
            <a:off x="5772436" y="1571625"/>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3" name="span"/>
          <p:cNvSpPr/>
          <p:nvPr/>
        </p:nvSpPr>
        <p:spPr>
          <a:xfrm>
            <a:off x="6285357" y="1571625"/>
            <a:ext cx="9909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requests</a:t>
            </a:r>
            <a:endParaRPr lang="en-US" sz="1944" dirty="0"/>
          </a:p>
        </p:txBody>
      </p:sp>
      <p:sp>
        <p:nvSpPr>
          <p:cNvPr id="14" name="span"/>
          <p:cNvSpPr/>
          <p:nvPr/>
        </p:nvSpPr>
        <p:spPr>
          <a:xfrm>
            <a:off x="7359587" y="1571625"/>
            <a:ext cx="4284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that</a:t>
            </a:r>
            <a:endParaRPr lang="en-US" sz="1944" dirty="0"/>
          </a:p>
        </p:txBody>
      </p:sp>
      <p:sp>
        <p:nvSpPr>
          <p:cNvPr id="15" name="span"/>
          <p:cNvSpPr/>
          <p:nvPr/>
        </p:nvSpPr>
        <p:spPr>
          <a:xfrm>
            <a:off x="7871270" y="1571625"/>
            <a:ext cx="7898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belong</a:t>
            </a:r>
            <a:endParaRPr lang="en-US" sz="1944" dirty="0"/>
          </a:p>
        </p:txBody>
      </p:sp>
      <p:sp>
        <p:nvSpPr>
          <p:cNvPr id="16" name="span"/>
          <p:cNvSpPr/>
          <p:nvPr/>
        </p:nvSpPr>
        <p:spPr>
          <a:xfrm>
            <a:off x="8744331"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7" name="span"/>
          <p:cNvSpPr/>
          <p:nvPr/>
        </p:nvSpPr>
        <p:spPr>
          <a:xfrm>
            <a:off x="9045607"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8" name="span"/>
          <p:cNvSpPr/>
          <p:nvPr/>
        </p:nvSpPr>
        <p:spPr>
          <a:xfrm>
            <a:off x="9491091" y="1571625"/>
            <a:ext cx="6887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attack</a:t>
            </a:r>
            <a:endParaRPr lang="en-US" sz="1944" dirty="0"/>
          </a:p>
        </p:txBody>
      </p:sp>
      <p:sp>
        <p:nvSpPr>
          <p:cNvPr id="19" name="span"/>
          <p:cNvSpPr/>
          <p:nvPr/>
        </p:nvSpPr>
        <p:spPr>
          <a:xfrm>
            <a:off x="10263092"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20" name="span"/>
          <p:cNvSpPr/>
          <p:nvPr/>
        </p:nvSpPr>
        <p:spPr>
          <a:xfrm>
            <a:off x="10531412" y="1571625"/>
            <a:ext cx="50558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very</a:t>
            </a:r>
            <a:endParaRPr lang="en-US" sz="1944" dirty="0"/>
          </a:p>
        </p:txBody>
      </p:sp>
      <p:sp>
        <p:nvSpPr>
          <p:cNvPr id="21" name="span"/>
          <p:cNvSpPr/>
          <p:nvPr/>
        </p:nvSpPr>
        <p:spPr>
          <a:xfrm>
            <a:off x="11120247" y="1571625"/>
            <a:ext cx="5840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hard.</a:t>
            </a:r>
            <a:endParaRPr lang="en-US" sz="1944" dirty="0"/>
          </a:p>
        </p:txBody>
      </p:sp>
      <p:sp>
        <p:nvSpPr>
          <p:cNvPr id="22" name="strong"/>
          <p:cNvSpPr/>
          <p:nvPr/>
        </p:nvSpPr>
        <p:spPr>
          <a:xfrm>
            <a:off x="487680" y="1929765"/>
            <a:ext cx="640366"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None</a:t>
            </a:r>
            <a:endParaRPr lang="en-US" sz="1944" dirty="0"/>
          </a:p>
        </p:txBody>
      </p:sp>
      <p:sp>
        <p:nvSpPr>
          <p:cNvPr id="23" name="strong"/>
          <p:cNvSpPr/>
          <p:nvPr/>
        </p:nvSpPr>
        <p:spPr>
          <a:xfrm>
            <a:off x="1186434" y="1929765"/>
            <a:ext cx="249746"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of</a:t>
            </a:r>
            <a:endParaRPr lang="en-US" sz="1944" dirty="0"/>
          </a:p>
        </p:txBody>
      </p:sp>
      <p:sp>
        <p:nvSpPr>
          <p:cNvPr id="24" name="strong"/>
          <p:cNvSpPr/>
          <p:nvPr/>
        </p:nvSpPr>
        <p:spPr>
          <a:xfrm>
            <a:off x="1494568" y="1929765"/>
            <a:ext cx="391954"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the</a:t>
            </a:r>
            <a:endParaRPr lang="en-US" sz="1944" dirty="0"/>
          </a:p>
        </p:txBody>
      </p:sp>
      <p:sp>
        <p:nvSpPr>
          <p:cNvPr id="25" name="strong"/>
          <p:cNvSpPr/>
          <p:nvPr/>
        </p:nvSpPr>
        <p:spPr>
          <a:xfrm>
            <a:off x="1944815" y="1929765"/>
            <a:ext cx="1212628"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strategies</a:t>
            </a:r>
            <a:endParaRPr lang="en-US" sz="1944" dirty="0"/>
          </a:p>
        </p:txBody>
      </p:sp>
      <p:sp>
        <p:nvSpPr>
          <p:cNvPr id="26" name="strong"/>
          <p:cNvSpPr/>
          <p:nvPr/>
        </p:nvSpPr>
        <p:spPr>
          <a:xfrm>
            <a:off x="3215831" y="1929765"/>
            <a:ext cx="727615"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below</a:t>
            </a:r>
            <a:endParaRPr lang="en-US" sz="1944" dirty="0"/>
          </a:p>
        </p:txBody>
      </p:sp>
      <p:sp>
        <p:nvSpPr>
          <p:cNvPr id="27" name="strong"/>
          <p:cNvSpPr/>
          <p:nvPr/>
        </p:nvSpPr>
        <p:spPr>
          <a:xfrm>
            <a:off x="4001834" y="1929765"/>
            <a:ext cx="205264"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is</a:t>
            </a:r>
            <a:endParaRPr lang="en-US" sz="1944" dirty="0"/>
          </a:p>
        </p:txBody>
      </p:sp>
      <p:sp>
        <p:nvSpPr>
          <p:cNvPr id="28" name="strong"/>
          <p:cNvSpPr/>
          <p:nvPr/>
        </p:nvSpPr>
        <p:spPr>
          <a:xfrm>
            <a:off x="4265486" y="1929765"/>
            <a:ext cx="690182"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100%</a:t>
            </a:r>
            <a:endParaRPr lang="en-US" sz="1944" dirty="0"/>
          </a:p>
        </p:txBody>
      </p:sp>
      <p:sp>
        <p:nvSpPr>
          <p:cNvPr id="29" name="strong"/>
          <p:cNvSpPr/>
          <p:nvPr/>
        </p:nvSpPr>
        <p:spPr>
          <a:xfrm>
            <a:off x="5014055" y="1929765"/>
            <a:ext cx="1145667"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accurate.</a:t>
            </a:r>
            <a:endParaRPr lang="en-US" sz="1944" dirty="0"/>
          </a:p>
        </p:txBody>
      </p:sp>
      <p:pic>
        <p:nvPicPr>
          <p:cNvPr id="30"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3366421"/>
            <a:ext cx="1219200" cy="1219200"/>
          </a:xfrm>
          <a:prstGeom prst="rect">
            <a:avLst/>
          </a:prstGeom>
        </p:spPr>
      </p:pic>
      <p:sp>
        <p:nvSpPr>
          <p:cNvPr id="31" name="span"/>
          <p:cNvSpPr/>
          <p:nvPr/>
        </p:nvSpPr>
        <p:spPr>
          <a:xfrm>
            <a:off x="1755267" y="4859941"/>
            <a:ext cx="270129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Limit connections per IP</a:t>
            </a:r>
            <a:endParaRPr lang="en-US" sz="1814" dirty="0"/>
          </a:p>
        </p:txBody>
      </p:sp>
      <p:sp>
        <p:nvSpPr>
          <p:cNvPr id="32" name="span"/>
          <p:cNvSpPr/>
          <p:nvPr/>
        </p:nvSpPr>
        <p:spPr>
          <a:xfrm>
            <a:off x="1107377" y="5187315"/>
            <a:ext cx="39969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As the attack is distributed, the attacker can</a:t>
            </a:r>
            <a:endParaRPr lang="en-US" sz="1555" dirty="0"/>
          </a:p>
        </p:txBody>
      </p:sp>
      <p:sp>
        <p:nvSpPr>
          <p:cNvPr id="33" name="span"/>
          <p:cNvSpPr/>
          <p:nvPr/>
        </p:nvSpPr>
        <p:spPr>
          <a:xfrm>
            <a:off x="1882616" y="5458873"/>
            <a:ext cx="2446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easily switch to another IP.</a:t>
            </a:r>
            <a:endParaRPr lang="en-US" sz="1555" dirty="0"/>
          </a:p>
        </p:txBody>
      </p:sp>
      <p:pic>
        <p:nvPicPr>
          <p:cNvPr id="34"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3366421"/>
            <a:ext cx="1219200" cy="1219200"/>
          </a:xfrm>
          <a:prstGeom prst="rect">
            <a:avLst/>
          </a:prstGeom>
        </p:spPr>
      </p:pic>
      <p:sp>
        <p:nvSpPr>
          <p:cNvPr id="35" name="span"/>
          <p:cNvSpPr/>
          <p:nvPr/>
        </p:nvSpPr>
        <p:spPr>
          <a:xfrm>
            <a:off x="7190899" y="4859941"/>
            <a:ext cx="379037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Enforce speed or time constraints</a:t>
            </a:r>
            <a:endParaRPr lang="en-US" sz="1814" dirty="0"/>
          </a:p>
        </p:txBody>
      </p:sp>
      <p:sp>
        <p:nvSpPr>
          <p:cNvPr id="36" name="span"/>
          <p:cNvSpPr/>
          <p:nvPr/>
        </p:nvSpPr>
        <p:spPr>
          <a:xfrm>
            <a:off x="7064121" y="5187315"/>
            <a:ext cx="40439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It's hard to establish a connection which will</a:t>
            </a:r>
            <a:endParaRPr lang="en-US" sz="1555" dirty="0"/>
          </a:p>
        </p:txBody>
      </p:sp>
      <p:sp>
        <p:nvSpPr>
          <p:cNvPr id="37" name="span"/>
          <p:cNvSpPr/>
          <p:nvPr/>
        </p:nvSpPr>
        <p:spPr>
          <a:xfrm>
            <a:off x="7784497" y="5458873"/>
            <a:ext cx="260308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not cut out slow legit clients.</a:t>
            </a:r>
            <a:endParaRPr lang="en-US" sz="155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01237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about</a:t>
            </a:r>
            <a:endParaRPr lang="en-US" sz="4277" dirty="0"/>
          </a:p>
        </p:txBody>
      </p:sp>
      <p:sp>
        <p:nvSpPr>
          <p:cNvPr id="5" name="span"/>
          <p:cNvSpPr/>
          <p:nvPr/>
        </p:nvSpPr>
        <p:spPr>
          <a:xfrm>
            <a:off x="487680" y="3456432"/>
            <a:ext cx="21503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Node.js?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7175564" y="2566416"/>
            <a:ext cx="5382197" cy="6016752"/>
          </a:xfrm>
          <a:prstGeom prst="rect">
            <a:avLst/>
          </a:prstGeom>
          <a:noFill/>
          <a:ln/>
        </p:spPr>
        <p:txBody>
          <a:bodyPr wrap="none" lIns="0" tIns="0" rIns="0" bIns="0" rtlCol="0" anchor="ctr"/>
          <a:lstStyle/>
          <a:p>
            <a:pPr indent="0" marL="0">
              <a:buNone/>
            </a:pPr>
            <a:r>
              <a:rPr lang="en-US" sz="38880" u="none" dirty="0">
                <a:solidFill>
                  <a:srgbClr val="FCA5A5"/>
                </a:solidFill>
                <a:latin typeface="Montserrat ExtraBold" pitchFamily="34" charset="0"/>
                <a:ea typeface="Montserrat ExtraBold" pitchFamily="34" charset="-122"/>
                <a:cs typeface="Montserrat ExtraBold" pitchFamily="34" charset="-120"/>
              </a:rPr>
              <a:t>10</a:t>
            </a:r>
            <a:endParaRPr lang="en-US" sz="38880" dirty="0"/>
          </a:p>
        </p:txBody>
      </p:sp>
      <p:sp>
        <p:nvSpPr>
          <p:cNvPr id="5" name="span"/>
          <p:cNvSpPr/>
          <p:nvPr/>
        </p:nvSpPr>
        <p:spPr>
          <a:xfrm>
            <a:off x="487680" y="518160"/>
            <a:ext cx="631050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http.Server.headersTimeout</a:t>
            </a:r>
            <a:endParaRPr lang="en-US" sz="3240" dirty="0"/>
          </a:p>
        </p:txBody>
      </p:sp>
      <p:pic>
        <p:nvPicPr>
          <p:cNvPr id="6"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7" name="span"/>
          <p:cNvSpPr/>
          <p:nvPr/>
        </p:nvSpPr>
        <p:spPr>
          <a:xfrm>
            <a:off x="1341120" y="1571625"/>
            <a:ext cx="442045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Partial fix as the body is not considered</a:t>
            </a:r>
            <a:endParaRPr lang="en-US" sz="1814" dirty="0"/>
          </a:p>
        </p:txBody>
      </p:sp>
      <p:sp>
        <p:nvSpPr>
          <p:cNvPr id="8" name="span"/>
          <p:cNvSpPr/>
          <p:nvPr/>
        </p:nvSpPr>
        <p:spPr>
          <a:xfrm>
            <a:off x="1341120" y="1898999"/>
            <a:ext cx="457742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Node.js never parses or consume request bodies.</a:t>
            </a:r>
            <a:endParaRPr lang="en-US" sz="1555" dirty="0"/>
          </a:p>
        </p:txBody>
      </p:sp>
      <p:pic>
        <p:nvPicPr>
          <p:cNvPr id="9"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0" name="span"/>
          <p:cNvSpPr/>
          <p:nvPr/>
        </p:nvSpPr>
        <p:spPr>
          <a:xfrm>
            <a:off x="1341120" y="2912745"/>
            <a:ext cx="304152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Body handling is delegated</a:t>
            </a:r>
            <a:endParaRPr lang="en-US" sz="1814" dirty="0"/>
          </a:p>
        </p:txBody>
      </p:sp>
      <p:sp>
        <p:nvSpPr>
          <p:cNvPr id="11" name="span"/>
          <p:cNvSpPr/>
          <p:nvPr/>
        </p:nvSpPr>
        <p:spPr>
          <a:xfrm>
            <a:off x="1341120" y="3240119"/>
            <a:ext cx="431311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Applications are responsible for body timeouts.</a:t>
            </a:r>
            <a:endParaRPr lang="en-US" sz="1555" dirty="0"/>
          </a:p>
        </p:txBody>
      </p:sp>
      <p:pic>
        <p:nvPicPr>
          <p:cNvPr id="12"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3" name="span"/>
          <p:cNvSpPr/>
          <p:nvPr/>
        </p:nvSpPr>
        <p:spPr>
          <a:xfrm>
            <a:off x="1341120" y="4253865"/>
            <a:ext cx="424043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Node.js 10.14.0, November 28th, 2018</a:t>
            </a:r>
            <a:endParaRPr lang="en-US" sz="1814" dirty="0"/>
          </a:p>
        </p:txBody>
      </p:sp>
      <p:sp>
        <p:nvSpPr>
          <p:cNvPr id="14" name="em"/>
          <p:cNvSpPr/>
          <p:nvPr/>
        </p:nvSpPr>
        <p:spPr>
          <a:xfrm>
            <a:off x="1341120" y="4587335"/>
            <a:ext cx="5263134"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Node.js has been completely unprotected for 10 years.</a:t>
            </a:r>
            <a:endParaRPr lang="en-US" sz="155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side.with-highligh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84479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Trust the frameworks</a:t>
            </a:r>
            <a:endParaRPr lang="en-US" sz="3240" dirty="0"/>
          </a:p>
        </p:txBody>
      </p:sp>
      <p:sp>
        <p:nvSpPr>
          <p:cNvPr id="5" name="div.secondary.with-highlight.theme@bg-blue.theme@fg-white"/>
          <p:cNvSpPr/>
          <p:nvPr/>
        </p:nvSpPr>
        <p:spPr>
          <a:xfrm>
            <a:off x="7315200" y="0"/>
            <a:ext cx="4876800" cy="6827520"/>
          </a:xfrm>
          <a:prstGeom prst="rect">
            <a:avLst/>
          </a:prstGeom>
          <a:solidFill>
            <a:srgbClr val="2563EB"/>
          </a:solidFill>
          <a:ln w="12700">
            <a:solidFill>
              <a:srgbClr val="2563EB">
                <a:alpha val="0"/>
              </a:srgbClr>
            </a:solidFill>
            <a:prstDash val="solid"/>
          </a:ln>
        </p:spPr>
      </p:sp>
      <p:sp>
        <p:nvSpPr>
          <p:cNvPr id="6" name="span"/>
          <p:cNvSpPr/>
          <p:nvPr/>
        </p:nvSpPr>
        <p:spPr>
          <a:xfrm>
            <a:off x="7802880" y="2703576"/>
            <a:ext cx="44548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8583740" y="2703576"/>
            <a:ext cx="125682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philosophy</a:t>
            </a:r>
            <a:endParaRPr lang="en-US" sz="1944" dirty="0"/>
          </a:p>
        </p:txBody>
      </p:sp>
      <p:sp>
        <p:nvSpPr>
          <p:cNvPr id="8" name="span"/>
          <p:cNvSpPr/>
          <p:nvPr/>
        </p:nvSpPr>
        <p:spPr>
          <a:xfrm>
            <a:off x="10176034" y="2703576"/>
            <a:ext cx="788765"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behind</a:t>
            </a:r>
            <a:endParaRPr lang="en-US" sz="1944" dirty="0"/>
          </a:p>
        </p:txBody>
      </p:sp>
      <p:sp>
        <p:nvSpPr>
          <p:cNvPr id="9" name="span"/>
          <p:cNvSpPr/>
          <p:nvPr/>
        </p:nvSpPr>
        <p:spPr>
          <a:xfrm>
            <a:off x="11300174" y="2703576"/>
            <a:ext cx="40414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this</a:t>
            </a:r>
            <a:endParaRPr lang="en-US" sz="1944" dirty="0"/>
          </a:p>
        </p:txBody>
      </p:sp>
      <p:sp>
        <p:nvSpPr>
          <p:cNvPr id="10" name="span"/>
          <p:cNvSpPr/>
          <p:nvPr/>
        </p:nvSpPr>
        <p:spPr>
          <a:xfrm>
            <a:off x="7802880" y="3073908"/>
            <a:ext cx="768572"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choice</a:t>
            </a:r>
            <a:endParaRPr lang="en-US" sz="1944" dirty="0"/>
          </a:p>
        </p:txBody>
      </p:sp>
      <p:sp>
        <p:nvSpPr>
          <p:cNvPr id="11" name="span"/>
          <p:cNvSpPr/>
          <p:nvPr/>
        </p:nvSpPr>
        <p:spPr>
          <a:xfrm>
            <a:off x="8650034" y="3073908"/>
            <a:ext cx="46434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was</a:t>
            </a:r>
            <a:endParaRPr lang="en-US" sz="1944" dirty="0"/>
          </a:p>
        </p:txBody>
      </p:sp>
      <p:sp>
        <p:nvSpPr>
          <p:cNvPr id="12" name="span"/>
          <p:cNvSpPr/>
          <p:nvPr/>
        </p:nvSpPr>
        <p:spPr>
          <a:xfrm>
            <a:off x="9192863" y="3073908"/>
            <a:ext cx="218123"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to</a:t>
            </a:r>
            <a:endParaRPr lang="en-US" sz="1944" dirty="0"/>
          </a:p>
        </p:txBody>
      </p:sp>
      <p:sp>
        <p:nvSpPr>
          <p:cNvPr id="13" name="span"/>
          <p:cNvSpPr/>
          <p:nvPr/>
        </p:nvSpPr>
        <p:spPr>
          <a:xfrm>
            <a:off x="10518648" y="3073908"/>
            <a:ext cx="1185577"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serverless</a:t>
            </a:r>
            <a:endParaRPr lang="en-US" sz="1944" dirty="0"/>
          </a:p>
        </p:txBody>
      </p:sp>
      <p:sp>
        <p:nvSpPr>
          <p:cNvPr id="14" name="span"/>
          <p:cNvSpPr/>
          <p:nvPr/>
        </p:nvSpPr>
        <p:spPr>
          <a:xfrm>
            <a:off x="7802880" y="3444240"/>
            <a:ext cx="155800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environments</a:t>
            </a:r>
            <a:endParaRPr lang="en-US" sz="1944" dirty="0"/>
          </a:p>
        </p:txBody>
      </p:sp>
      <p:sp>
        <p:nvSpPr>
          <p:cNvPr id="15" name="span"/>
          <p:cNvSpPr/>
          <p:nvPr/>
        </p:nvSpPr>
        <p:spPr>
          <a:xfrm>
            <a:off x="9456134" y="3444240"/>
            <a:ext cx="687705"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which</a:t>
            </a:r>
            <a:endParaRPr lang="en-US" sz="1944" dirty="0"/>
          </a:p>
        </p:txBody>
      </p:sp>
      <p:sp>
        <p:nvSpPr>
          <p:cNvPr id="16" name="span"/>
          <p:cNvSpPr/>
          <p:nvPr/>
        </p:nvSpPr>
        <p:spPr>
          <a:xfrm>
            <a:off x="10239089" y="3444240"/>
            <a:ext cx="871919"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needed</a:t>
            </a:r>
            <a:endParaRPr lang="en-US" sz="1944" dirty="0"/>
          </a:p>
        </p:txBody>
      </p:sp>
      <p:sp>
        <p:nvSpPr>
          <p:cNvPr id="17" name="span"/>
          <p:cNvSpPr/>
          <p:nvPr/>
        </p:nvSpPr>
        <p:spPr>
          <a:xfrm>
            <a:off x="11206258" y="3444240"/>
            <a:ext cx="498062"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long</a:t>
            </a:r>
            <a:endParaRPr lang="en-US" sz="1944" dirty="0"/>
          </a:p>
        </p:txBody>
      </p:sp>
      <p:sp>
        <p:nvSpPr>
          <p:cNvPr id="18" name="span"/>
          <p:cNvSpPr/>
          <p:nvPr/>
        </p:nvSpPr>
        <p:spPr>
          <a:xfrm>
            <a:off x="7802880" y="3814572"/>
            <a:ext cx="876300"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running</a:t>
            </a:r>
            <a:endParaRPr lang="en-US" sz="1944" dirty="0"/>
          </a:p>
        </p:txBody>
      </p:sp>
      <p:sp>
        <p:nvSpPr>
          <p:cNvPr id="19" name="span"/>
          <p:cNvSpPr/>
          <p:nvPr/>
        </p:nvSpPr>
        <p:spPr>
          <a:xfrm>
            <a:off x="8748522" y="3814572"/>
            <a:ext cx="1476185"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connections.</a:t>
            </a:r>
            <a:endParaRPr lang="en-US" sz="1944" dirty="0"/>
          </a:p>
        </p:txBody>
      </p:sp>
      <p:sp>
        <p:nvSpPr>
          <p:cNvPr id="20" name="strong.theme@fg-amber"/>
          <p:cNvSpPr/>
          <p:nvPr/>
        </p:nvSpPr>
        <p:spPr>
          <a:xfrm>
            <a:off x="9489567" y="3073908"/>
            <a:ext cx="950500" cy="298704"/>
          </a:xfrm>
          <a:prstGeom prst="rect">
            <a:avLst/>
          </a:prstGeom>
          <a:noFill/>
          <a:ln/>
        </p:spPr>
        <p:txBody>
          <a:bodyPr wrap="none" lIns="0" tIns="0" rIns="0" bIns="0" rtlCol="0" anchor="ctr"/>
          <a:lstStyle/>
          <a:p>
            <a:pPr indent="0" marL="0">
              <a:buNone/>
            </a:pPr>
            <a:r>
              <a:rPr lang="en-US" sz="1944" b="1" u="none" dirty="0">
                <a:solidFill>
                  <a:srgbClr val="FCD34D"/>
                </a:solidFill>
                <a:latin typeface="Inter" pitchFamily="34" charset="0"/>
                <a:ea typeface="Inter" pitchFamily="34" charset="-122"/>
                <a:cs typeface="Inter" pitchFamily="34" charset="-120"/>
              </a:rPr>
              <a:t>support</a:t>
            </a:r>
            <a:endParaRPr lang="en-US" sz="1944" dirty="0"/>
          </a:p>
        </p:txBody>
      </p:sp>
      <p:pic>
        <p:nvPicPr>
          <p:cNvPr id="21"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22" name="span"/>
          <p:cNvSpPr/>
          <p:nvPr/>
        </p:nvSpPr>
        <p:spPr>
          <a:xfrm>
            <a:off x="1341120" y="1571625"/>
            <a:ext cx="428615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Disable http.Server.timeout by default</a:t>
            </a:r>
            <a:endParaRPr lang="en-US" sz="1814" dirty="0"/>
          </a:p>
        </p:txBody>
      </p:sp>
      <p:sp>
        <p:nvSpPr>
          <p:cNvPr id="23" name="span"/>
          <p:cNvSpPr/>
          <p:nvPr/>
        </p:nvSpPr>
        <p:spPr>
          <a:xfrm>
            <a:off x="1341120" y="1898999"/>
            <a:ext cx="43851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default value has been changed to nothing.</a:t>
            </a:r>
            <a:endParaRPr lang="en-US" sz="1555" dirty="0"/>
          </a:p>
        </p:txBody>
      </p:sp>
      <p:pic>
        <p:nvPicPr>
          <p:cNvPr id="24"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25" name="span"/>
          <p:cNvSpPr/>
          <p:nvPr/>
        </p:nvSpPr>
        <p:spPr>
          <a:xfrm>
            <a:off x="1341120" y="2912745"/>
            <a:ext cx="394839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Node.js 13.0.0, October 22nd, 2019</a:t>
            </a:r>
            <a:endParaRPr lang="en-US" sz="1814" dirty="0"/>
          </a:p>
        </p:txBody>
      </p:sp>
      <p:sp>
        <p:nvSpPr>
          <p:cNvPr id="26" name="em"/>
          <p:cNvSpPr/>
          <p:nvPr/>
        </p:nvSpPr>
        <p:spPr>
          <a:xfrm>
            <a:off x="1341120" y="3246215"/>
            <a:ext cx="5129213"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From now on, attacker can delay transfer indefinitely.</a:t>
            </a:r>
            <a:endParaRPr lang="en-US" sz="1555"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22906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http.Server.requestTimeout</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43075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Complete fix</a:t>
            </a:r>
            <a:endParaRPr lang="en-US" sz="1814" dirty="0"/>
          </a:p>
        </p:txBody>
      </p:sp>
      <p:sp>
        <p:nvSpPr>
          <p:cNvPr id="7" name="span"/>
          <p:cNvSpPr/>
          <p:nvPr/>
        </p:nvSpPr>
        <p:spPr>
          <a:xfrm>
            <a:off x="1341120" y="1898999"/>
            <a:ext cx="367293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client has now limited time to finish.</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93611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Available on all active Node.js lines</a:t>
            </a:r>
            <a:endParaRPr lang="en-US" sz="1814" dirty="0"/>
          </a:p>
        </p:txBody>
      </p:sp>
      <p:sp>
        <p:nvSpPr>
          <p:cNvPr id="10" name="span"/>
          <p:cNvSpPr/>
          <p:nvPr/>
        </p:nvSpPr>
        <p:spPr>
          <a:xfrm>
            <a:off x="1341120" y="3240119"/>
            <a:ext cx="55281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Added to Node.js 14.11.0, released on September 15th, 2020.</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16808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Disabled by default</a:t>
            </a:r>
            <a:endParaRPr lang="en-US" sz="1814" dirty="0"/>
          </a:p>
        </p:txBody>
      </p:sp>
      <p:sp>
        <p:nvSpPr>
          <p:cNvPr id="13" name="span"/>
          <p:cNvSpPr/>
          <p:nvPr/>
        </p:nvSpPr>
        <p:spPr>
          <a:xfrm>
            <a:off x="1341120" y="4581239"/>
            <a:ext cx="581701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Adding a clock for each new request is an expensive operation.</a:t>
            </a:r>
            <a:endParaRPr lang="en-US" sz="155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438331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Are we safe now?</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bg-gray.theme@separator.theme@fg-white"/>
          <p:cNvSpPr/>
          <p:nvPr/>
        </p:nvSpPr>
        <p:spPr>
          <a:xfrm>
            <a:off x="0" y="0"/>
            <a:ext cx="12192000" cy="6827520"/>
          </a:xfrm>
          <a:prstGeom prst="rect">
            <a:avLst/>
          </a:prstGeom>
          <a:solidFill>
            <a:srgbClr val="4B5563"/>
          </a:solidFill>
          <a:ln w="12700">
            <a:solidFill>
              <a:srgbClr val="4B5563">
                <a:alpha val="0"/>
              </a:srgbClr>
            </a:solidFill>
            <a:prstDash val="solid"/>
          </a:ln>
        </p:spPr>
      </p:sp>
      <p:sp>
        <p:nvSpPr>
          <p:cNvPr id="4" name="span"/>
          <p:cNvSpPr/>
          <p:nvPr/>
        </p:nvSpPr>
        <p:spPr>
          <a:xfrm>
            <a:off x="487680" y="3083052"/>
            <a:ext cx="307162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Yes, almost!</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4227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countermeasures were loose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632898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Custom configuration was needed to protect adequately</a:t>
            </a:r>
            <a:endParaRPr lang="en-US" sz="1814" dirty="0"/>
          </a:p>
        </p:txBody>
      </p:sp>
      <p:sp>
        <p:nvSpPr>
          <p:cNvPr id="7" name="span"/>
          <p:cNvSpPr/>
          <p:nvPr/>
        </p:nvSpPr>
        <p:spPr>
          <a:xfrm>
            <a:off x="1341120" y="1898999"/>
            <a:ext cx="668693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attacker could still delay data transfer forever without being rejected.</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19220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Performance was prioritized</a:t>
            </a:r>
            <a:endParaRPr lang="en-US" sz="1814" dirty="0"/>
          </a:p>
        </p:txBody>
      </p:sp>
      <p:sp>
        <p:nvSpPr>
          <p:cNvPr id="10" name="span"/>
          <p:cNvSpPr/>
          <p:nvPr/>
        </p:nvSpPr>
        <p:spPr>
          <a:xfrm>
            <a:off x="1341120" y="3240119"/>
            <a:ext cx="746026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Whenever a timeout has gone off was checked only after new data was received.</a:t>
            </a:r>
            <a:endParaRPr lang="en-US" sz="1555"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1827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to protect Node.js 16 and below</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74275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Make sure sockets cannot be idle</a:t>
            </a:r>
            <a:endParaRPr lang="en-US" sz="1814" dirty="0"/>
          </a:p>
        </p:txBody>
      </p:sp>
      <p:sp>
        <p:nvSpPr>
          <p:cNvPr id="7" name="span"/>
          <p:cNvSpPr/>
          <p:nvPr/>
        </p:nvSpPr>
        <p:spPr>
          <a:xfrm>
            <a:off x="3593116" y="1905095"/>
            <a:ext cx="511254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must be greater than 0 to detect malicious idle sockets.</a:t>
            </a:r>
            <a:endParaRPr lang="en-US" sz="1555" dirty="0"/>
          </a:p>
        </p:txBody>
      </p:sp>
      <p:sp>
        <p:nvSpPr>
          <p:cNvPr id="8" name="code"/>
          <p:cNvSpPr/>
          <p:nvPr/>
        </p:nvSpPr>
        <p:spPr>
          <a:xfrm>
            <a:off x="1341120" y="1886807"/>
            <a:ext cx="2251996"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http.Server.timeout</a:t>
            </a:r>
            <a:endParaRPr lang="en-US" sz="1555" dirty="0"/>
          </a:p>
        </p:txBody>
      </p:sp>
      <p:pic>
        <p:nvPicPr>
          <p:cNvPr id="9"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0" name="span"/>
          <p:cNvSpPr/>
          <p:nvPr/>
        </p:nvSpPr>
        <p:spPr>
          <a:xfrm>
            <a:off x="1341120" y="2912745"/>
            <a:ext cx="398173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Limit the total time for each request</a:t>
            </a:r>
            <a:endParaRPr lang="en-US" sz="1814" dirty="0"/>
          </a:p>
        </p:txBody>
      </p:sp>
      <p:sp>
        <p:nvSpPr>
          <p:cNvPr id="11" name="span"/>
          <p:cNvSpPr/>
          <p:nvPr/>
        </p:nvSpPr>
        <p:spPr>
          <a:xfrm>
            <a:off x="4422839" y="3246215"/>
            <a:ext cx="218770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must be greater than 0.</a:t>
            </a:r>
            <a:endParaRPr lang="en-US" sz="1555" dirty="0"/>
          </a:p>
        </p:txBody>
      </p:sp>
      <p:sp>
        <p:nvSpPr>
          <p:cNvPr id="12" name="code"/>
          <p:cNvSpPr/>
          <p:nvPr/>
        </p:nvSpPr>
        <p:spPr>
          <a:xfrm>
            <a:off x="1341120" y="3227927"/>
            <a:ext cx="3081719"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http.Server.requestTimeout</a:t>
            </a:r>
            <a:endParaRPr lang="en-US" sz="1555" dirty="0"/>
          </a:p>
        </p:txBody>
      </p:sp>
      <p:pic>
        <p:nvPicPr>
          <p:cNvPr id="13"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4" name="span"/>
          <p:cNvSpPr/>
          <p:nvPr/>
        </p:nvSpPr>
        <p:spPr>
          <a:xfrm>
            <a:off x="1341120" y="4253865"/>
            <a:ext cx="413223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Have a lower timeout for the headers</a:t>
            </a:r>
            <a:endParaRPr lang="en-US" sz="1814" dirty="0"/>
          </a:p>
        </p:txBody>
      </p:sp>
      <p:sp>
        <p:nvSpPr>
          <p:cNvPr id="15" name="span"/>
          <p:cNvSpPr/>
          <p:nvPr/>
        </p:nvSpPr>
        <p:spPr>
          <a:xfrm>
            <a:off x="4422839" y="4587335"/>
            <a:ext cx="488794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should also be set to detect a malicious client earlier.</a:t>
            </a:r>
            <a:endParaRPr lang="en-US" sz="1555" dirty="0"/>
          </a:p>
        </p:txBody>
      </p:sp>
      <p:sp>
        <p:nvSpPr>
          <p:cNvPr id="16" name="code"/>
          <p:cNvSpPr/>
          <p:nvPr/>
        </p:nvSpPr>
        <p:spPr>
          <a:xfrm>
            <a:off x="1341120" y="4569047"/>
            <a:ext cx="3081719"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http.Server.headersTimeout</a:t>
            </a:r>
            <a:endParaRPr lang="en-US" sz="155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1827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to protect Node.js 16 and below</a:t>
            </a:r>
            <a:endParaRPr lang="en-US" sz="3240" dirty="0"/>
          </a:p>
        </p:txBody>
      </p:sp>
      <p:sp>
        <p:nvSpPr>
          <p:cNvPr id="5" name="pre.freya@code"/>
          <p:cNvSpPr/>
          <p:nvPr/>
        </p:nvSpPr>
        <p:spPr>
          <a:xfrm>
            <a:off x="487680" y="1541145"/>
            <a:ext cx="11216640" cy="2827401"/>
          </a:xfrm>
          <a:prstGeom prst="roundRect">
            <a:avLst>
              <a:gd name="adj" fmla="val 2156"/>
            </a:avLst>
          </a:prstGeom>
          <a:solidFill>
            <a:srgbClr val="282C34"/>
          </a:solidFill>
          <a:ln w="12700">
            <a:solidFill>
              <a:srgbClr val="282C34">
                <a:alpha val="0"/>
              </a:srgbClr>
            </a:solidFill>
            <a:prstDash val="solid"/>
          </a:ln>
        </p:spPr>
      </p:sp>
      <p:sp>
        <p:nvSpPr>
          <p:cNvPr id="6" name="pre.freya@code:code"/>
          <p:cNvSpPr/>
          <p:nvPr/>
        </p:nvSpPr>
        <p:spPr>
          <a:xfrm>
            <a:off x="658273" y="1791081"/>
            <a:ext cx="7137558" cy="2327624"/>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createServer</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'node:http'</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server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createServer</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The socket can be idle for 2 minutes before being terminated</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server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timeout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120000</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The entire request must be completely received by the server within 5 minutes</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server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requestTimeout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300000</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The request's headers must be completely received by the server within a minute</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server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headersTimeout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60000</a:t>
            </a:r>
            <a:endParaRPr lang="en-US" sz="112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51763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Node.js 18.0.0 is finally safe by default</a:t>
            </a:r>
            <a:endParaRPr lang="en-US" sz="3240" dirty="0"/>
          </a:p>
        </p:txBody>
      </p:sp>
      <p:sp>
        <p:nvSpPr>
          <p:cNvPr id="5" name="div.spacer"/>
          <p:cNvSpPr/>
          <p:nvPr/>
        </p:nvSpPr>
        <p:spPr>
          <a:xfrm>
            <a:off x="6089904" y="2924556"/>
            <a:ext cx="12192" cy="3235452"/>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002506" y="1571625"/>
            <a:ext cx="6091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latest</a:t>
            </a:r>
            <a:endParaRPr lang="en-US" sz="1944" dirty="0"/>
          </a:p>
        </p:txBody>
      </p:sp>
      <p:sp>
        <p:nvSpPr>
          <p:cNvPr id="8" name="span"/>
          <p:cNvSpPr/>
          <p:nvPr/>
        </p:nvSpPr>
        <p:spPr>
          <a:xfrm>
            <a:off x="1680972" y="1571625"/>
            <a:ext cx="6440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major</a:t>
            </a:r>
            <a:endParaRPr lang="en-US" sz="1944" dirty="0"/>
          </a:p>
        </p:txBody>
      </p:sp>
      <p:sp>
        <p:nvSpPr>
          <p:cNvPr id="9" name="span"/>
          <p:cNvSpPr/>
          <p:nvPr/>
        </p:nvSpPr>
        <p:spPr>
          <a:xfrm>
            <a:off x="2394395" y="1571625"/>
            <a:ext cx="8410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version</a:t>
            </a:r>
            <a:endParaRPr lang="en-US" sz="1944" dirty="0"/>
          </a:p>
        </p:txBody>
      </p:sp>
      <p:sp>
        <p:nvSpPr>
          <p:cNvPr id="10" name="span"/>
          <p:cNvSpPr/>
          <p:nvPr/>
        </p:nvSpPr>
        <p:spPr>
          <a:xfrm>
            <a:off x="3304794"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1" name="span"/>
          <p:cNvSpPr/>
          <p:nvPr/>
        </p:nvSpPr>
        <p:spPr>
          <a:xfrm>
            <a:off x="3605689" y="1571625"/>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12" name="span"/>
          <p:cNvSpPr/>
          <p:nvPr/>
        </p:nvSpPr>
        <p:spPr>
          <a:xfrm>
            <a:off x="4555617" y="1571625"/>
            <a:ext cx="408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13" name="span"/>
          <p:cNvSpPr/>
          <p:nvPr/>
        </p:nvSpPr>
        <p:spPr>
          <a:xfrm>
            <a:off x="5033486" y="1571625"/>
            <a:ext cx="6771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finally</a:t>
            </a:r>
            <a:endParaRPr lang="en-US" sz="1944" dirty="0"/>
          </a:p>
        </p:txBody>
      </p:sp>
      <p:sp>
        <p:nvSpPr>
          <p:cNvPr id="14" name="span"/>
          <p:cNvSpPr/>
          <p:nvPr/>
        </p:nvSpPr>
        <p:spPr>
          <a:xfrm>
            <a:off x="5779961" y="1571625"/>
            <a:ext cx="7564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solved</a:t>
            </a:r>
            <a:endParaRPr lang="en-US" sz="1944" dirty="0"/>
          </a:p>
        </p:txBody>
      </p:sp>
      <p:sp>
        <p:nvSpPr>
          <p:cNvPr id="15" name="span"/>
          <p:cNvSpPr/>
          <p:nvPr/>
        </p:nvSpPr>
        <p:spPr>
          <a:xfrm>
            <a:off x="6605873" y="1571625"/>
            <a:ext cx="2508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16" name="span"/>
          <p:cNvSpPr/>
          <p:nvPr/>
        </p:nvSpPr>
        <p:spPr>
          <a:xfrm>
            <a:off x="6926104"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7357682" y="1571625"/>
            <a:ext cx="7284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issues</a:t>
            </a:r>
            <a:endParaRPr lang="en-US" sz="1944" dirty="0"/>
          </a:p>
        </p:txBody>
      </p:sp>
      <p:sp>
        <p:nvSpPr>
          <p:cNvPr id="18" name="span"/>
          <p:cNvSpPr/>
          <p:nvPr/>
        </p:nvSpPr>
        <p:spPr>
          <a:xfrm>
            <a:off x="8155496" y="1571625"/>
            <a:ext cx="12152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described.</a:t>
            </a:r>
            <a:endParaRPr lang="en-US" sz="1944" dirty="0"/>
          </a:p>
        </p:txBody>
      </p:sp>
      <p:sp>
        <p:nvSpPr>
          <p:cNvPr id="19" name="em"/>
          <p:cNvSpPr/>
          <p:nvPr/>
        </p:nvSpPr>
        <p:spPr>
          <a:xfrm>
            <a:off x="487680" y="1929765"/>
            <a:ext cx="116605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Changing</a:t>
            </a:r>
            <a:endParaRPr lang="en-US" sz="1944" dirty="0"/>
          </a:p>
        </p:txBody>
      </p:sp>
      <p:sp>
        <p:nvSpPr>
          <p:cNvPr id="20" name="em"/>
          <p:cNvSpPr/>
          <p:nvPr/>
        </p:nvSpPr>
        <p:spPr>
          <a:xfrm>
            <a:off x="1712024" y="1929765"/>
            <a:ext cx="92535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timeout</a:t>
            </a:r>
            <a:endParaRPr lang="en-US" sz="1944" dirty="0"/>
          </a:p>
        </p:txBody>
      </p:sp>
      <p:sp>
        <p:nvSpPr>
          <p:cNvPr id="21" name="em"/>
          <p:cNvSpPr/>
          <p:nvPr/>
        </p:nvSpPr>
        <p:spPr>
          <a:xfrm>
            <a:off x="2695766" y="1929765"/>
            <a:ext cx="104994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handling</a:t>
            </a:r>
            <a:endParaRPr lang="en-US" sz="1944" dirty="0"/>
          </a:p>
        </p:txBody>
      </p:sp>
      <p:sp>
        <p:nvSpPr>
          <p:cNvPr id="22" name="em"/>
          <p:cNvSpPr/>
          <p:nvPr/>
        </p:nvSpPr>
        <p:spPr>
          <a:xfrm>
            <a:off x="3804095" y="1929765"/>
            <a:ext cx="43538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has</a:t>
            </a:r>
            <a:endParaRPr lang="en-US" sz="1944" dirty="0"/>
          </a:p>
        </p:txBody>
      </p:sp>
      <p:sp>
        <p:nvSpPr>
          <p:cNvPr id="23" name="em"/>
          <p:cNvSpPr/>
          <p:nvPr/>
        </p:nvSpPr>
        <p:spPr>
          <a:xfrm>
            <a:off x="4297871" y="1929765"/>
            <a:ext cx="113566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improved</a:t>
            </a:r>
            <a:endParaRPr lang="en-US" sz="1944" dirty="0"/>
          </a:p>
        </p:txBody>
      </p:sp>
      <p:sp>
        <p:nvSpPr>
          <p:cNvPr id="24" name="em"/>
          <p:cNvSpPr/>
          <p:nvPr/>
        </p:nvSpPr>
        <p:spPr>
          <a:xfrm>
            <a:off x="5491925" y="1929765"/>
            <a:ext cx="156953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performance</a:t>
            </a:r>
            <a:endParaRPr lang="en-US" sz="1944" dirty="0"/>
          </a:p>
        </p:txBody>
      </p:sp>
      <p:sp>
        <p:nvSpPr>
          <p:cNvPr id="25" name="em"/>
          <p:cNvSpPr/>
          <p:nvPr/>
        </p:nvSpPr>
        <p:spPr>
          <a:xfrm>
            <a:off x="7119842" y="1929765"/>
            <a:ext cx="29994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by</a:t>
            </a:r>
            <a:endParaRPr lang="en-US" sz="1944" dirty="0"/>
          </a:p>
        </p:txBody>
      </p:sp>
      <p:sp>
        <p:nvSpPr>
          <p:cNvPr id="26" name="em"/>
          <p:cNvSpPr/>
          <p:nvPr/>
        </p:nvSpPr>
        <p:spPr>
          <a:xfrm>
            <a:off x="7478173" y="1929765"/>
            <a:ext cx="48872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2%.</a:t>
            </a:r>
            <a:endParaRPr lang="en-US" sz="1944" dirty="0"/>
          </a:p>
        </p:txBody>
      </p:sp>
      <p:pic>
        <p:nvPicPr>
          <p:cNvPr id="2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959037"/>
            <a:ext cx="1219200" cy="1219200"/>
          </a:xfrm>
          <a:prstGeom prst="rect">
            <a:avLst/>
          </a:prstGeom>
        </p:spPr>
      </p:pic>
      <p:sp>
        <p:nvSpPr>
          <p:cNvPr id="28" name="span"/>
          <p:cNvSpPr/>
          <p:nvPr/>
        </p:nvSpPr>
        <p:spPr>
          <a:xfrm>
            <a:off x="1237107" y="4452557"/>
            <a:ext cx="373751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Request are checked periodically</a:t>
            </a:r>
            <a:endParaRPr lang="en-US" sz="1814" dirty="0"/>
          </a:p>
        </p:txBody>
      </p:sp>
      <p:sp>
        <p:nvSpPr>
          <p:cNvPr id="29" name="span"/>
          <p:cNvSpPr/>
          <p:nvPr/>
        </p:nvSpPr>
        <p:spPr>
          <a:xfrm>
            <a:off x="1381697" y="4779931"/>
            <a:ext cx="34483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HTTP server regularly checks for</a:t>
            </a:r>
            <a:endParaRPr lang="en-US" sz="1555" dirty="0"/>
          </a:p>
        </p:txBody>
      </p:sp>
      <p:sp>
        <p:nvSpPr>
          <p:cNvPr id="30" name="span"/>
          <p:cNvSpPr/>
          <p:nvPr/>
        </p:nvSpPr>
        <p:spPr>
          <a:xfrm>
            <a:off x="1388745" y="5051489"/>
            <a:ext cx="343423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requests which might have timed out.</a:t>
            </a:r>
            <a:endParaRPr lang="en-US" sz="1555" dirty="0"/>
          </a:p>
        </p:txBody>
      </p:sp>
      <p:sp>
        <p:nvSpPr>
          <p:cNvPr id="31" name="p"/>
          <p:cNvSpPr/>
          <p:nvPr/>
        </p:nvSpPr>
        <p:spPr>
          <a:xfrm>
            <a:off x="2191703" y="5594604"/>
            <a:ext cx="182822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See the new option:</a:t>
            </a:r>
            <a:endParaRPr lang="en-US" sz="1555" dirty="0"/>
          </a:p>
        </p:txBody>
      </p:sp>
      <p:sp>
        <p:nvSpPr>
          <p:cNvPr id="32" name="code"/>
          <p:cNvSpPr/>
          <p:nvPr/>
        </p:nvSpPr>
        <p:spPr>
          <a:xfrm>
            <a:off x="1505712" y="5853970"/>
            <a:ext cx="3200210"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connectionsCheckingInterval</a:t>
            </a:r>
            <a:endParaRPr lang="en-US" sz="1555" dirty="0"/>
          </a:p>
        </p:txBody>
      </p:sp>
      <p:pic>
        <p:nvPicPr>
          <p:cNvPr id="33"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954084"/>
            <a:ext cx="1219200" cy="1219200"/>
          </a:xfrm>
          <a:prstGeom prst="rect">
            <a:avLst/>
          </a:prstGeom>
        </p:spPr>
      </p:pic>
      <p:sp>
        <p:nvSpPr>
          <p:cNvPr id="34" name="span"/>
          <p:cNvSpPr/>
          <p:nvPr/>
        </p:nvSpPr>
        <p:spPr>
          <a:xfrm>
            <a:off x="7992142" y="4447604"/>
            <a:ext cx="218770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Have safer defaults</a:t>
            </a:r>
            <a:endParaRPr lang="en-US" sz="1814" dirty="0"/>
          </a:p>
        </p:txBody>
      </p:sp>
      <p:sp>
        <p:nvSpPr>
          <p:cNvPr id="35" name="span"/>
          <p:cNvSpPr/>
          <p:nvPr/>
        </p:nvSpPr>
        <p:spPr>
          <a:xfrm>
            <a:off x="7359301" y="4774978"/>
            <a:ext cx="345347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timeouts for headers and request</a:t>
            </a:r>
            <a:endParaRPr lang="en-US" sz="1555" dirty="0"/>
          </a:p>
        </p:txBody>
      </p:sp>
      <p:sp>
        <p:nvSpPr>
          <p:cNvPr id="36" name="span"/>
          <p:cNvSpPr/>
          <p:nvPr/>
        </p:nvSpPr>
        <p:spPr>
          <a:xfrm>
            <a:off x="7733729" y="5046536"/>
            <a:ext cx="270452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are finally enabled by default.</a:t>
            </a:r>
            <a:endParaRPr lang="en-US" sz="1555" dirty="0"/>
          </a:p>
        </p:txBody>
      </p:sp>
      <p:sp>
        <p:nvSpPr>
          <p:cNvPr id="37" name="em"/>
          <p:cNvSpPr/>
          <p:nvPr/>
        </p:nvSpPr>
        <p:spPr>
          <a:xfrm>
            <a:off x="7463885" y="5595747"/>
            <a:ext cx="3244215"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The default Node.js configuration</a:t>
            </a:r>
            <a:endParaRPr lang="en-US" sz="1555" dirty="0"/>
          </a:p>
        </p:txBody>
      </p:sp>
      <p:sp>
        <p:nvSpPr>
          <p:cNvPr id="38" name="em"/>
          <p:cNvSpPr/>
          <p:nvPr/>
        </p:nvSpPr>
        <p:spPr>
          <a:xfrm>
            <a:off x="7544181" y="5872258"/>
            <a:ext cx="3083624"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now protects against SlowLoris.</a:t>
            </a:r>
            <a:endParaRPr lang="en-US" sz="1555"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pic>
        <p:nvPicPr>
          <p:cNvPr id="4" name="svg.freya@svg.theme@icon.theme@slide-icon.theme@mission-completed"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219200" y="4413504"/>
            <a:ext cx="2438400" cy="2438400"/>
          </a:xfrm>
          <a:prstGeom prst="rect">
            <a:avLst/>
          </a:prstGeom>
        </p:spPr>
      </p:pic>
      <p:sp>
        <p:nvSpPr>
          <p:cNvPr id="5" name="span"/>
          <p:cNvSpPr/>
          <p:nvPr/>
        </p:nvSpPr>
        <p:spPr>
          <a:xfrm>
            <a:off x="487680" y="3083052"/>
            <a:ext cx="302266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We made it!</a:t>
            </a:r>
            <a:endParaRPr lang="en-US" sz="4277" dirty="0"/>
          </a:p>
        </p:txBody>
      </p:sp>
      <p:pic>
        <p:nvPicPr>
          <p:cNvPr id="6" name="div.image" descr="preencoded.png">    </p:cNvPr>
          <p:cNvPicPr>
            <a:picLocks noChangeAspect="1"/>
          </p:cNvPicPr>
          <p:nvPr/>
        </p:nvPicPr>
        <p:blipFill>
          <a:blip r:embed="rId3"/>
          <a:stretch>
            <a:fillRect/>
          </a:stretch>
        </p:blipFill>
        <p:spPr>
          <a:xfrm>
            <a:off x="6096000" y="0"/>
            <a:ext cx="6096000" cy="682752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564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Take home lessons</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5933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What</a:t>
            </a:r>
            <a:endParaRPr lang="en-US" sz="1944" dirty="0"/>
          </a:p>
        </p:txBody>
      </p:sp>
      <p:sp>
        <p:nvSpPr>
          <p:cNvPr id="8" name="span"/>
          <p:cNvSpPr/>
          <p:nvPr/>
        </p:nvSpPr>
        <p:spPr>
          <a:xfrm>
            <a:off x="1150334"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9" name="span"/>
          <p:cNvSpPr/>
          <p:nvPr/>
        </p:nvSpPr>
        <p:spPr>
          <a:xfrm>
            <a:off x="1641062" y="1571625"/>
            <a:ext cx="3399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10" name="span"/>
          <p:cNvSpPr/>
          <p:nvPr/>
        </p:nvSpPr>
        <p:spPr>
          <a:xfrm>
            <a:off x="2050352" y="1571625"/>
            <a:ext cx="5753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learn</a:t>
            </a:r>
            <a:endParaRPr lang="en-US" sz="1944" dirty="0"/>
          </a:p>
        </p:txBody>
      </p:sp>
      <p:sp>
        <p:nvSpPr>
          <p:cNvPr id="11" name="span"/>
          <p:cNvSpPr/>
          <p:nvPr/>
        </p:nvSpPr>
        <p:spPr>
          <a:xfrm>
            <a:off x="2695004"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2" name="span"/>
          <p:cNvSpPr/>
          <p:nvPr/>
        </p:nvSpPr>
        <p:spPr>
          <a:xfrm>
            <a:off x="3296031" y="1571625"/>
            <a:ext cx="4041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13" name="span"/>
          <p:cNvSpPr/>
          <p:nvPr/>
        </p:nvSpPr>
        <p:spPr>
          <a:xfrm>
            <a:off x="3769519" y="1571625"/>
            <a:ext cx="4980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long</a:t>
            </a:r>
            <a:endParaRPr lang="en-US" sz="1944" dirty="0"/>
          </a:p>
        </p:txBody>
      </p:sp>
      <p:sp>
        <p:nvSpPr>
          <p:cNvPr id="14" name="span"/>
          <p:cNvSpPr/>
          <p:nvPr/>
        </p:nvSpPr>
        <p:spPr>
          <a:xfrm>
            <a:off x="4336923" y="1571625"/>
            <a:ext cx="9853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journey?</a:t>
            </a:r>
            <a:endParaRPr lang="en-US" sz="1944" dirty="0"/>
          </a:p>
        </p:txBody>
      </p:sp>
      <p:pic>
        <p:nvPicPr>
          <p:cNvPr id="15"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3057811"/>
            <a:ext cx="1219200" cy="1219200"/>
          </a:xfrm>
          <a:prstGeom prst="rect">
            <a:avLst/>
          </a:prstGeom>
        </p:spPr>
      </p:pic>
      <p:sp>
        <p:nvSpPr>
          <p:cNvPr id="16" name="span"/>
          <p:cNvSpPr/>
          <p:nvPr/>
        </p:nvSpPr>
        <p:spPr>
          <a:xfrm>
            <a:off x="1180433" y="4551331"/>
            <a:ext cx="18574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Security, always</a:t>
            </a:r>
            <a:endParaRPr lang="en-US" sz="1814" dirty="0"/>
          </a:p>
        </p:txBody>
      </p:sp>
      <p:sp>
        <p:nvSpPr>
          <p:cNvPr id="17" name="span"/>
          <p:cNvSpPr/>
          <p:nvPr/>
        </p:nvSpPr>
        <p:spPr>
          <a:xfrm>
            <a:off x="849249" y="4878705"/>
            <a:ext cx="251983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Always think about security</a:t>
            </a:r>
            <a:endParaRPr lang="en-US" sz="1555" dirty="0"/>
          </a:p>
        </p:txBody>
      </p:sp>
      <p:sp>
        <p:nvSpPr>
          <p:cNvPr id="18" name="span"/>
          <p:cNvSpPr/>
          <p:nvPr/>
        </p:nvSpPr>
        <p:spPr>
          <a:xfrm>
            <a:off x="684657" y="5150263"/>
            <a:ext cx="28490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implication when implementing</a:t>
            </a:r>
            <a:endParaRPr lang="en-US" sz="1555" dirty="0"/>
          </a:p>
        </p:txBody>
      </p:sp>
      <p:sp>
        <p:nvSpPr>
          <p:cNvPr id="19" name="span"/>
          <p:cNvSpPr/>
          <p:nvPr/>
        </p:nvSpPr>
        <p:spPr>
          <a:xfrm>
            <a:off x="830104" y="5421821"/>
            <a:ext cx="255812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new features or fixing bugs.</a:t>
            </a:r>
            <a:endParaRPr lang="en-US" sz="1555" dirty="0"/>
          </a:p>
        </p:txBody>
      </p:sp>
      <p:pic>
        <p:nvPicPr>
          <p:cNvPr id="2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3057811"/>
            <a:ext cx="1219200" cy="1219200"/>
          </a:xfrm>
          <a:prstGeom prst="rect">
            <a:avLst/>
          </a:prstGeom>
        </p:spPr>
      </p:pic>
      <p:sp>
        <p:nvSpPr>
          <p:cNvPr id="21" name="span"/>
          <p:cNvSpPr/>
          <p:nvPr/>
        </p:nvSpPr>
        <p:spPr>
          <a:xfrm>
            <a:off x="4831937" y="4551331"/>
            <a:ext cx="252803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Sacrifice Performance</a:t>
            </a:r>
            <a:endParaRPr lang="en-US" sz="1814" dirty="0"/>
          </a:p>
        </p:txBody>
      </p:sp>
      <p:sp>
        <p:nvSpPr>
          <p:cNvPr id="22" name="span"/>
          <p:cNvSpPr/>
          <p:nvPr/>
        </p:nvSpPr>
        <p:spPr>
          <a:xfrm>
            <a:off x="4688015" y="4878705"/>
            <a:ext cx="28158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Putting performance aside can</a:t>
            </a:r>
            <a:endParaRPr lang="en-US" sz="1555" dirty="0"/>
          </a:p>
        </p:txBody>
      </p:sp>
      <p:sp>
        <p:nvSpPr>
          <p:cNvPr id="23" name="span"/>
          <p:cNvSpPr/>
          <p:nvPr/>
        </p:nvSpPr>
        <p:spPr>
          <a:xfrm>
            <a:off x="4676204" y="5150263"/>
            <a:ext cx="283959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drive to correct, innovative and</a:t>
            </a:r>
            <a:endParaRPr lang="en-US" sz="1555" dirty="0"/>
          </a:p>
        </p:txBody>
      </p:sp>
      <p:sp>
        <p:nvSpPr>
          <p:cNvPr id="24" name="span"/>
          <p:cNvSpPr/>
          <p:nvPr/>
        </p:nvSpPr>
        <p:spPr>
          <a:xfrm>
            <a:off x="4626483" y="5421821"/>
            <a:ext cx="29390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eventually performant solutions.</a:t>
            </a:r>
            <a:endParaRPr lang="en-US" sz="1555" dirty="0"/>
          </a:p>
        </p:txBody>
      </p:sp>
      <p:pic>
        <p:nvPicPr>
          <p:cNvPr id="2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3057811"/>
            <a:ext cx="1219200" cy="1219200"/>
          </a:xfrm>
          <a:prstGeom prst="rect">
            <a:avLst/>
          </a:prstGeom>
        </p:spPr>
      </p:pic>
      <p:sp>
        <p:nvSpPr>
          <p:cNvPr id="26" name="span"/>
          <p:cNvSpPr/>
          <p:nvPr/>
        </p:nvSpPr>
        <p:spPr>
          <a:xfrm>
            <a:off x="9091803" y="4551331"/>
            <a:ext cx="198186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Validate regularly</a:t>
            </a:r>
            <a:endParaRPr lang="en-US" sz="1814" dirty="0"/>
          </a:p>
        </p:txBody>
      </p:sp>
      <p:sp>
        <p:nvSpPr>
          <p:cNvPr id="27" name="span"/>
          <p:cNvSpPr/>
          <p:nvPr/>
        </p:nvSpPr>
        <p:spPr>
          <a:xfrm>
            <a:off x="8627078" y="4878705"/>
            <a:ext cx="291141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During regular activities, always</a:t>
            </a:r>
            <a:endParaRPr lang="en-US" sz="1555" dirty="0"/>
          </a:p>
        </p:txBody>
      </p:sp>
      <p:sp>
        <p:nvSpPr>
          <p:cNvPr id="28" name="span"/>
          <p:cNvSpPr/>
          <p:nvPr/>
        </p:nvSpPr>
        <p:spPr>
          <a:xfrm>
            <a:off x="8497919" y="5150263"/>
            <a:ext cx="31697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check the existing code for hidden</a:t>
            </a:r>
            <a:endParaRPr lang="en-US" sz="1555" dirty="0"/>
          </a:p>
        </p:txBody>
      </p:sp>
      <p:sp>
        <p:nvSpPr>
          <p:cNvPr id="29" name="span"/>
          <p:cNvSpPr/>
          <p:nvPr/>
        </p:nvSpPr>
        <p:spPr>
          <a:xfrm>
            <a:off x="9055799" y="5421821"/>
            <a:ext cx="20538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flaws or vulnerabilites.</a:t>
            </a:r>
            <a:endParaRPr lang="en-US" sz="155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3271361"/>
            <a:ext cx="6634353"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“Never assume the obvious is true.”</a:t>
            </a:r>
            <a:endParaRPr lang="en-US" sz="3240" dirty="0"/>
          </a:p>
        </p:txBody>
      </p:sp>
      <p:sp>
        <p:nvSpPr>
          <p:cNvPr id="8" name="strong.author.dark"/>
          <p:cNvSpPr/>
          <p:nvPr/>
        </p:nvSpPr>
        <p:spPr>
          <a:xfrm>
            <a:off x="487680" y="3824954"/>
            <a:ext cx="1804797"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William Safire</a:t>
            </a:r>
            <a:endParaRPr lang="en-US" sz="1944"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tale of avoiding a time-based DDOS attack in Node.js</dc:title>
  <dc:subject>Web applications are commonly vulnerable to several Distributed Denial of Service attacks, sometimes in unexpected
ways. An example is the SlowLoris attack, an exploit that leads to service interruption by simply sending the data
to the server as slowest as possible.
In this talk I will tell the tale of how it took almost 13 years for Node to be completely protected by SlowLoris
attack. I will also show that sometimes prioritizing performance can lead to incorrect fixes that can result in a
false sense of protection.
</dc:subject>
  <dc:creator>Paolo Insogna</dc:creator>
  <cp:lastModifiedBy>Paolo Insogna</cp:lastModifiedBy>
  <cp:revision>1</cp:revision>
  <dcterms:created xsi:type="dcterms:W3CDTF">2026-11-02T14:09:46Z</dcterms:created>
  <dcterms:modified xsi:type="dcterms:W3CDTF">2026-11-02T14:09:46Z</dcterms:modified>
</cp:coreProperties>
</file>