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27520"/>
  <p:notesSz cx="6827520" cy="12192000"/>
  <p:embeddedFontLst>
    <p:embeddedFont>
      <p:font typeface="Montserrat" panose="00000000000000000000" charset="1"/>
      <p:regular r:id="rId37"/>
      <p:bold r:id="rId36"/>
    </p:embeddedFont>
    <p:embeddedFont>
      <p:font typeface="Inter Light" panose="02000503000000020004" charset="1"/>
      <p:regular r:id="rId38"/>
    </p:embeddedFont>
    <p:embeddedFont>
      <p:font typeface="Bitter" panose="00000000000000000000" charset="1"/>
      <p:regular r:id="rId48"/>
      <p:bold r:id="rId39"/>
      <p:boldItalic r:id="rId45"/>
    </p:embeddedFont>
    <p:embeddedFont>
      <p:font typeface="Montserrat ExtraBold" panose="00000000000000000000" charset="1"/>
      <p:regular r:id="rId40"/>
    </p:embeddedFont>
    <p:embeddedFont>
      <p:font typeface="Inter ExtraBold" panose="02000503000000020004" charset="1"/>
      <p:regular r:id="rId41"/>
    </p:embeddedFont>
    <p:embeddedFont>
      <p:font typeface="Inter" panose="02000503000000020004" charset="1"/>
      <p:regular r:id="rId42"/>
      <p:bold r:id="rId46"/>
    </p:embeddedFont>
    <p:embeddedFont>
      <p:font typeface="Roboto Mono" panose="00000009000000000000" charset="1"/>
      <p:regular r:id="rId47"/>
      <p:bold r:id="rId43"/>
    </p:embeddedFont>
    <p:embeddedFont>
      <p:font typeface="Montserrat Black" panose="00000000000000000000" charset="1"/>
      <p:regular r:id="rId4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36" Type="http://schemas.openxmlformats.org/officeDocument/2006/relationships/font" Target="fonts/font1.fntdata"/><Relationship Id="rId37" Type="http://schemas.openxmlformats.org/officeDocument/2006/relationships/font" Target="fonts/font2.fntdata"/><Relationship Id="rId38" Type="http://schemas.openxmlformats.org/officeDocument/2006/relationships/font" Target="fonts/font3.fntdata"/><Relationship Id="rId39" Type="http://schemas.openxmlformats.org/officeDocument/2006/relationships/font" Target="fonts/font4.fntdata"/><Relationship Id="rId40" Type="http://schemas.openxmlformats.org/officeDocument/2006/relationships/font" Target="fonts/font5.fntdata"/><Relationship Id="rId41" Type="http://schemas.openxmlformats.org/officeDocument/2006/relationships/font" Target="fonts/font6.fntdata"/><Relationship Id="rId42" Type="http://schemas.openxmlformats.org/officeDocument/2006/relationships/font" Target="fonts/font7.fntdata"/><Relationship Id="rId43" Type="http://schemas.openxmlformats.org/officeDocument/2006/relationships/font" Target="fonts/font8.fntdata"/><Relationship Id="rId44" Type="http://schemas.openxmlformats.org/officeDocument/2006/relationships/font" Target="fonts/font9.fntdata"/><Relationship Id="rId45" Type="http://schemas.openxmlformats.org/officeDocument/2006/relationships/font" Target="fonts/font10.fntdata"/><Relationship Id="rId46" Type="http://schemas.openxmlformats.org/officeDocument/2006/relationships/font" Target="fonts/font11.fntdata"/><Relationship Id="rId47" Type="http://schemas.openxmlformats.org/officeDocument/2006/relationships/font" Target="fonts/font12.fntdata"/><Relationship Id="rId48"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readable-stream" TargetMode="External"/><Relationship Id="rId14" Type="http://schemas.openxmlformats.org/officeDocument/2006/relationships/hyperlink" Target="https://talks.paoloinsogna.dev/pdfs/readable-stream.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www.npmjs.com/package/readable-stream" TargetMode="External"/><Relationship Id="rId1" Type="http://schemas.openxmlformats.org/officeDocument/2006/relationships/image" Target="../media/image-8-1.png"/><Relationship Id="rId2" Type="http://schemas.openxmlformats.org/officeDocument/2006/relationships/image" Target="../media/image-8-2.sv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svg"/><Relationship Id="rId4" Type="http://schemas.openxmlformats.org/officeDocument/2006/relationships/image" Target="../media/image-10-4.png"/><Relationship Id="rId5" Type="http://schemas.openxmlformats.org/officeDocument/2006/relationships/image" Target="../media/image-10-5.svg"/><Relationship Id="rId6" Type="http://schemas.openxmlformats.org/officeDocument/2006/relationships/image" Target="../media/image-10-6.png"/><Relationship Id="rId7" Type="http://schemas.openxmlformats.org/officeDocument/2006/relationships/image" Target="../media/image-10-7.sv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image" Target="../media/image-13-5.png"/><Relationship Id="rId6" Type="http://schemas.openxmlformats.org/officeDocument/2006/relationships/image" Target="../media/image-13-6.sv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image" Target="../media/image-14-3.png"/><Relationship Id="rId4" Type="http://schemas.openxmlformats.org/officeDocument/2006/relationships/image" Target="../media/image-14-4.svg"/><Relationship Id="rId5" Type="http://schemas.openxmlformats.org/officeDocument/2006/relationships/image" Target="../media/image-14-5.png"/><Relationship Id="rId6" Type="http://schemas.openxmlformats.org/officeDocument/2006/relationships/image" Target="../media/image-14-6.sv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image" Target="../media/image-20-6.sv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hyperlink" Target="https://github.com/mcollina" TargetMode="External"/><Relationship Id="rId4" Type="http://schemas.openxmlformats.org/officeDocument/2006/relationships/hyperlink" Target="https://github.com/ronag" TargetMode="External"/><Relationship Id="rId6" Type="http://schemas.openxmlformats.org/officeDocument/2006/relationships/hyperlink" Target="https://github.com/benjamingr" TargetMode="External"/><Relationship Id="rId1" Type="http://schemas.openxmlformats.org/officeDocument/2006/relationships/image" Target="../media/image-27-1.png"/><Relationship Id="rId3" Type="http://schemas.openxmlformats.org/officeDocument/2006/relationships/image" Target="../media/image-27-2.png"/><Relationship Id="rId5" Type="http://schemas.openxmlformats.org/officeDocument/2006/relationships/image" Target="../media/image-27-3.png"/><Relationship Id="rId7" Type="http://schemas.openxmlformats.org/officeDocument/2006/relationships/slideLayout" Target="../slideLayouts/slideLayout1.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svg"/><Relationship Id="rId3" Type="http://schemas.openxmlformats.org/officeDocument/2006/relationships/image" Target="../media/image-28-3.png"/><Relationship Id="rId4" Type="http://schemas.openxmlformats.org/officeDocument/2006/relationships/image" Target="../media/image-28-4.svg"/><Relationship Id="rId5" Type="http://schemas.openxmlformats.org/officeDocument/2006/relationships/slideLayout" Target="../slideLayouts/slideLayout1.xml"/><Relationship Id="rId6"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29-1.png"/><Relationship Id="rId4" Type="http://schemas.openxmlformats.org/officeDocument/2006/relationships/image" Target="../media/image-29-2.pn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1024128"/>
            <a:ext cx="2438400" cy="2438400"/>
          </a:xfrm>
          <a:prstGeom prst="rect">
            <a:avLst/>
          </a:prstGeom>
        </p:spPr>
      </p:pic>
      <p:sp>
        <p:nvSpPr>
          <p:cNvPr id="6" name="span"/>
          <p:cNvSpPr/>
          <p:nvPr/>
        </p:nvSpPr>
        <p:spPr>
          <a:xfrm>
            <a:off x="1327785" y="4314920"/>
            <a:ext cx="9536335"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The last 5 years of streams in Node.js</a:t>
            </a:r>
            <a:endParaRPr lang="en-US" sz="3888" dirty="0"/>
          </a:p>
        </p:txBody>
      </p:sp>
      <p:sp>
        <p:nvSpPr>
          <p:cNvPr id="7" name="span"/>
          <p:cNvSpPr/>
          <p:nvPr/>
        </p:nvSpPr>
        <p:spPr>
          <a:xfrm>
            <a:off x="5115592" y="5341334"/>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8" name="span"/>
          <p:cNvSpPr/>
          <p:nvPr/>
        </p:nvSpPr>
        <p:spPr>
          <a:xfrm>
            <a:off x="2978277" y="5710047"/>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9" name="strong"/>
          <p:cNvSpPr/>
          <p:nvPr/>
        </p:nvSpPr>
        <p:spPr>
          <a:xfrm>
            <a:off x="7491317" y="5710047"/>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0"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2"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4"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5"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6"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8"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19"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3083052"/>
            <a:ext cx="247792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Panta rei!</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45804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are streams</a:t>
            </a:r>
            <a:endParaRPr lang="en-US" sz="4277" dirty="0"/>
          </a:p>
        </p:txBody>
      </p:sp>
      <p:sp>
        <p:nvSpPr>
          <p:cNvPr id="5" name="span"/>
          <p:cNvSpPr/>
          <p:nvPr/>
        </p:nvSpPr>
        <p:spPr>
          <a:xfrm>
            <a:off x="487680" y="3456432"/>
            <a:ext cx="222646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anyway?</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9832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Pretty simple, isn't it?</a:t>
            </a:r>
            <a:endParaRPr lang="en-US" sz="3240" dirty="0"/>
          </a:p>
        </p:txBody>
      </p:sp>
      <p:sp>
        <p:nvSpPr>
          <p:cNvPr id="5" name="span.sentence.light"/>
          <p:cNvSpPr/>
          <p:nvPr/>
        </p:nvSpPr>
        <p:spPr>
          <a:xfrm>
            <a:off x="487680" y="2988469"/>
            <a:ext cx="8610219"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“A stream is an abstract interface for working</a:t>
            </a:r>
            <a:endParaRPr lang="en-US" sz="3240" dirty="0"/>
          </a:p>
        </p:txBody>
      </p:sp>
      <p:sp>
        <p:nvSpPr>
          <p:cNvPr id="6" name="span.sentence.light"/>
          <p:cNvSpPr/>
          <p:nvPr/>
        </p:nvSpPr>
        <p:spPr>
          <a:xfrm>
            <a:off x="487680" y="3554254"/>
            <a:ext cx="6073902"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with streaming data in Node.js.”</a:t>
            </a:r>
            <a:endParaRPr lang="en-US" sz="3240" dirty="0"/>
          </a:p>
        </p:txBody>
      </p:sp>
      <p:sp>
        <p:nvSpPr>
          <p:cNvPr id="7" name="strong.author.light"/>
          <p:cNvSpPr/>
          <p:nvPr/>
        </p:nvSpPr>
        <p:spPr>
          <a:xfrm>
            <a:off x="487680" y="4107847"/>
            <a:ext cx="3979164"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Node.js official documentation</a:t>
            </a:r>
            <a:endParaRPr lang="en-US" sz="194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695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They are powerful</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20237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Fully asynchronous</a:t>
            </a:r>
            <a:endParaRPr lang="en-US" sz="1814" dirty="0"/>
          </a:p>
        </p:txBody>
      </p:sp>
      <p:sp>
        <p:nvSpPr>
          <p:cNvPr id="7" name="span"/>
          <p:cNvSpPr/>
          <p:nvPr/>
        </p:nvSpPr>
        <p:spPr>
          <a:xfrm>
            <a:off x="1341120" y="1898999"/>
            <a:ext cx="700516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Since they are based on events and async I/O, the event loop is not blocked.</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07571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Minimum memory footprint</a:t>
            </a:r>
            <a:endParaRPr lang="en-US" sz="1814" dirty="0"/>
          </a:p>
        </p:txBody>
      </p:sp>
      <p:sp>
        <p:nvSpPr>
          <p:cNvPr id="10" name="span"/>
          <p:cNvSpPr/>
          <p:nvPr/>
        </p:nvSpPr>
        <p:spPr>
          <a:xfrm>
            <a:off x="1341120" y="3240119"/>
            <a:ext cx="77038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Only single chunks of data are processed instead of loading the full data in memory.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32245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Expandable</a:t>
            </a:r>
            <a:endParaRPr lang="en-US" sz="1814" dirty="0"/>
          </a:p>
        </p:txBody>
      </p:sp>
      <p:sp>
        <p:nvSpPr>
          <p:cNvPr id="13" name="span"/>
          <p:cNvSpPr/>
          <p:nvPr/>
        </p:nvSpPr>
        <p:spPr>
          <a:xfrm>
            <a:off x="1341120" y="4581239"/>
            <a:ext cx="46351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There are tons of ways to implement new streams.</a:t>
            </a:r>
            <a:endParaRPr lang="en-US" sz="155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437950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Can I use them in</a:t>
            </a:r>
            <a:endParaRPr lang="en-US" sz="4277" dirty="0"/>
          </a:p>
        </p:txBody>
      </p:sp>
      <p:sp>
        <p:nvSpPr>
          <p:cNvPr id="5" name="span"/>
          <p:cNvSpPr/>
          <p:nvPr/>
        </p:nvSpPr>
        <p:spPr>
          <a:xfrm>
            <a:off x="487680" y="3456432"/>
            <a:ext cx="332736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the browser?</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9270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Meet readable-stream</a:t>
            </a:r>
            <a:endParaRPr lang="en-US" sz="3240" dirty="0"/>
          </a:p>
        </p:txBody>
      </p:sp>
      <p:sp>
        <p:nvSpPr>
          <p:cNvPr id="5"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6" name="span"/>
          <p:cNvSpPr/>
          <p:nvPr/>
        </p:nvSpPr>
        <p:spPr>
          <a:xfrm>
            <a:off x="710375"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7" name="span"/>
          <p:cNvSpPr/>
          <p:nvPr/>
        </p:nvSpPr>
        <p:spPr>
          <a:xfrm>
            <a:off x="975265"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8" name="span"/>
          <p:cNvSpPr/>
          <p:nvPr/>
        </p:nvSpPr>
        <p:spPr>
          <a:xfrm>
            <a:off x="1190816" y="1571625"/>
            <a:ext cx="5648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NPM</a:t>
            </a:r>
            <a:endParaRPr lang="en-US" sz="1944" dirty="0"/>
          </a:p>
        </p:txBody>
      </p:sp>
      <p:sp>
        <p:nvSpPr>
          <p:cNvPr id="9" name="span"/>
          <p:cNvSpPr/>
          <p:nvPr/>
        </p:nvSpPr>
        <p:spPr>
          <a:xfrm>
            <a:off x="1835468" y="1571625"/>
            <a:ext cx="9826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package</a:t>
            </a:r>
            <a:endParaRPr lang="en-US" sz="1944" dirty="0"/>
          </a:p>
        </p:txBody>
      </p:sp>
      <p:sp>
        <p:nvSpPr>
          <p:cNvPr id="10" name="span"/>
          <p:cNvSpPr/>
          <p:nvPr/>
        </p:nvSpPr>
        <p:spPr>
          <a:xfrm>
            <a:off x="2897981" y="1571625"/>
            <a:ext cx="6877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which</a:t>
            </a:r>
            <a:endParaRPr lang="en-US" sz="1944" dirty="0"/>
          </a:p>
        </p:txBody>
      </p:sp>
      <p:sp>
        <p:nvSpPr>
          <p:cNvPr id="11" name="span"/>
          <p:cNvSpPr/>
          <p:nvPr/>
        </p:nvSpPr>
        <p:spPr>
          <a:xfrm>
            <a:off x="3665506" y="1571625"/>
            <a:ext cx="811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mirrors</a:t>
            </a:r>
            <a:endParaRPr lang="en-US" sz="1944" dirty="0"/>
          </a:p>
        </p:txBody>
      </p:sp>
      <p:sp>
        <p:nvSpPr>
          <p:cNvPr id="12" name="span"/>
          <p:cNvSpPr/>
          <p:nvPr/>
        </p:nvSpPr>
        <p:spPr>
          <a:xfrm>
            <a:off x="4556760"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4998815"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4" name="span"/>
          <p:cNvSpPr/>
          <p:nvPr/>
        </p:nvSpPr>
        <p:spPr>
          <a:xfrm>
            <a:off x="5959221" y="1571625"/>
            <a:ext cx="7822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stream</a:t>
            </a:r>
            <a:endParaRPr lang="en-US" sz="1944" dirty="0"/>
          </a:p>
        </p:txBody>
      </p:sp>
      <p:sp>
        <p:nvSpPr>
          <p:cNvPr id="15" name="span"/>
          <p:cNvSpPr/>
          <p:nvPr/>
        </p:nvSpPr>
        <p:spPr>
          <a:xfrm>
            <a:off x="6821329" y="1571625"/>
            <a:ext cx="8565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module</a:t>
            </a:r>
            <a:endParaRPr lang="en-US" sz="1944" dirty="0"/>
          </a:p>
        </p:txBody>
      </p:sp>
      <p:sp>
        <p:nvSpPr>
          <p:cNvPr id="16" name="span"/>
          <p:cNvSpPr/>
          <p:nvPr/>
        </p:nvSpPr>
        <p:spPr>
          <a:xfrm>
            <a:off x="7757732"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8267129" y="1571625"/>
            <a:ext cx="13025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additionally</a:t>
            </a:r>
            <a:endParaRPr lang="en-US" sz="1944" dirty="0"/>
          </a:p>
        </p:txBody>
      </p:sp>
      <p:sp>
        <p:nvSpPr>
          <p:cNvPr id="18" name="span"/>
          <p:cNvSpPr/>
          <p:nvPr/>
        </p:nvSpPr>
        <p:spPr>
          <a:xfrm>
            <a:off x="9649492" y="1571625"/>
            <a:ext cx="7672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adapts</a:t>
            </a:r>
            <a:endParaRPr lang="en-US" sz="1944" dirty="0"/>
          </a:p>
        </p:txBody>
      </p:sp>
      <p:sp>
        <p:nvSpPr>
          <p:cNvPr id="19" name="span"/>
          <p:cNvSpPr/>
          <p:nvPr/>
        </p:nvSpPr>
        <p:spPr>
          <a:xfrm>
            <a:off x="10496550"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20" name="span"/>
          <p:cNvSpPr/>
          <p:nvPr/>
        </p:nvSpPr>
        <p:spPr>
          <a:xfrm>
            <a:off x="10707719"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1" name="span"/>
          <p:cNvSpPr/>
          <p:nvPr/>
        </p:nvSpPr>
        <p:spPr>
          <a:xfrm>
            <a:off x="11005566" y="1571625"/>
            <a:ext cx="4159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a:t>
            </a:r>
            <a:endParaRPr lang="en-US" sz="1944" dirty="0"/>
          </a:p>
        </p:txBody>
      </p:sp>
      <p:sp>
        <p:nvSpPr>
          <p:cNvPr id="22" name="span"/>
          <p:cNvSpPr/>
          <p:nvPr/>
        </p:nvSpPr>
        <p:spPr>
          <a:xfrm>
            <a:off x="11501342"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23" name="span"/>
          <p:cNvSpPr/>
          <p:nvPr/>
        </p:nvSpPr>
        <p:spPr>
          <a:xfrm>
            <a:off x="487680" y="1941957"/>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4" name="span"/>
          <p:cNvSpPr/>
          <p:nvPr/>
        </p:nvSpPr>
        <p:spPr>
          <a:xfrm>
            <a:off x="919163" y="1941957"/>
            <a:ext cx="10631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browsers</a:t>
            </a:r>
            <a:endParaRPr lang="en-US" sz="1944" dirty="0"/>
          </a:p>
        </p:txBody>
      </p:sp>
      <p:sp>
        <p:nvSpPr>
          <p:cNvPr id="25" name="span"/>
          <p:cNvSpPr/>
          <p:nvPr/>
        </p:nvSpPr>
        <p:spPr>
          <a:xfrm>
            <a:off x="2051685" y="1941957"/>
            <a:ext cx="750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and/or</a:t>
            </a:r>
            <a:endParaRPr lang="en-US" sz="1944" dirty="0"/>
          </a:p>
        </p:txBody>
      </p:sp>
      <p:sp>
        <p:nvSpPr>
          <p:cNvPr id="26" name="span"/>
          <p:cNvSpPr/>
          <p:nvPr/>
        </p:nvSpPr>
        <p:spPr>
          <a:xfrm>
            <a:off x="2871692" y="1941957"/>
            <a:ext cx="10745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bundlers.</a:t>
            </a:r>
            <a:endParaRPr lang="en-US" sz="1944" dirty="0"/>
          </a:p>
        </p:txBody>
      </p:sp>
      <p:pic>
        <p:nvPicPr>
          <p:cNvPr id="27"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769489"/>
            <a:ext cx="4486656" cy="2438400"/>
          </a:xfrm>
          <a:prstGeom prst="rect">
            <a:avLst/>
          </a:prstGeom>
        </p:spPr>
      </p:pic>
      <p:sp>
        <p:nvSpPr>
          <p:cNvPr id="28" name="a">
            <a:hlinkClick r:id="rId3" tooltip=""/>
          </p:cNvPr>
          <p:cNvSpPr/>
          <p:nvPr/>
        </p:nvSpPr>
        <p:spPr>
          <a:xfrm>
            <a:off x="3006566" y="5421249"/>
            <a:ext cx="617877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https://www.npmjs.com/package/readable-stream</a:t>
            </a:r>
            <a:endParaRPr lang="en-US" sz="194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81015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is the package built?</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216322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Download the code</a:t>
            </a:r>
            <a:endParaRPr lang="en-US" sz="1814" dirty="0"/>
          </a:p>
        </p:txBody>
      </p:sp>
      <p:sp>
        <p:nvSpPr>
          <p:cNvPr id="7" name="span"/>
          <p:cNvSpPr/>
          <p:nvPr/>
        </p:nvSpPr>
        <p:spPr>
          <a:xfrm>
            <a:off x="1341120" y="1898999"/>
            <a:ext cx="33547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Node.js source code is downloaded.</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27462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Copy the stream module</a:t>
            </a:r>
            <a:endParaRPr lang="en-US" sz="1814" dirty="0"/>
          </a:p>
        </p:txBody>
      </p:sp>
      <p:sp>
        <p:nvSpPr>
          <p:cNvPr id="10" name="span"/>
          <p:cNvSpPr/>
          <p:nvPr/>
        </p:nvSpPr>
        <p:spPr>
          <a:xfrm>
            <a:off x="1341120" y="3240119"/>
            <a:ext cx="59518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entire stream module is copied into the destination directory.</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25084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Manipulate the source</a:t>
            </a:r>
            <a:endParaRPr lang="en-US" sz="1814" dirty="0"/>
          </a:p>
        </p:txBody>
      </p:sp>
      <p:sp>
        <p:nvSpPr>
          <p:cNvPr id="13" name="span"/>
          <p:cNvSpPr/>
          <p:nvPr/>
        </p:nvSpPr>
        <p:spPr>
          <a:xfrm>
            <a:off x="1341120" y="4581239"/>
            <a:ext cx="465867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references to other node modules are removed.</a:t>
            </a:r>
            <a:endParaRPr lang="en-US" sz="1555" dirty="0"/>
          </a:p>
        </p:txBody>
      </p:sp>
      <p:sp>
        <p:nvSpPr>
          <p:cNvPr id="14" name="span"/>
          <p:cNvSpPr/>
          <p:nvPr/>
        </p:nvSpPr>
        <p:spPr>
          <a:xfrm>
            <a:off x="696278" y="5497449"/>
            <a:ext cx="40100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4</a:t>
            </a:r>
            <a:endParaRPr lang="en-US" sz="5184" dirty="0"/>
          </a:p>
        </p:txBody>
      </p:sp>
      <p:sp>
        <p:nvSpPr>
          <p:cNvPr id="15" name="span"/>
          <p:cNvSpPr/>
          <p:nvPr/>
        </p:nvSpPr>
        <p:spPr>
          <a:xfrm>
            <a:off x="1341120" y="5594985"/>
            <a:ext cx="237734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Add custom modules</a:t>
            </a:r>
            <a:endParaRPr lang="en-US" sz="1814" dirty="0"/>
          </a:p>
        </p:txBody>
      </p:sp>
      <p:sp>
        <p:nvSpPr>
          <p:cNvPr id="16" name="span"/>
          <p:cNvSpPr/>
          <p:nvPr/>
        </p:nvSpPr>
        <p:spPr>
          <a:xfrm>
            <a:off x="1341120" y="5922359"/>
            <a:ext cx="71671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Custom and platform-agnostic version of the needed modules are re-inserted.</a:t>
            </a:r>
            <a:endParaRPr lang="en-US" sz="155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12972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Project status</a:t>
            </a:r>
            <a:endParaRPr lang="en-US" sz="3240"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1567434"/>
            <a:ext cx="609600" cy="609600"/>
          </a:xfrm>
          <a:prstGeom prst="rect">
            <a:avLst/>
          </a:prstGeom>
        </p:spPr>
      </p:pic>
      <p:sp>
        <p:nvSpPr>
          <p:cNvPr id="7" name="span"/>
          <p:cNvSpPr/>
          <p:nvPr/>
        </p:nvSpPr>
        <p:spPr>
          <a:xfrm>
            <a:off x="1341120" y="1571625"/>
            <a:ext cx="238839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Latest series is 4.x.x.</a:t>
            </a:r>
            <a:endParaRPr lang="en-US" sz="1814" dirty="0"/>
          </a:p>
        </p:txBody>
      </p:sp>
      <p:sp>
        <p:nvSpPr>
          <p:cNvPr id="8" name="span"/>
          <p:cNvSpPr/>
          <p:nvPr/>
        </p:nvSpPr>
        <p:spPr>
          <a:xfrm>
            <a:off x="1341120" y="1905095"/>
            <a:ext cx="24099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was initially released on </a:t>
            </a:r>
            <a:endParaRPr lang="en-US" sz="1555" dirty="0"/>
          </a:p>
        </p:txBody>
      </p:sp>
      <p:sp>
        <p:nvSpPr>
          <p:cNvPr id="9" name="span"/>
          <p:cNvSpPr/>
          <p:nvPr/>
        </p:nvSpPr>
        <p:spPr>
          <a:xfrm>
            <a:off x="5304473" y="190509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0" name="span"/>
          <p:cNvSpPr/>
          <p:nvPr/>
        </p:nvSpPr>
        <p:spPr>
          <a:xfrm>
            <a:off x="1341120" y="2176653"/>
            <a:ext cx="26769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three years after the last one.</a:t>
            </a:r>
            <a:endParaRPr lang="en-US" sz="1555" dirty="0"/>
          </a:p>
        </p:txBody>
      </p:sp>
      <p:sp>
        <p:nvSpPr>
          <p:cNvPr id="11" name="strong"/>
          <p:cNvSpPr/>
          <p:nvPr/>
        </p:nvSpPr>
        <p:spPr>
          <a:xfrm>
            <a:off x="3751040" y="1905095"/>
            <a:ext cx="1553432"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June 14th, 2022</a:t>
            </a:r>
            <a:endParaRPr lang="en-US" sz="1555" dirty="0"/>
          </a:p>
        </p:txBody>
      </p:sp>
      <p:pic>
        <p:nvPicPr>
          <p:cNvPr id="12"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2908554"/>
            <a:ext cx="609600" cy="609600"/>
          </a:xfrm>
          <a:prstGeom prst="rect">
            <a:avLst/>
          </a:prstGeom>
        </p:spPr>
      </p:pic>
      <p:sp>
        <p:nvSpPr>
          <p:cNvPr id="13" name="span"/>
          <p:cNvSpPr/>
          <p:nvPr/>
        </p:nvSpPr>
        <p:spPr>
          <a:xfrm>
            <a:off x="1341120" y="2912745"/>
            <a:ext cx="325459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Update of the stream module</a:t>
            </a:r>
            <a:endParaRPr lang="en-US" sz="1814" dirty="0"/>
          </a:p>
        </p:txBody>
      </p:sp>
      <p:sp>
        <p:nvSpPr>
          <p:cNvPr id="14" name="span"/>
          <p:cNvSpPr/>
          <p:nvPr/>
        </p:nvSpPr>
        <p:spPr>
          <a:xfrm>
            <a:off x="1341120" y="3246215"/>
            <a:ext cx="29383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mirrors the module in Node.js </a:t>
            </a:r>
            <a:endParaRPr lang="en-US" sz="1555" dirty="0"/>
          </a:p>
        </p:txBody>
      </p:sp>
      <p:sp>
        <p:nvSpPr>
          <p:cNvPr id="15" name="span"/>
          <p:cNvSpPr/>
          <p:nvPr/>
        </p:nvSpPr>
        <p:spPr>
          <a:xfrm>
            <a:off x="4850130" y="3246215"/>
            <a:ext cx="60569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which</a:t>
            </a:r>
            <a:endParaRPr lang="en-US" sz="1555" dirty="0"/>
          </a:p>
        </p:txBody>
      </p:sp>
      <p:sp>
        <p:nvSpPr>
          <p:cNvPr id="16" name="span"/>
          <p:cNvSpPr/>
          <p:nvPr/>
        </p:nvSpPr>
        <p:spPr>
          <a:xfrm>
            <a:off x="1341120" y="3517773"/>
            <a:ext cx="23883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is the current LTS version.</a:t>
            </a:r>
            <a:endParaRPr lang="en-US" sz="1555" dirty="0"/>
          </a:p>
        </p:txBody>
      </p:sp>
      <p:sp>
        <p:nvSpPr>
          <p:cNvPr id="17" name="strong"/>
          <p:cNvSpPr/>
          <p:nvPr/>
        </p:nvSpPr>
        <p:spPr>
          <a:xfrm>
            <a:off x="4279487" y="3246215"/>
            <a:ext cx="570643"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18.x.x</a:t>
            </a:r>
            <a:endParaRPr lang="en-US" sz="1555" dirty="0"/>
          </a:p>
        </p:txBody>
      </p:sp>
      <p:pic>
        <p:nvPicPr>
          <p:cNvPr id="18"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4249674"/>
            <a:ext cx="609600" cy="609600"/>
          </a:xfrm>
          <a:prstGeom prst="rect">
            <a:avLst/>
          </a:prstGeom>
        </p:spPr>
      </p:pic>
      <p:sp>
        <p:nvSpPr>
          <p:cNvPr id="19" name="span"/>
          <p:cNvSpPr/>
          <p:nvPr/>
        </p:nvSpPr>
        <p:spPr>
          <a:xfrm>
            <a:off x="1341120" y="4253865"/>
            <a:ext cx="15379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Long overdue</a:t>
            </a:r>
            <a:endParaRPr lang="en-US" sz="1814" dirty="0"/>
          </a:p>
        </p:txBody>
      </p:sp>
      <p:sp>
        <p:nvSpPr>
          <p:cNvPr id="20" name="span"/>
          <p:cNvSpPr/>
          <p:nvPr/>
        </p:nvSpPr>
        <p:spPr>
          <a:xfrm>
            <a:off x="1341120" y="4581239"/>
            <a:ext cx="390915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Series 3.x.x shipped the module present in</a:t>
            </a:r>
            <a:endParaRPr lang="en-US" sz="1555" dirty="0"/>
          </a:p>
        </p:txBody>
      </p:sp>
      <p:sp>
        <p:nvSpPr>
          <p:cNvPr id="21" name="span"/>
          <p:cNvSpPr/>
          <p:nvPr/>
        </p:nvSpPr>
        <p:spPr>
          <a:xfrm>
            <a:off x="1341120" y="4858893"/>
            <a:ext cx="7600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Node.js </a:t>
            </a:r>
            <a:endParaRPr lang="en-US" sz="1555" dirty="0"/>
          </a:p>
        </p:txBody>
      </p:sp>
      <p:sp>
        <p:nvSpPr>
          <p:cNvPr id="22" name="span"/>
          <p:cNvSpPr/>
          <p:nvPr/>
        </p:nvSpPr>
        <p:spPr>
          <a:xfrm>
            <a:off x="2674811" y="4858893"/>
            <a:ext cx="69056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(2018).</a:t>
            </a:r>
            <a:endParaRPr lang="en-US" sz="1555" dirty="0"/>
          </a:p>
        </p:txBody>
      </p:sp>
      <p:sp>
        <p:nvSpPr>
          <p:cNvPr id="23" name="strong"/>
          <p:cNvSpPr/>
          <p:nvPr/>
        </p:nvSpPr>
        <p:spPr>
          <a:xfrm>
            <a:off x="2101120" y="4858893"/>
            <a:ext cx="573691" cy="237744"/>
          </a:xfrm>
          <a:prstGeom prst="rect">
            <a:avLst/>
          </a:prstGeom>
          <a:noFill/>
          <a:ln/>
        </p:spPr>
        <p:txBody>
          <a:bodyPr wrap="none" lIns="0" tIns="0" rIns="0" bIns="0" rtlCol="0" anchor="ctr"/>
          <a:lstStyle/>
          <a:p>
            <a:pPr indent="0" marL="0">
              <a:buNone/>
            </a:pPr>
            <a:r>
              <a:rPr lang="en-US" sz="1555" b="1" u="none" dirty="0">
                <a:solidFill>
                  <a:srgbClr val="000000"/>
                </a:solidFill>
                <a:latin typeface="Inter" pitchFamily="34" charset="0"/>
                <a:ea typeface="Inter" pitchFamily="34" charset="-122"/>
                <a:cs typeface="Inter" pitchFamily="34" charset="-120"/>
              </a:rPr>
              <a:t>10.x.x</a:t>
            </a:r>
            <a:endParaRPr lang="en-US" sz="155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blue.theme@separator.no-image.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3083052"/>
            <a:ext cx="591664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Sorry for the long wait!</a:t>
            </a:r>
            <a:endParaRPr lang="en-US" sz="427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4734211"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has changed</a:t>
            </a:r>
            <a:endParaRPr lang="en-US" sz="4277" dirty="0"/>
          </a:p>
        </p:txBody>
      </p:sp>
      <p:sp>
        <p:nvSpPr>
          <p:cNvPr id="5" name="span"/>
          <p:cNvSpPr/>
          <p:nvPr/>
        </p:nvSpPr>
        <p:spPr>
          <a:xfrm>
            <a:off x="487680" y="3083052"/>
            <a:ext cx="273758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in streams</a:t>
            </a:r>
            <a:endParaRPr lang="en-US" sz="4277" dirty="0"/>
          </a:p>
        </p:txBody>
      </p:sp>
      <p:sp>
        <p:nvSpPr>
          <p:cNvPr id="6" name="span"/>
          <p:cNvSpPr/>
          <p:nvPr/>
        </p:nvSpPr>
        <p:spPr>
          <a:xfrm>
            <a:off x="487680" y="3829812"/>
            <a:ext cx="289617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since then?</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41343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Broader status handling</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72376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An entire new set of properties for readable stream</a:t>
            </a:r>
            <a:endParaRPr lang="en-US" sz="1814" dirty="0"/>
          </a:p>
        </p:txBody>
      </p:sp>
      <p:sp>
        <p:nvSpPr>
          <p:cNvPr id="7" name="span"/>
          <p:cNvSpPr/>
          <p:nvPr/>
        </p:nvSpPr>
        <p:spPr>
          <a:xfrm>
            <a:off x="3119057" y="1905095"/>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8" name="span"/>
          <p:cNvSpPr/>
          <p:nvPr/>
        </p:nvSpPr>
        <p:spPr>
          <a:xfrm>
            <a:off x="5008340" y="1905095"/>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9" name="span"/>
          <p:cNvSpPr/>
          <p:nvPr/>
        </p:nvSpPr>
        <p:spPr>
          <a:xfrm>
            <a:off x="7016115" y="1905095"/>
            <a:ext cx="4547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and </a:t>
            </a:r>
            <a:endParaRPr lang="en-US" sz="1555" dirty="0"/>
          </a:p>
        </p:txBody>
      </p:sp>
      <p:sp>
        <p:nvSpPr>
          <p:cNvPr id="10" name="code"/>
          <p:cNvSpPr/>
          <p:nvPr/>
        </p:nvSpPr>
        <p:spPr>
          <a:xfrm>
            <a:off x="1341120" y="1886807"/>
            <a:ext cx="177793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readableAborted</a:t>
            </a:r>
            <a:endParaRPr lang="en-US" sz="1555" dirty="0"/>
          </a:p>
        </p:txBody>
      </p:sp>
      <p:sp>
        <p:nvSpPr>
          <p:cNvPr id="11" name="code"/>
          <p:cNvSpPr/>
          <p:nvPr/>
        </p:nvSpPr>
        <p:spPr>
          <a:xfrm>
            <a:off x="3230404" y="1886807"/>
            <a:ext cx="177793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readableDidRead</a:t>
            </a:r>
            <a:endParaRPr lang="en-US" sz="1555" dirty="0"/>
          </a:p>
        </p:txBody>
      </p:sp>
      <p:sp>
        <p:nvSpPr>
          <p:cNvPr id="12" name="code"/>
          <p:cNvSpPr/>
          <p:nvPr/>
        </p:nvSpPr>
        <p:spPr>
          <a:xfrm>
            <a:off x="5119688" y="1886807"/>
            <a:ext cx="1896428"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readableEncoding</a:t>
            </a:r>
            <a:endParaRPr lang="en-US" sz="1555" dirty="0"/>
          </a:p>
        </p:txBody>
      </p:sp>
      <p:sp>
        <p:nvSpPr>
          <p:cNvPr id="13" name="code"/>
          <p:cNvSpPr/>
          <p:nvPr/>
        </p:nvSpPr>
        <p:spPr>
          <a:xfrm>
            <a:off x="7470839" y="1886807"/>
            <a:ext cx="2133505"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readableObjectMode</a:t>
            </a:r>
            <a:endParaRPr lang="en-US" sz="1555" dirty="0"/>
          </a:p>
        </p:txBody>
      </p:sp>
      <p:pic>
        <p:nvPicPr>
          <p:cNvPr id="14"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5" name="span"/>
          <p:cNvSpPr/>
          <p:nvPr/>
        </p:nvSpPr>
        <p:spPr>
          <a:xfrm>
            <a:off x="1341120" y="2918841"/>
            <a:ext cx="146084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Tracking the </a:t>
            </a:r>
            <a:endParaRPr lang="en-US" sz="1814" dirty="0"/>
          </a:p>
        </p:txBody>
      </p:sp>
      <p:sp>
        <p:nvSpPr>
          <p:cNvPr id="16" name="span"/>
          <p:cNvSpPr/>
          <p:nvPr/>
        </p:nvSpPr>
        <p:spPr>
          <a:xfrm>
            <a:off x="3216878" y="2918841"/>
            <a:ext cx="6868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event</a:t>
            </a:r>
            <a:endParaRPr lang="en-US" sz="1814" dirty="0"/>
          </a:p>
        </p:txBody>
      </p:sp>
      <p:sp>
        <p:nvSpPr>
          <p:cNvPr id="17" name="code"/>
          <p:cNvSpPr/>
          <p:nvPr/>
        </p:nvSpPr>
        <p:spPr>
          <a:xfrm>
            <a:off x="2801969" y="2900553"/>
            <a:ext cx="414909"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end</a:t>
            </a:r>
            <a:endParaRPr lang="en-US" sz="1814" dirty="0"/>
          </a:p>
        </p:txBody>
      </p:sp>
      <p:sp>
        <p:nvSpPr>
          <p:cNvPr id="18" name="span"/>
          <p:cNvSpPr/>
          <p:nvPr/>
        </p:nvSpPr>
        <p:spPr>
          <a:xfrm>
            <a:off x="4778407" y="3252311"/>
            <a:ext cx="4547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and </a:t>
            </a:r>
            <a:endParaRPr lang="en-US" sz="1555" dirty="0"/>
          </a:p>
        </p:txBody>
      </p:sp>
      <p:sp>
        <p:nvSpPr>
          <p:cNvPr id="19" name="code"/>
          <p:cNvSpPr/>
          <p:nvPr/>
        </p:nvSpPr>
        <p:spPr>
          <a:xfrm>
            <a:off x="1341120" y="3234023"/>
            <a:ext cx="343728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stream.Readable.readableEnded</a:t>
            </a:r>
            <a:endParaRPr lang="en-US" sz="1555" dirty="0"/>
          </a:p>
        </p:txBody>
      </p:sp>
      <p:sp>
        <p:nvSpPr>
          <p:cNvPr id="20" name="code"/>
          <p:cNvSpPr/>
          <p:nvPr/>
        </p:nvSpPr>
        <p:spPr>
          <a:xfrm>
            <a:off x="5233130" y="3234023"/>
            <a:ext cx="343728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stream.Writable.writableEnded</a:t>
            </a:r>
            <a:endParaRPr lang="en-US" sz="1555" dirty="0"/>
          </a:p>
        </p:txBody>
      </p:sp>
      <p:pic>
        <p:nvPicPr>
          <p:cNvPr id="2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22" name="span"/>
          <p:cNvSpPr/>
          <p:nvPr/>
        </p:nvSpPr>
        <p:spPr>
          <a:xfrm>
            <a:off x="1341120" y="4253865"/>
            <a:ext cx="272195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Tracking flushing status</a:t>
            </a:r>
            <a:endParaRPr lang="en-US" sz="1814" dirty="0"/>
          </a:p>
        </p:txBody>
      </p:sp>
      <p:sp>
        <p:nvSpPr>
          <p:cNvPr id="23" name="code"/>
          <p:cNvSpPr/>
          <p:nvPr/>
        </p:nvSpPr>
        <p:spPr>
          <a:xfrm>
            <a:off x="1341120" y="4569047"/>
            <a:ext cx="3792855"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stream.Writable.writableFinished</a:t>
            </a:r>
            <a:endParaRPr lang="en-US" sz="155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1136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More predictable event flow</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59839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reasonable</a:t>
            </a:r>
            <a:endParaRPr lang="en-US" sz="1814" dirty="0"/>
          </a:p>
        </p:txBody>
      </p:sp>
      <p:sp>
        <p:nvSpPr>
          <p:cNvPr id="7" name="span"/>
          <p:cNvSpPr/>
          <p:nvPr/>
        </p:nvSpPr>
        <p:spPr>
          <a:xfrm>
            <a:off x="1341120" y="1905095"/>
            <a:ext cx="41195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t>
            </a:r>
            <a:endParaRPr lang="en-US" sz="1555" dirty="0"/>
          </a:p>
        </p:txBody>
      </p:sp>
      <p:sp>
        <p:nvSpPr>
          <p:cNvPr id="8" name="span"/>
          <p:cNvSpPr/>
          <p:nvPr/>
        </p:nvSpPr>
        <p:spPr>
          <a:xfrm>
            <a:off x="3056858" y="1905095"/>
            <a:ext cx="378628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option is now enabled by default: after a </a:t>
            </a:r>
            <a:endParaRPr lang="en-US" sz="1555" dirty="0"/>
          </a:p>
        </p:txBody>
      </p:sp>
      <p:sp>
        <p:nvSpPr>
          <p:cNvPr id="9" name="span"/>
          <p:cNvSpPr/>
          <p:nvPr/>
        </p:nvSpPr>
        <p:spPr>
          <a:xfrm>
            <a:off x="7198805" y="1905095"/>
            <a:ext cx="2991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or </a:t>
            </a:r>
            <a:endParaRPr lang="en-US" sz="1555" dirty="0"/>
          </a:p>
        </p:txBody>
      </p:sp>
      <p:sp>
        <p:nvSpPr>
          <p:cNvPr id="10" name="span"/>
          <p:cNvSpPr/>
          <p:nvPr/>
        </p:nvSpPr>
        <p:spPr>
          <a:xfrm>
            <a:off x="8209217" y="1905095"/>
            <a:ext cx="158838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event the stream</a:t>
            </a:r>
            <a:endParaRPr lang="en-US" sz="1555" dirty="0"/>
          </a:p>
        </p:txBody>
      </p:sp>
      <p:sp>
        <p:nvSpPr>
          <p:cNvPr id="11" name="span"/>
          <p:cNvSpPr/>
          <p:nvPr/>
        </p:nvSpPr>
        <p:spPr>
          <a:xfrm>
            <a:off x="1341120" y="2182749"/>
            <a:ext cx="7234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will call </a:t>
            </a:r>
            <a:endParaRPr lang="en-US" sz="1555" dirty="0"/>
          </a:p>
        </p:txBody>
      </p:sp>
      <p:sp>
        <p:nvSpPr>
          <p:cNvPr id="12" name="span"/>
          <p:cNvSpPr/>
          <p:nvPr/>
        </p:nvSpPr>
        <p:spPr>
          <a:xfrm>
            <a:off x="2894267" y="2182749"/>
            <a:ext cx="28135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automatically (and only once).</a:t>
            </a:r>
            <a:endParaRPr lang="en-US" sz="1555" dirty="0"/>
          </a:p>
        </p:txBody>
      </p:sp>
      <p:sp>
        <p:nvSpPr>
          <p:cNvPr id="13" name="code"/>
          <p:cNvSpPr/>
          <p:nvPr/>
        </p:nvSpPr>
        <p:spPr>
          <a:xfrm>
            <a:off x="1753076" y="1886807"/>
            <a:ext cx="130378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autoDestroy</a:t>
            </a:r>
            <a:endParaRPr lang="en-US" sz="1555" dirty="0"/>
          </a:p>
        </p:txBody>
      </p:sp>
      <p:sp>
        <p:nvSpPr>
          <p:cNvPr id="14" name="code"/>
          <p:cNvSpPr/>
          <p:nvPr/>
        </p:nvSpPr>
        <p:spPr>
          <a:xfrm>
            <a:off x="6843141" y="1886807"/>
            <a:ext cx="35566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end</a:t>
            </a:r>
            <a:endParaRPr lang="en-US" sz="1555" dirty="0"/>
          </a:p>
        </p:txBody>
      </p:sp>
      <p:sp>
        <p:nvSpPr>
          <p:cNvPr id="15" name="code"/>
          <p:cNvSpPr/>
          <p:nvPr/>
        </p:nvSpPr>
        <p:spPr>
          <a:xfrm>
            <a:off x="7497985" y="1886807"/>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finish</a:t>
            </a:r>
            <a:endParaRPr lang="en-US" sz="1555" dirty="0"/>
          </a:p>
        </p:txBody>
      </p:sp>
      <p:sp>
        <p:nvSpPr>
          <p:cNvPr id="16" name="code"/>
          <p:cNvSpPr/>
          <p:nvPr/>
        </p:nvSpPr>
        <p:spPr>
          <a:xfrm>
            <a:off x="2064544" y="2164461"/>
            <a:ext cx="8297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destroy</a:t>
            </a:r>
            <a:endParaRPr lang="en-US" sz="1555" dirty="0"/>
          </a:p>
        </p:txBody>
      </p:sp>
      <p:pic>
        <p:nvPicPr>
          <p:cNvPr id="17"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8" name="span"/>
          <p:cNvSpPr/>
          <p:nvPr/>
        </p:nvSpPr>
        <p:spPr>
          <a:xfrm>
            <a:off x="1341120" y="2912745"/>
            <a:ext cx="20131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Less events chain</a:t>
            </a:r>
            <a:endParaRPr lang="en-US" sz="1814" dirty="0"/>
          </a:p>
        </p:txBody>
      </p:sp>
      <p:sp>
        <p:nvSpPr>
          <p:cNvPr id="19" name="span"/>
          <p:cNvSpPr/>
          <p:nvPr/>
        </p:nvSpPr>
        <p:spPr>
          <a:xfrm>
            <a:off x="1341120" y="3246215"/>
            <a:ext cx="41195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t>
            </a:r>
            <a:endParaRPr lang="en-US" sz="1555" dirty="0"/>
          </a:p>
        </p:txBody>
      </p:sp>
      <p:sp>
        <p:nvSpPr>
          <p:cNvPr id="20" name="span"/>
          <p:cNvSpPr/>
          <p:nvPr/>
        </p:nvSpPr>
        <p:spPr>
          <a:xfrm>
            <a:off x="2108740" y="3246215"/>
            <a:ext cx="2991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or </a:t>
            </a:r>
            <a:endParaRPr lang="en-US" sz="1555" dirty="0"/>
          </a:p>
        </p:txBody>
      </p:sp>
      <p:sp>
        <p:nvSpPr>
          <p:cNvPr id="21" name="span"/>
          <p:cNvSpPr/>
          <p:nvPr/>
        </p:nvSpPr>
        <p:spPr>
          <a:xfrm>
            <a:off x="3119152" y="3246215"/>
            <a:ext cx="248316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events are not emitted if a </a:t>
            </a:r>
            <a:endParaRPr lang="en-US" sz="1555" dirty="0"/>
          </a:p>
        </p:txBody>
      </p:sp>
      <p:sp>
        <p:nvSpPr>
          <p:cNvPr id="22" name="span"/>
          <p:cNvSpPr/>
          <p:nvPr/>
        </p:nvSpPr>
        <p:spPr>
          <a:xfrm>
            <a:off x="6194965" y="3246215"/>
            <a:ext cx="17826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event was emitted.</a:t>
            </a:r>
            <a:endParaRPr lang="en-US" sz="1555" dirty="0"/>
          </a:p>
        </p:txBody>
      </p:sp>
      <p:sp>
        <p:nvSpPr>
          <p:cNvPr id="23" name="span"/>
          <p:cNvSpPr/>
          <p:nvPr/>
        </p:nvSpPr>
        <p:spPr>
          <a:xfrm>
            <a:off x="1341120" y="3523869"/>
            <a:ext cx="95478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Emitting a </a:t>
            </a:r>
            <a:endParaRPr lang="en-US" sz="1555" dirty="0"/>
          </a:p>
        </p:txBody>
      </p:sp>
      <p:sp>
        <p:nvSpPr>
          <p:cNvPr id="24" name="span"/>
          <p:cNvSpPr/>
          <p:nvPr/>
        </p:nvSpPr>
        <p:spPr>
          <a:xfrm>
            <a:off x="2888552" y="3523869"/>
            <a:ext cx="16141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event before the </a:t>
            </a:r>
            <a:endParaRPr lang="en-US" sz="1555" dirty="0"/>
          </a:p>
        </p:txBody>
      </p:sp>
      <p:sp>
        <p:nvSpPr>
          <p:cNvPr id="25" name="span"/>
          <p:cNvSpPr/>
          <p:nvPr/>
        </p:nvSpPr>
        <p:spPr>
          <a:xfrm>
            <a:off x="4858322" y="3523869"/>
            <a:ext cx="31158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event is now considered an error.</a:t>
            </a:r>
            <a:endParaRPr lang="en-US" sz="1555" dirty="0"/>
          </a:p>
        </p:txBody>
      </p:sp>
      <p:sp>
        <p:nvSpPr>
          <p:cNvPr id="26" name="code"/>
          <p:cNvSpPr/>
          <p:nvPr/>
        </p:nvSpPr>
        <p:spPr>
          <a:xfrm>
            <a:off x="1753076" y="3227927"/>
            <a:ext cx="35566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end</a:t>
            </a:r>
            <a:endParaRPr lang="en-US" sz="1555" dirty="0"/>
          </a:p>
        </p:txBody>
      </p:sp>
      <p:sp>
        <p:nvSpPr>
          <p:cNvPr id="27" name="code"/>
          <p:cNvSpPr/>
          <p:nvPr/>
        </p:nvSpPr>
        <p:spPr>
          <a:xfrm>
            <a:off x="2407920" y="3227927"/>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finish</a:t>
            </a:r>
            <a:endParaRPr lang="en-US" sz="1555" dirty="0"/>
          </a:p>
        </p:txBody>
      </p:sp>
      <p:sp>
        <p:nvSpPr>
          <p:cNvPr id="28" name="code"/>
          <p:cNvSpPr/>
          <p:nvPr/>
        </p:nvSpPr>
        <p:spPr>
          <a:xfrm>
            <a:off x="5602319" y="3227927"/>
            <a:ext cx="592646"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error</a:t>
            </a:r>
            <a:endParaRPr lang="en-US" sz="1555" dirty="0"/>
          </a:p>
        </p:txBody>
      </p:sp>
      <p:sp>
        <p:nvSpPr>
          <p:cNvPr id="29" name="code"/>
          <p:cNvSpPr/>
          <p:nvPr/>
        </p:nvSpPr>
        <p:spPr>
          <a:xfrm>
            <a:off x="2295906" y="3505581"/>
            <a:ext cx="592646"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close</a:t>
            </a:r>
            <a:endParaRPr lang="en-US" sz="1555" dirty="0"/>
          </a:p>
        </p:txBody>
      </p:sp>
      <p:sp>
        <p:nvSpPr>
          <p:cNvPr id="30" name="code"/>
          <p:cNvSpPr/>
          <p:nvPr/>
        </p:nvSpPr>
        <p:spPr>
          <a:xfrm>
            <a:off x="4502658" y="3505581"/>
            <a:ext cx="35566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end</a:t>
            </a:r>
            <a:endParaRPr lang="en-US" sz="1555" dirty="0"/>
          </a:p>
        </p:txBody>
      </p:sp>
      <p:pic>
        <p:nvPicPr>
          <p:cNvPr id="3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32" name="span"/>
          <p:cNvSpPr/>
          <p:nvPr/>
        </p:nvSpPr>
        <p:spPr>
          <a:xfrm>
            <a:off x="1341120" y="4253865"/>
            <a:ext cx="17731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 not be eager</a:t>
            </a:r>
            <a:endParaRPr lang="en-US" sz="1814" dirty="0"/>
          </a:p>
        </p:txBody>
      </p:sp>
      <p:sp>
        <p:nvSpPr>
          <p:cNvPr id="33" name="span"/>
          <p:cNvSpPr/>
          <p:nvPr/>
        </p:nvSpPr>
        <p:spPr>
          <a:xfrm>
            <a:off x="3119057" y="4587335"/>
            <a:ext cx="29469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will wait for unfinished streams.</a:t>
            </a:r>
            <a:endParaRPr lang="en-US" sz="1555" dirty="0"/>
          </a:p>
        </p:txBody>
      </p:sp>
      <p:sp>
        <p:nvSpPr>
          <p:cNvPr id="34" name="code"/>
          <p:cNvSpPr/>
          <p:nvPr/>
        </p:nvSpPr>
        <p:spPr>
          <a:xfrm>
            <a:off x="1341120" y="4569047"/>
            <a:ext cx="1777937"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stream.pipeline</a:t>
            </a:r>
            <a:endParaRPr lang="en-US" sz="155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bg-red.theme@separator.no-image.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3083052"/>
            <a:ext cx="335289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so boring ...</a:t>
            </a:r>
            <a:endParaRPr lang="en-US" sz="427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691000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see the exciting parts!</a:t>
            </a:r>
            <a:endParaRPr lang="en-US" sz="4277"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608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Stream from iterables</a:t>
            </a:r>
            <a:endParaRPr lang="en-US" sz="3240" dirty="0"/>
          </a:p>
        </p:txBody>
      </p:sp>
      <p:sp>
        <p:nvSpPr>
          <p:cNvPr id="5" name="span"/>
          <p:cNvSpPr/>
          <p:nvPr/>
        </p:nvSpPr>
        <p:spPr>
          <a:xfrm>
            <a:off x="3603212" y="1577721"/>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6" name="span"/>
          <p:cNvSpPr/>
          <p:nvPr/>
        </p:nvSpPr>
        <p:spPr>
          <a:xfrm>
            <a:off x="3940683" y="1577721"/>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7" name="span"/>
          <p:cNvSpPr/>
          <p:nvPr/>
        </p:nvSpPr>
        <p:spPr>
          <a:xfrm>
            <a:off x="4228719" y="1577721"/>
            <a:ext cx="4851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8" name="span"/>
          <p:cNvSpPr/>
          <p:nvPr/>
        </p:nvSpPr>
        <p:spPr>
          <a:xfrm>
            <a:off x="4866132" y="1577721"/>
            <a:ext cx="9367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function</a:t>
            </a:r>
            <a:endParaRPr lang="en-US" sz="1944" dirty="0"/>
          </a:p>
        </p:txBody>
      </p:sp>
      <p:sp>
        <p:nvSpPr>
          <p:cNvPr id="9" name="span"/>
          <p:cNvSpPr/>
          <p:nvPr/>
        </p:nvSpPr>
        <p:spPr>
          <a:xfrm>
            <a:off x="5955221" y="1577721"/>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10" name="span"/>
          <p:cNvSpPr/>
          <p:nvPr/>
        </p:nvSpPr>
        <p:spPr>
          <a:xfrm>
            <a:off x="6535960" y="1577721"/>
            <a:ext cx="5939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allow</a:t>
            </a:r>
            <a:endParaRPr lang="en-US" sz="1944" dirty="0"/>
          </a:p>
        </p:txBody>
      </p:sp>
      <p:sp>
        <p:nvSpPr>
          <p:cNvPr id="11" name="span"/>
          <p:cNvSpPr/>
          <p:nvPr/>
        </p:nvSpPr>
        <p:spPr>
          <a:xfrm>
            <a:off x="7282244" y="1577721"/>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7652576" y="1577721"/>
            <a:ext cx="7185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create</a:t>
            </a:r>
            <a:endParaRPr lang="en-US" sz="1944" dirty="0"/>
          </a:p>
        </p:txBody>
      </p:sp>
      <p:sp>
        <p:nvSpPr>
          <p:cNvPr id="13" name="span"/>
          <p:cNvSpPr/>
          <p:nvPr/>
        </p:nvSpPr>
        <p:spPr>
          <a:xfrm>
            <a:off x="8523446" y="1577721"/>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4" name="span"/>
          <p:cNvSpPr/>
          <p:nvPr/>
        </p:nvSpPr>
        <p:spPr>
          <a:xfrm>
            <a:off x="8811482" y="1577721"/>
            <a:ext cx="7823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stream</a:t>
            </a:r>
            <a:endParaRPr lang="en-US" sz="1944" dirty="0"/>
          </a:p>
        </p:txBody>
      </p:sp>
      <p:sp>
        <p:nvSpPr>
          <p:cNvPr id="15" name="span"/>
          <p:cNvSpPr/>
          <p:nvPr/>
        </p:nvSpPr>
        <p:spPr>
          <a:xfrm>
            <a:off x="9746075" y="1577721"/>
            <a:ext cx="5316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6" name="span"/>
          <p:cNvSpPr/>
          <p:nvPr/>
        </p:nvSpPr>
        <p:spPr>
          <a:xfrm>
            <a:off x="10429970" y="1577721"/>
            <a:ext cx="4143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17" name="span"/>
          <p:cNvSpPr/>
          <p:nvPr/>
        </p:nvSpPr>
        <p:spPr>
          <a:xfrm>
            <a:off x="10996613" y="1577721"/>
            <a:ext cx="7077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object</a:t>
            </a:r>
            <a:endParaRPr lang="en-US" sz="1944" dirty="0"/>
          </a:p>
        </p:txBody>
      </p:sp>
      <p:sp>
        <p:nvSpPr>
          <p:cNvPr id="18" name="span"/>
          <p:cNvSpPr/>
          <p:nvPr/>
        </p:nvSpPr>
        <p:spPr>
          <a:xfrm>
            <a:off x="487680" y="1948053"/>
            <a:ext cx="1551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implementing</a:t>
            </a:r>
            <a:endParaRPr lang="en-US" sz="1944" dirty="0"/>
          </a:p>
        </p:txBody>
      </p:sp>
      <p:sp>
        <p:nvSpPr>
          <p:cNvPr id="19" name="span"/>
          <p:cNvSpPr/>
          <p:nvPr/>
        </p:nvSpPr>
        <p:spPr>
          <a:xfrm>
            <a:off x="2108549" y="1948053"/>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0" name="span"/>
          <p:cNvSpPr/>
          <p:nvPr/>
        </p:nvSpPr>
        <p:spPr>
          <a:xfrm>
            <a:off x="2540127" y="1948053"/>
            <a:ext cx="8528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(async)</a:t>
            </a:r>
            <a:endParaRPr lang="en-US" sz="1944" dirty="0"/>
          </a:p>
        </p:txBody>
      </p:sp>
      <p:sp>
        <p:nvSpPr>
          <p:cNvPr id="21" name="span"/>
          <p:cNvSpPr/>
          <p:nvPr/>
        </p:nvSpPr>
        <p:spPr>
          <a:xfrm>
            <a:off x="3462338" y="1948053"/>
            <a:ext cx="8034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iterator</a:t>
            </a:r>
            <a:endParaRPr lang="en-US" sz="1944" dirty="0"/>
          </a:p>
        </p:txBody>
      </p:sp>
      <p:sp>
        <p:nvSpPr>
          <p:cNvPr id="22" name="span"/>
          <p:cNvSpPr/>
          <p:nvPr/>
        </p:nvSpPr>
        <p:spPr>
          <a:xfrm>
            <a:off x="4335113" y="1948053"/>
            <a:ext cx="10093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protocol.</a:t>
            </a:r>
            <a:endParaRPr lang="en-US" sz="1944" dirty="0"/>
          </a:p>
        </p:txBody>
      </p:sp>
      <p:sp>
        <p:nvSpPr>
          <p:cNvPr id="23" name="code"/>
          <p:cNvSpPr/>
          <p:nvPr/>
        </p:nvSpPr>
        <p:spPr>
          <a:xfrm>
            <a:off x="487680" y="1559433"/>
            <a:ext cx="2963228"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stream.Readable.from</a:t>
            </a:r>
            <a:endParaRPr lang="en-US" sz="1944" dirty="0"/>
          </a:p>
        </p:txBody>
      </p:sp>
      <p:sp>
        <p:nvSpPr>
          <p:cNvPr id="24" name="pre.freya@code"/>
          <p:cNvSpPr/>
          <p:nvPr/>
        </p:nvSpPr>
        <p:spPr>
          <a:xfrm>
            <a:off x="4090988" y="3533966"/>
            <a:ext cx="4010025" cy="2047494"/>
          </a:xfrm>
          <a:prstGeom prst="roundRect">
            <a:avLst>
              <a:gd name="adj" fmla="val 2977"/>
            </a:avLst>
          </a:prstGeom>
          <a:solidFill>
            <a:srgbClr val="282C34"/>
          </a:solidFill>
          <a:ln w="12700">
            <a:solidFill>
              <a:srgbClr val="282C34">
                <a:alpha val="0"/>
              </a:srgbClr>
            </a:solidFill>
            <a:prstDash val="solid"/>
          </a:ln>
        </p:spPr>
      </p:sp>
      <p:sp>
        <p:nvSpPr>
          <p:cNvPr id="25" name="pre.freya@code:code"/>
          <p:cNvSpPr/>
          <p:nvPr/>
        </p:nvSpPr>
        <p:spPr>
          <a:xfrm>
            <a:off x="4261580" y="3783902"/>
            <a:ext cx="3725798" cy="1547717"/>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Readable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'readable-stream'</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generate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yield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'hello'</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yield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'streams'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readable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Readable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generate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59692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Duplex stream from anything</a:t>
            </a:r>
            <a:endParaRPr lang="en-US" sz="3240" dirty="0"/>
          </a:p>
        </p:txBody>
      </p:sp>
      <p:sp>
        <p:nvSpPr>
          <p:cNvPr id="5" name="span"/>
          <p:cNvSpPr/>
          <p:nvPr/>
        </p:nvSpPr>
        <p:spPr>
          <a:xfrm>
            <a:off x="3224022" y="1577721"/>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6" name="span"/>
          <p:cNvSpPr/>
          <p:nvPr/>
        </p:nvSpPr>
        <p:spPr>
          <a:xfrm>
            <a:off x="3714750" y="1577721"/>
            <a:ext cx="4884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now</a:t>
            </a:r>
            <a:endParaRPr lang="en-US" sz="1944" dirty="0"/>
          </a:p>
        </p:txBody>
      </p:sp>
      <p:sp>
        <p:nvSpPr>
          <p:cNvPr id="7" name="span"/>
          <p:cNvSpPr/>
          <p:nvPr/>
        </p:nvSpPr>
        <p:spPr>
          <a:xfrm>
            <a:off x="4272534" y="1577721"/>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8" name="span"/>
          <p:cNvSpPr/>
          <p:nvPr/>
        </p:nvSpPr>
        <p:spPr>
          <a:xfrm>
            <a:off x="4633722" y="1577721"/>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9" name="span"/>
          <p:cNvSpPr/>
          <p:nvPr/>
        </p:nvSpPr>
        <p:spPr>
          <a:xfrm>
            <a:off x="5267706" y="1577721"/>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5555075" y="1577721"/>
            <a:ext cx="7185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create</a:t>
            </a:r>
            <a:endParaRPr lang="en-US" sz="1944" dirty="0"/>
          </a:p>
        </p:txBody>
      </p:sp>
      <p:sp>
        <p:nvSpPr>
          <p:cNvPr id="11" name="span"/>
          <p:cNvSpPr/>
          <p:nvPr/>
        </p:nvSpPr>
        <p:spPr>
          <a:xfrm>
            <a:off x="6342983" y="1577721"/>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2" name="span"/>
          <p:cNvSpPr/>
          <p:nvPr/>
        </p:nvSpPr>
        <p:spPr>
          <a:xfrm>
            <a:off x="6548057" y="1577721"/>
            <a:ext cx="7689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duplex</a:t>
            </a:r>
            <a:endParaRPr lang="en-US" sz="1944" dirty="0"/>
          </a:p>
        </p:txBody>
      </p:sp>
      <p:sp>
        <p:nvSpPr>
          <p:cNvPr id="13" name="span"/>
          <p:cNvSpPr/>
          <p:nvPr/>
        </p:nvSpPr>
        <p:spPr>
          <a:xfrm>
            <a:off x="7386352" y="1577721"/>
            <a:ext cx="7823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stream</a:t>
            </a:r>
            <a:endParaRPr lang="en-US" sz="1944" dirty="0"/>
          </a:p>
        </p:txBody>
      </p:sp>
      <p:sp>
        <p:nvSpPr>
          <p:cNvPr id="14" name="span"/>
          <p:cNvSpPr/>
          <p:nvPr/>
        </p:nvSpPr>
        <p:spPr>
          <a:xfrm>
            <a:off x="8238077" y="1577721"/>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5" name="span"/>
          <p:cNvSpPr/>
          <p:nvPr/>
        </p:nvSpPr>
        <p:spPr>
          <a:xfrm>
            <a:off x="8839010" y="1577721"/>
            <a:ext cx="12030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something</a:t>
            </a:r>
            <a:endParaRPr lang="en-US" sz="1944" dirty="0"/>
          </a:p>
        </p:txBody>
      </p:sp>
      <p:sp>
        <p:nvSpPr>
          <p:cNvPr id="16" name="span"/>
          <p:cNvSpPr/>
          <p:nvPr/>
        </p:nvSpPr>
        <p:spPr>
          <a:xfrm>
            <a:off x="10111359" y="1577721"/>
            <a:ext cx="5410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else.</a:t>
            </a:r>
            <a:endParaRPr lang="en-US" sz="1944" dirty="0"/>
          </a:p>
        </p:txBody>
      </p:sp>
      <p:sp>
        <p:nvSpPr>
          <p:cNvPr id="17" name="code"/>
          <p:cNvSpPr/>
          <p:nvPr/>
        </p:nvSpPr>
        <p:spPr>
          <a:xfrm>
            <a:off x="487680" y="1559433"/>
            <a:ext cx="2666905"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stream.Duplex.from</a:t>
            </a:r>
            <a:endParaRPr lang="en-US" sz="1944" dirty="0"/>
          </a:p>
        </p:txBody>
      </p:sp>
      <p:sp>
        <p:nvSpPr>
          <p:cNvPr id="18" name="em"/>
          <p:cNvSpPr/>
          <p:nvPr/>
        </p:nvSpPr>
        <p:spPr>
          <a:xfrm>
            <a:off x="487680" y="2423541"/>
            <a:ext cx="59712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Let's</a:t>
            </a:r>
            <a:endParaRPr lang="en-US" sz="1944" dirty="0"/>
          </a:p>
        </p:txBody>
      </p:sp>
      <p:sp>
        <p:nvSpPr>
          <p:cNvPr id="19" name="em"/>
          <p:cNvSpPr/>
          <p:nvPr/>
        </p:nvSpPr>
        <p:spPr>
          <a:xfrm>
            <a:off x="1143191" y="2423541"/>
            <a:ext cx="51035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play</a:t>
            </a:r>
            <a:endParaRPr lang="en-US" sz="1944" dirty="0"/>
          </a:p>
        </p:txBody>
      </p:sp>
      <p:sp>
        <p:nvSpPr>
          <p:cNvPr id="20" name="em"/>
          <p:cNvSpPr/>
          <p:nvPr/>
        </p:nvSpPr>
        <p:spPr>
          <a:xfrm>
            <a:off x="1711928" y="2423541"/>
            <a:ext cx="14344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a:t>
            </a:r>
            <a:endParaRPr lang="en-US" sz="1944" dirty="0"/>
          </a:p>
        </p:txBody>
      </p:sp>
      <p:sp>
        <p:nvSpPr>
          <p:cNvPr id="21" name="em"/>
          <p:cNvSpPr/>
          <p:nvPr/>
        </p:nvSpPr>
        <p:spPr>
          <a:xfrm>
            <a:off x="1913763" y="2423541"/>
            <a:ext cx="52663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little</a:t>
            </a:r>
            <a:endParaRPr lang="en-US" sz="1944" dirty="0"/>
          </a:p>
        </p:txBody>
      </p:sp>
      <p:sp>
        <p:nvSpPr>
          <p:cNvPr id="22" name="em"/>
          <p:cNvSpPr/>
          <p:nvPr/>
        </p:nvSpPr>
        <p:spPr>
          <a:xfrm>
            <a:off x="2498789" y="2423541"/>
            <a:ext cx="75523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game!</a:t>
            </a:r>
            <a:endParaRPr lang="en-US" sz="1944" dirty="0"/>
          </a:p>
        </p:txBody>
      </p:sp>
      <p:sp>
        <p:nvSpPr>
          <p:cNvPr id="23" name="pre.freya@code"/>
          <p:cNvSpPr/>
          <p:nvPr/>
        </p:nvSpPr>
        <p:spPr>
          <a:xfrm>
            <a:off x="3365754" y="3862959"/>
            <a:ext cx="5460397" cy="1852517"/>
          </a:xfrm>
          <a:prstGeom prst="roundRect">
            <a:avLst>
              <a:gd name="adj" fmla="val 3291"/>
            </a:avLst>
          </a:prstGeom>
          <a:solidFill>
            <a:srgbClr val="282C34"/>
          </a:solidFill>
          <a:ln w="12700">
            <a:solidFill>
              <a:srgbClr val="282C34">
                <a:alpha val="0"/>
              </a:srgbClr>
            </a:solidFill>
            <a:prstDash val="solid"/>
          </a:ln>
        </p:spPr>
      </p:sp>
      <p:sp>
        <p:nvSpPr>
          <p:cNvPr id="24" name="pre.freya@code:code"/>
          <p:cNvSpPr/>
          <p:nvPr/>
        </p:nvSpPr>
        <p:spPr>
          <a:xfrm>
            <a:off x="3536347" y="4112895"/>
            <a:ext cx="5176170" cy="135274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Duplex</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'readable-stream'</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Duplex</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Promise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resolve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setTimeout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resolve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'1'</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1500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Promise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resolve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setTimeout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resolve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1500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Promise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resolve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setTimeout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resolve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'3'</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3000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96684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Promises API</a:t>
            </a:r>
            <a:endParaRPr lang="en-US" sz="3240" dirty="0"/>
          </a:p>
        </p:txBody>
      </p:sp>
      <p:sp>
        <p:nvSpPr>
          <p:cNvPr id="5"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861251" y="1571625"/>
            <a:ext cx="4852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7" name="span"/>
          <p:cNvSpPr/>
          <p:nvPr/>
        </p:nvSpPr>
        <p:spPr>
          <a:xfrm>
            <a:off x="1553813" y="1571625"/>
            <a:ext cx="8565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module</a:t>
            </a:r>
            <a:endParaRPr lang="en-US" sz="1944" dirty="0"/>
          </a:p>
        </p:txBody>
      </p:sp>
      <p:sp>
        <p:nvSpPr>
          <p:cNvPr id="8" name="span"/>
          <p:cNvSpPr/>
          <p:nvPr/>
        </p:nvSpPr>
        <p:spPr>
          <a:xfrm>
            <a:off x="2617661" y="1571625"/>
            <a:ext cx="9616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exposes</a:t>
            </a:r>
            <a:endParaRPr lang="en-US" sz="1944" dirty="0"/>
          </a:p>
        </p:txBody>
      </p:sp>
      <p:sp>
        <p:nvSpPr>
          <p:cNvPr id="9" name="span"/>
          <p:cNvSpPr/>
          <p:nvPr/>
        </p:nvSpPr>
        <p:spPr>
          <a:xfrm>
            <a:off x="3786664" y="1571625"/>
            <a:ext cx="4642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was</a:t>
            </a:r>
            <a:endParaRPr lang="en-US" sz="1944" dirty="0"/>
          </a:p>
        </p:txBody>
      </p:sp>
      <p:sp>
        <p:nvSpPr>
          <p:cNvPr id="10" name="span"/>
          <p:cNvSpPr/>
          <p:nvPr/>
        </p:nvSpPr>
        <p:spPr>
          <a:xfrm>
            <a:off x="4458272" y="1571625"/>
            <a:ext cx="7247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added</a:t>
            </a:r>
            <a:endParaRPr lang="en-US" sz="1944" dirty="0"/>
          </a:p>
        </p:txBody>
      </p:sp>
      <p:sp>
        <p:nvSpPr>
          <p:cNvPr id="11" name="span"/>
          <p:cNvSpPr/>
          <p:nvPr/>
        </p:nvSpPr>
        <p:spPr>
          <a:xfrm>
            <a:off x="5390293"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487680" y="1948053"/>
            <a:ext cx="9502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3" name="span"/>
          <p:cNvSpPr/>
          <p:nvPr/>
        </p:nvSpPr>
        <p:spPr>
          <a:xfrm>
            <a:off x="3729704" y="1948053"/>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4" name="code"/>
          <p:cNvSpPr/>
          <p:nvPr/>
        </p:nvSpPr>
        <p:spPr>
          <a:xfrm>
            <a:off x="1507331" y="1929765"/>
            <a:ext cx="2222373"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stream/promises</a:t>
            </a:r>
            <a:endParaRPr lang="en-US" sz="1944" dirty="0"/>
          </a:p>
        </p:txBody>
      </p:sp>
      <p:sp>
        <p:nvSpPr>
          <p:cNvPr id="15" name="span"/>
          <p:cNvSpPr/>
          <p:nvPr/>
        </p:nvSpPr>
        <p:spPr>
          <a:xfrm>
            <a:off x="487680" y="280606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6" name="span"/>
          <p:cNvSpPr/>
          <p:nvPr/>
        </p:nvSpPr>
        <p:spPr>
          <a:xfrm>
            <a:off x="725615" y="2806065"/>
            <a:ext cx="9615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exposes</a:t>
            </a:r>
            <a:endParaRPr lang="en-US" sz="1944" dirty="0"/>
          </a:p>
        </p:txBody>
      </p:sp>
      <p:sp>
        <p:nvSpPr>
          <p:cNvPr id="17" name="span"/>
          <p:cNvSpPr/>
          <p:nvPr/>
        </p:nvSpPr>
        <p:spPr>
          <a:xfrm>
            <a:off x="1782223" y="280606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8" name="span"/>
          <p:cNvSpPr/>
          <p:nvPr/>
        </p:nvSpPr>
        <p:spPr>
          <a:xfrm>
            <a:off x="2012918" y="2806065"/>
            <a:ext cx="10507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promises</a:t>
            </a:r>
            <a:endParaRPr lang="en-US" sz="1944" dirty="0"/>
          </a:p>
        </p:txBody>
      </p:sp>
      <p:sp>
        <p:nvSpPr>
          <p:cNvPr id="19" name="span"/>
          <p:cNvSpPr/>
          <p:nvPr/>
        </p:nvSpPr>
        <p:spPr>
          <a:xfrm>
            <a:off x="3158681" y="2806065"/>
            <a:ext cx="7058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based</a:t>
            </a:r>
            <a:endParaRPr lang="en-US" sz="1944" dirty="0"/>
          </a:p>
        </p:txBody>
      </p:sp>
      <p:sp>
        <p:nvSpPr>
          <p:cNvPr id="20" name="span"/>
          <p:cNvSpPr/>
          <p:nvPr/>
        </p:nvSpPr>
        <p:spPr>
          <a:xfrm>
            <a:off x="3959638" y="2806065"/>
            <a:ext cx="3860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sp>
        <p:nvSpPr>
          <p:cNvPr id="21" name="span"/>
          <p:cNvSpPr/>
          <p:nvPr/>
        </p:nvSpPr>
        <p:spPr>
          <a:xfrm>
            <a:off x="4440746" y="2806065"/>
            <a:ext cx="8410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version</a:t>
            </a:r>
            <a:endParaRPr lang="en-US" sz="1944" dirty="0"/>
          </a:p>
        </p:txBody>
      </p:sp>
      <p:sp>
        <p:nvSpPr>
          <p:cNvPr id="22" name="span"/>
          <p:cNvSpPr/>
          <p:nvPr/>
        </p:nvSpPr>
        <p:spPr>
          <a:xfrm>
            <a:off x="5376767" y="280606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23" name="span"/>
          <p:cNvSpPr/>
          <p:nvPr/>
        </p:nvSpPr>
        <p:spPr>
          <a:xfrm>
            <a:off x="1742408" y="3182493"/>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4" name="span"/>
          <p:cNvSpPr/>
          <p:nvPr/>
        </p:nvSpPr>
        <p:spPr>
          <a:xfrm>
            <a:off x="3426714" y="3182493"/>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5" name="code"/>
          <p:cNvSpPr/>
          <p:nvPr/>
        </p:nvSpPr>
        <p:spPr>
          <a:xfrm>
            <a:off x="487680" y="3164205"/>
            <a:ext cx="1185291"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finished</a:t>
            </a:r>
            <a:endParaRPr lang="en-US" sz="1944" dirty="0"/>
          </a:p>
        </p:txBody>
      </p:sp>
      <p:sp>
        <p:nvSpPr>
          <p:cNvPr id="26" name="code"/>
          <p:cNvSpPr/>
          <p:nvPr/>
        </p:nvSpPr>
        <p:spPr>
          <a:xfrm>
            <a:off x="2241423" y="3164205"/>
            <a:ext cx="1185291"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pipeline</a:t>
            </a:r>
            <a:endParaRPr lang="en-US" sz="1944" dirty="0"/>
          </a:p>
        </p:txBody>
      </p:sp>
      <p:sp>
        <p:nvSpPr>
          <p:cNvPr id="27" name="pre.freya@code.theme@code.small"/>
          <p:cNvSpPr/>
          <p:nvPr/>
        </p:nvSpPr>
        <p:spPr>
          <a:xfrm>
            <a:off x="6797040" y="2004441"/>
            <a:ext cx="4693825" cy="2818638"/>
          </a:xfrm>
          <a:prstGeom prst="roundRect">
            <a:avLst>
              <a:gd name="adj" fmla="val 2163"/>
            </a:avLst>
          </a:prstGeom>
          <a:solidFill>
            <a:srgbClr val="282C34"/>
          </a:solidFill>
          <a:ln w="12700">
            <a:solidFill>
              <a:srgbClr val="282C34">
                <a:alpha val="0"/>
              </a:srgbClr>
            </a:solidFill>
            <a:prstDash val="solid"/>
          </a:ln>
        </p:spPr>
      </p:sp>
      <p:sp>
        <p:nvSpPr>
          <p:cNvPr id="28" name="pre.freya@code.theme@code.small:code"/>
          <p:cNvSpPr/>
          <p:nvPr/>
        </p:nvSpPr>
        <p:spPr>
          <a:xfrm>
            <a:off x="6939248" y="2254377"/>
            <a:ext cx="4456858" cy="2316861"/>
          </a:xfrm>
          <a:prstGeom prst="rect">
            <a:avLst/>
          </a:prstGeom>
          <a:noFill/>
          <a:ln/>
        </p:spPr>
        <p:txBody>
          <a:bodyPr wrap="none" lIns="0" tIns="0" rIns="0" bIns="0" rtlCol="0" anchor="t"/>
          <a:lstStyle/>
          <a:p>
            <a:pPr algn="l" indent="0" marL="0">
              <a:lnSpc>
                <a:spcPts val="1311"/>
              </a:lnSpc>
              <a:buNone/>
            </a:pPr>
            <a:r>
              <a:rPr lang="en-US" sz="933" u="none" dirty="0">
                <a:solidFill>
                  <a:srgbClr val="C678DD"/>
                </a:solidFill>
                <a:latin typeface="Roboto Mono" pitchFamily="34" charset="0"/>
                <a:ea typeface="Roboto Mono" pitchFamily="34" charset="-122"/>
                <a:cs typeface="Roboto Mono" pitchFamily="34" charset="-120"/>
              </a:rPr>
              <a:t>import</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E06C75"/>
                </a:solidFill>
                <a:latin typeface="Roboto Mono" pitchFamily="34" charset="0"/>
                <a:ea typeface="Roboto Mono" pitchFamily="34" charset="-122"/>
                <a:cs typeface="Roboto Mono" pitchFamily="34" charset="-120"/>
              </a:rPr>
              <a:t>createReadStream</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06C75"/>
                </a:solidFill>
                <a:latin typeface="Roboto Mono" pitchFamily="34" charset="0"/>
                <a:ea typeface="Roboto Mono" pitchFamily="34" charset="-122"/>
                <a:cs typeface="Roboto Mono" pitchFamily="34" charset="-120"/>
              </a:rPr>
              <a:t>createWriteStream</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C678DD"/>
                </a:solidFill>
                <a:latin typeface="Roboto Mono" pitchFamily="34" charset="0"/>
                <a:ea typeface="Roboto Mono" pitchFamily="34" charset="-122"/>
                <a:cs typeface="Roboto Mono" pitchFamily="34" charset="-120"/>
              </a:rPr>
              <a:t>from</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'node:fs'</a:t>
            </a:r>
            <a:endParaRPr lang="en-US" sz="933" dirty="0"/>
          </a:p>
          <a:p>
            <a:pPr algn="l" indent="0" marL="0">
              <a:lnSpc>
                <a:spcPts val="1311"/>
              </a:lnSpc>
              <a:buNone/>
            </a:pPr>
            <a:r>
              <a:rPr lang="en-US" sz="933" u="none" dirty="0">
                <a:solidFill>
                  <a:srgbClr val="C678DD"/>
                </a:solidFill>
                <a:latin typeface="Roboto Mono" pitchFamily="34" charset="0"/>
                <a:ea typeface="Roboto Mono" pitchFamily="34" charset="-122"/>
                <a:cs typeface="Roboto Mono" pitchFamily="34" charset="-120"/>
              </a:rPr>
              <a:t>import</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E06C75"/>
                </a:solidFill>
                <a:latin typeface="Roboto Mono" pitchFamily="34" charset="0"/>
                <a:ea typeface="Roboto Mono" pitchFamily="34" charset="-122"/>
                <a:cs typeface="Roboto Mono" pitchFamily="34" charset="-120"/>
              </a:rPr>
              <a:t>createGzip</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C678DD"/>
                </a:solidFill>
                <a:latin typeface="Roboto Mono" pitchFamily="34" charset="0"/>
                <a:ea typeface="Roboto Mono" pitchFamily="34" charset="-122"/>
                <a:cs typeface="Roboto Mono" pitchFamily="34" charset="-120"/>
              </a:rPr>
              <a:t>from</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'node:zlib'</a:t>
            </a:r>
            <a:endParaRPr lang="en-US" sz="933" dirty="0"/>
          </a:p>
          <a:p>
            <a:pPr algn="l" indent="0" marL="0">
              <a:lnSpc>
                <a:spcPts val="1311"/>
              </a:lnSpc>
              <a:buNone/>
            </a:pPr>
            <a:r>
              <a:rPr lang="en-US" sz="933" u="none" dirty="0">
                <a:solidFill>
                  <a:srgbClr val="C678DD"/>
                </a:solidFill>
                <a:latin typeface="Roboto Mono" pitchFamily="34" charset="0"/>
                <a:ea typeface="Roboto Mono" pitchFamily="34" charset="-122"/>
                <a:cs typeface="Roboto Mono" pitchFamily="34" charset="-120"/>
              </a:rPr>
              <a:t>import</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E06C75"/>
                </a:solidFill>
                <a:latin typeface="Roboto Mono" pitchFamily="34" charset="0"/>
                <a:ea typeface="Roboto Mono" pitchFamily="34" charset="-122"/>
                <a:cs typeface="Roboto Mono" pitchFamily="34" charset="-120"/>
              </a:rPr>
              <a:t>Stream</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C678DD"/>
                </a:solidFill>
                <a:latin typeface="Roboto Mono" pitchFamily="34" charset="0"/>
                <a:ea typeface="Roboto Mono" pitchFamily="34" charset="-122"/>
                <a:cs typeface="Roboto Mono" pitchFamily="34" charset="-120"/>
              </a:rPr>
              <a:t>from</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'readable-stream'</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C678DD"/>
                </a:solidFill>
                <a:latin typeface="Roboto Mono" pitchFamily="34" charset="0"/>
                <a:ea typeface="Roboto Mono" pitchFamily="34" charset="-122"/>
                <a:cs typeface="Roboto Mono" pitchFamily="34" charset="-120"/>
              </a:rPr>
              <a:t>const</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E5C07B"/>
                </a:solidFill>
                <a:latin typeface="Roboto Mono" pitchFamily="34" charset="0"/>
                <a:ea typeface="Roboto Mono" pitchFamily="34" charset="-122"/>
                <a:cs typeface="Roboto Mono" pitchFamily="34" charset="-120"/>
              </a:rPr>
              <a:t>finished</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pipeline</a:t>
            </a:r>
            <a:r>
              <a:rPr lang="en-US" sz="933" u="none" dirty="0">
                <a:solidFill>
                  <a:srgbClr val="ABB2BF"/>
                </a:solidFill>
                <a:latin typeface="Roboto Mono" pitchFamily="34" charset="0"/>
                <a:ea typeface="Roboto Mono" pitchFamily="34" charset="-122"/>
                <a:cs typeface="Roboto Mono" pitchFamily="34" charset="-120"/>
              </a:rPr>
              <a:t> } </a:t>
            </a:r>
            <a:r>
              <a:rPr lang="en-US" sz="933" u="none" dirty="0">
                <a:solidFill>
                  <a:srgbClr val="56B6C2"/>
                </a:solidFill>
                <a:latin typeface="Roboto Mono" pitchFamily="34" charset="0"/>
                <a:ea typeface="Roboto Mono" pitchFamily="34" charset="-122"/>
                <a:cs typeface="Roboto Mono" pitchFamily="34" charset="-120"/>
              </a:rPr>
              <a: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Stream</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06C75"/>
                </a:solidFill>
                <a:latin typeface="Roboto Mono" pitchFamily="34" charset="0"/>
                <a:ea typeface="Roboto Mono" pitchFamily="34" charset="-122"/>
                <a:cs typeface="Roboto Mono" pitchFamily="34" charset="-120"/>
              </a:rPr>
              <a:t>promises</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C678DD"/>
                </a:solidFill>
                <a:latin typeface="Roboto Mono" pitchFamily="34" charset="0"/>
                <a:ea typeface="Roboto Mono" pitchFamily="34" charset="-122"/>
                <a:cs typeface="Roboto Mono" pitchFamily="34" charset="-120"/>
              </a:rPr>
              <a:t>await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pipeline</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createReadStream</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98C379"/>
                </a:solidFill>
                <a:latin typeface="Roboto Mono" pitchFamily="34" charset="0"/>
                <a:ea typeface="Roboto Mono" pitchFamily="34" charset="-122"/>
                <a:cs typeface="Roboto Mono" pitchFamily="34" charset="-120"/>
              </a:rPr>
              <a:t>'archive.tar'</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createGzip</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createWriteStream</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98C379"/>
                </a:solidFill>
                <a:latin typeface="Roboto Mono" pitchFamily="34" charset="0"/>
                <a:ea typeface="Roboto Mono" pitchFamily="34" charset="-122"/>
                <a:cs typeface="Roboto Mono" pitchFamily="34" charset="-120"/>
              </a:rPr>
              <a:t>'archive.tar.gz'</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C678DD"/>
                </a:solidFill>
                <a:latin typeface="Roboto Mono" pitchFamily="34" charset="0"/>
                <a:ea typeface="Roboto Mono" pitchFamily="34" charset="-122"/>
                <a:cs typeface="Roboto Mono" pitchFamily="34" charset="-120"/>
              </a:rPr>
              <a:t>const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rs</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56B6C2"/>
                </a:solidFill>
                <a:latin typeface="Roboto Mono" pitchFamily="34" charset="0"/>
                <a:ea typeface="Roboto Mono" pitchFamily="34" charset="-122"/>
                <a:cs typeface="Roboto Mono" pitchFamily="34" charset="-120"/>
              </a:rPr>
              <a: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createReadStream</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98C379"/>
                </a:solidFill>
                <a:latin typeface="Roboto Mono" pitchFamily="34" charset="0"/>
                <a:ea typeface="Roboto Mono" pitchFamily="34" charset="-122"/>
                <a:cs typeface="Roboto Mono" pitchFamily="34" charset="-120"/>
              </a:rPr>
              <a:t>'archive.tar'</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C678DD"/>
                </a:solidFill>
                <a:latin typeface="Roboto Mono" pitchFamily="34" charset="0"/>
                <a:ea typeface="Roboto Mono" pitchFamily="34" charset="-122"/>
                <a:cs typeface="Roboto Mono" pitchFamily="34" charset="-120"/>
              </a:rPr>
              <a:t>await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finished</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5C07B"/>
                </a:solidFill>
                <a:latin typeface="Roboto Mono" pitchFamily="34" charset="0"/>
                <a:ea typeface="Roboto Mono" pitchFamily="34" charset="-122"/>
                <a:cs typeface="Roboto Mono" pitchFamily="34" charset="-120"/>
              </a:rPr>
              <a:t>rs</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resume</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39581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Functional style helpers</a:t>
            </a:r>
            <a:endParaRPr lang="en-US" sz="3240" dirty="0"/>
          </a:p>
        </p:txBody>
      </p:sp>
      <p:sp>
        <p:nvSpPr>
          <p:cNvPr id="5" name="span"/>
          <p:cNvSpPr/>
          <p:nvPr/>
        </p:nvSpPr>
        <p:spPr>
          <a:xfrm>
            <a:off x="487680" y="1571625"/>
            <a:ext cx="437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6" name="span"/>
          <p:cNvSpPr/>
          <p:nvPr/>
        </p:nvSpPr>
        <p:spPr>
          <a:xfrm>
            <a:off x="994315"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7" name="span"/>
          <p:cNvSpPr/>
          <p:nvPr/>
        </p:nvSpPr>
        <p:spPr>
          <a:xfrm>
            <a:off x="1485043" y="1571625"/>
            <a:ext cx="1256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manipulate</a:t>
            </a:r>
            <a:endParaRPr lang="en-US" sz="1944" dirty="0"/>
          </a:p>
        </p:txBody>
      </p:sp>
      <p:sp>
        <p:nvSpPr>
          <p:cNvPr id="8" name="span"/>
          <p:cNvSpPr/>
          <p:nvPr/>
        </p:nvSpPr>
        <p:spPr>
          <a:xfrm>
            <a:off x="2810447" y="1571625"/>
            <a:ext cx="9994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readable</a:t>
            </a:r>
            <a:endParaRPr lang="en-US" sz="1944" dirty="0"/>
          </a:p>
        </p:txBody>
      </p:sp>
      <p:sp>
        <p:nvSpPr>
          <p:cNvPr id="9" name="span"/>
          <p:cNvSpPr/>
          <p:nvPr/>
        </p:nvSpPr>
        <p:spPr>
          <a:xfrm>
            <a:off x="3879247" y="1571625"/>
            <a:ext cx="9097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streams</a:t>
            </a:r>
            <a:endParaRPr lang="en-US" sz="1944" dirty="0"/>
          </a:p>
        </p:txBody>
      </p:sp>
      <p:sp>
        <p:nvSpPr>
          <p:cNvPr id="10" name="span"/>
          <p:cNvSpPr/>
          <p:nvPr/>
        </p:nvSpPr>
        <p:spPr>
          <a:xfrm>
            <a:off x="4858322" y="1571625"/>
            <a:ext cx="6245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using</a:t>
            </a:r>
            <a:endParaRPr lang="en-US" sz="1944" dirty="0"/>
          </a:p>
        </p:txBody>
      </p:sp>
      <p:sp>
        <p:nvSpPr>
          <p:cNvPr id="11" name="span"/>
          <p:cNvSpPr/>
          <p:nvPr/>
        </p:nvSpPr>
        <p:spPr>
          <a:xfrm>
            <a:off x="5552218" y="1571625"/>
            <a:ext cx="10068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common</a:t>
            </a:r>
            <a:endParaRPr lang="en-US" sz="1944" dirty="0"/>
          </a:p>
        </p:txBody>
      </p:sp>
      <p:sp>
        <p:nvSpPr>
          <p:cNvPr id="12" name="span"/>
          <p:cNvSpPr/>
          <p:nvPr/>
        </p:nvSpPr>
        <p:spPr>
          <a:xfrm>
            <a:off x="6628448" y="1571625"/>
            <a:ext cx="11300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functional</a:t>
            </a:r>
            <a:endParaRPr lang="en-US" sz="1944" dirty="0"/>
          </a:p>
        </p:txBody>
      </p:sp>
      <p:sp>
        <p:nvSpPr>
          <p:cNvPr id="13" name="span"/>
          <p:cNvSpPr/>
          <p:nvPr/>
        </p:nvSpPr>
        <p:spPr>
          <a:xfrm>
            <a:off x="7827836" y="1571625"/>
            <a:ext cx="5452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style</a:t>
            </a:r>
            <a:endParaRPr lang="en-US" sz="1944" dirty="0"/>
          </a:p>
        </p:txBody>
      </p:sp>
      <p:sp>
        <p:nvSpPr>
          <p:cNvPr id="14" name="span"/>
          <p:cNvSpPr/>
          <p:nvPr/>
        </p:nvSpPr>
        <p:spPr>
          <a:xfrm>
            <a:off x="8442389" y="1571625"/>
            <a:ext cx="9238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helpers.</a:t>
            </a:r>
            <a:endParaRPr lang="en-US" sz="1944" dirty="0"/>
          </a:p>
        </p:txBody>
      </p:sp>
      <p:pic>
        <p:nvPicPr>
          <p:cNvPr id="1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425446"/>
            <a:ext cx="609600" cy="609600"/>
          </a:xfrm>
          <a:prstGeom prst="rect">
            <a:avLst/>
          </a:prstGeom>
        </p:spPr>
      </p:pic>
      <p:sp>
        <p:nvSpPr>
          <p:cNvPr id="16" name="span"/>
          <p:cNvSpPr/>
          <p:nvPr/>
        </p:nvSpPr>
        <p:spPr>
          <a:xfrm>
            <a:off x="1341120" y="2429637"/>
            <a:ext cx="14752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Manipulating</a:t>
            </a:r>
            <a:endParaRPr lang="en-US" sz="1814" dirty="0"/>
          </a:p>
        </p:txBody>
      </p:sp>
      <p:sp>
        <p:nvSpPr>
          <p:cNvPr id="17" name="span"/>
          <p:cNvSpPr/>
          <p:nvPr/>
        </p:nvSpPr>
        <p:spPr>
          <a:xfrm>
            <a:off x="2052352" y="2763107"/>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18" name="span"/>
          <p:cNvSpPr/>
          <p:nvPr/>
        </p:nvSpPr>
        <p:spPr>
          <a:xfrm>
            <a:off x="2519363" y="2763107"/>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19" name="span"/>
          <p:cNvSpPr/>
          <p:nvPr/>
        </p:nvSpPr>
        <p:spPr>
          <a:xfrm>
            <a:off x="3341942" y="2763107"/>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20" name="span"/>
          <p:cNvSpPr/>
          <p:nvPr/>
        </p:nvSpPr>
        <p:spPr>
          <a:xfrm>
            <a:off x="4283012" y="2763107"/>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21" name="code"/>
          <p:cNvSpPr/>
          <p:nvPr/>
        </p:nvSpPr>
        <p:spPr>
          <a:xfrm>
            <a:off x="1341120" y="2744819"/>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filter</a:t>
            </a:r>
            <a:endParaRPr lang="en-US" sz="1555" dirty="0"/>
          </a:p>
        </p:txBody>
      </p:sp>
      <p:sp>
        <p:nvSpPr>
          <p:cNvPr id="22" name="code"/>
          <p:cNvSpPr/>
          <p:nvPr/>
        </p:nvSpPr>
        <p:spPr>
          <a:xfrm>
            <a:off x="2163699" y="2744819"/>
            <a:ext cx="355664"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map</a:t>
            </a:r>
            <a:endParaRPr lang="en-US" sz="1555" dirty="0"/>
          </a:p>
        </p:txBody>
      </p:sp>
      <p:sp>
        <p:nvSpPr>
          <p:cNvPr id="23" name="code"/>
          <p:cNvSpPr/>
          <p:nvPr/>
        </p:nvSpPr>
        <p:spPr>
          <a:xfrm>
            <a:off x="2630710" y="2744819"/>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reduce</a:t>
            </a:r>
            <a:endParaRPr lang="en-US" sz="1555" dirty="0"/>
          </a:p>
        </p:txBody>
      </p:sp>
      <p:sp>
        <p:nvSpPr>
          <p:cNvPr id="24" name="code"/>
          <p:cNvSpPr/>
          <p:nvPr/>
        </p:nvSpPr>
        <p:spPr>
          <a:xfrm>
            <a:off x="3453289" y="2744819"/>
            <a:ext cx="8297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forEach</a:t>
            </a:r>
            <a:endParaRPr lang="en-US" sz="1555" dirty="0"/>
          </a:p>
        </p:txBody>
      </p:sp>
      <p:sp>
        <p:nvSpPr>
          <p:cNvPr id="25" name="code"/>
          <p:cNvSpPr/>
          <p:nvPr/>
        </p:nvSpPr>
        <p:spPr>
          <a:xfrm>
            <a:off x="4394359" y="2744819"/>
            <a:ext cx="8297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flatMap</a:t>
            </a:r>
            <a:endParaRPr lang="en-US" sz="1555" dirty="0"/>
          </a:p>
        </p:txBody>
      </p:sp>
      <p:pic>
        <p:nvPicPr>
          <p:cNvPr id="26"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3766566"/>
            <a:ext cx="609600" cy="609600"/>
          </a:xfrm>
          <a:prstGeom prst="rect">
            <a:avLst/>
          </a:prstGeom>
        </p:spPr>
      </p:pic>
      <p:sp>
        <p:nvSpPr>
          <p:cNvPr id="27" name="span"/>
          <p:cNvSpPr/>
          <p:nvPr/>
        </p:nvSpPr>
        <p:spPr>
          <a:xfrm>
            <a:off x="1341120" y="3770757"/>
            <a:ext cx="11430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Searching</a:t>
            </a:r>
            <a:endParaRPr lang="en-US" sz="1814" dirty="0"/>
          </a:p>
        </p:txBody>
      </p:sp>
      <p:sp>
        <p:nvSpPr>
          <p:cNvPr id="28" name="span"/>
          <p:cNvSpPr/>
          <p:nvPr/>
        </p:nvSpPr>
        <p:spPr>
          <a:xfrm>
            <a:off x="1815275" y="4104227"/>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29" name="span"/>
          <p:cNvSpPr/>
          <p:nvPr/>
        </p:nvSpPr>
        <p:spPr>
          <a:xfrm>
            <a:off x="2400776" y="4104227"/>
            <a:ext cx="1113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t>
            </a:r>
            <a:endParaRPr lang="en-US" sz="1555" dirty="0"/>
          </a:p>
        </p:txBody>
      </p:sp>
      <p:sp>
        <p:nvSpPr>
          <p:cNvPr id="30" name="code"/>
          <p:cNvSpPr/>
          <p:nvPr/>
        </p:nvSpPr>
        <p:spPr>
          <a:xfrm>
            <a:off x="1341120" y="4085939"/>
            <a:ext cx="474155"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some</a:t>
            </a:r>
            <a:endParaRPr lang="en-US" sz="1555" dirty="0"/>
          </a:p>
        </p:txBody>
      </p:sp>
      <p:sp>
        <p:nvSpPr>
          <p:cNvPr id="31" name="code"/>
          <p:cNvSpPr/>
          <p:nvPr/>
        </p:nvSpPr>
        <p:spPr>
          <a:xfrm>
            <a:off x="1926622" y="4085939"/>
            <a:ext cx="474155"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find</a:t>
            </a:r>
            <a:endParaRPr lang="en-US" sz="1555" dirty="0"/>
          </a:p>
        </p:txBody>
      </p:sp>
      <p:sp>
        <p:nvSpPr>
          <p:cNvPr id="32" name="code"/>
          <p:cNvSpPr/>
          <p:nvPr/>
        </p:nvSpPr>
        <p:spPr>
          <a:xfrm>
            <a:off x="2512124" y="4085939"/>
            <a:ext cx="592646"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every</a:t>
            </a:r>
            <a:endParaRPr lang="en-US" sz="1555" dirty="0"/>
          </a:p>
        </p:txBody>
      </p:sp>
      <p:pic>
        <p:nvPicPr>
          <p:cNvPr id="33"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5107686"/>
            <a:ext cx="609600" cy="609600"/>
          </a:xfrm>
          <a:prstGeom prst="rect">
            <a:avLst/>
          </a:prstGeom>
        </p:spPr>
      </p:pic>
      <p:sp>
        <p:nvSpPr>
          <p:cNvPr id="34" name="span"/>
          <p:cNvSpPr/>
          <p:nvPr/>
        </p:nvSpPr>
        <p:spPr>
          <a:xfrm>
            <a:off x="1341120" y="5111877"/>
            <a:ext cx="97859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Fetching</a:t>
            </a:r>
            <a:endParaRPr lang="en-US" sz="1814" dirty="0"/>
          </a:p>
        </p:txBody>
      </p:sp>
      <p:sp>
        <p:nvSpPr>
          <p:cNvPr id="35" name="code"/>
          <p:cNvSpPr/>
          <p:nvPr/>
        </p:nvSpPr>
        <p:spPr>
          <a:xfrm>
            <a:off x="1341120" y="5427059"/>
            <a:ext cx="8297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toArray</a:t>
            </a:r>
            <a:endParaRPr lang="en-US" sz="155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6344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With great power</a:t>
            </a:r>
            <a:endParaRPr lang="en-US" sz="3240" dirty="0"/>
          </a:p>
        </p:txBody>
      </p:sp>
      <p:sp>
        <p:nvSpPr>
          <p:cNvPr id="5" name="span"/>
          <p:cNvSpPr/>
          <p:nvPr/>
        </p:nvSpPr>
        <p:spPr>
          <a:xfrm>
            <a:off x="487680" y="1083945"/>
            <a:ext cx="277958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comes great</a:t>
            </a:r>
            <a:endParaRPr lang="en-US" sz="3240" dirty="0"/>
          </a:p>
        </p:txBody>
      </p:sp>
      <p:sp>
        <p:nvSpPr>
          <p:cNvPr id="6" name="span"/>
          <p:cNvSpPr/>
          <p:nvPr/>
        </p:nvSpPr>
        <p:spPr>
          <a:xfrm>
            <a:off x="487680" y="1649730"/>
            <a:ext cx="34931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responsibility™</a:t>
            </a:r>
            <a:endParaRPr lang="en-US" sz="3240"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8" name="span"/>
          <p:cNvSpPr/>
          <p:nvPr/>
        </p:nvSpPr>
        <p:spPr>
          <a:xfrm>
            <a:off x="487680" y="2709291"/>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2376107" y="2709291"/>
            <a:ext cx="8725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method</a:t>
            </a:r>
            <a:endParaRPr lang="en-US" sz="1944" dirty="0"/>
          </a:p>
        </p:txBody>
      </p:sp>
      <p:sp>
        <p:nvSpPr>
          <p:cNvPr id="10" name="span"/>
          <p:cNvSpPr/>
          <p:nvPr/>
        </p:nvSpPr>
        <p:spPr>
          <a:xfrm>
            <a:off x="2945606" y="3079623"/>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1" name="span"/>
          <p:cNvSpPr/>
          <p:nvPr/>
        </p:nvSpPr>
        <p:spPr>
          <a:xfrm>
            <a:off x="3103436" y="3079623"/>
            <a:ext cx="6877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which</a:t>
            </a:r>
            <a:endParaRPr lang="en-US" sz="1944" dirty="0"/>
          </a:p>
        </p:txBody>
      </p:sp>
      <p:sp>
        <p:nvSpPr>
          <p:cNvPr id="12" name="span"/>
          <p:cNvSpPr/>
          <p:nvPr/>
        </p:nvSpPr>
        <p:spPr>
          <a:xfrm>
            <a:off x="3879247" y="3079623"/>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3" name="span"/>
          <p:cNvSpPr/>
          <p:nvPr/>
        </p:nvSpPr>
        <p:spPr>
          <a:xfrm>
            <a:off x="4152424" y="3079623"/>
            <a:ext cx="8118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exactly</a:t>
            </a:r>
            <a:endParaRPr lang="en-US" sz="1944" dirty="0"/>
          </a:p>
        </p:txBody>
      </p:sp>
      <p:sp>
        <p:nvSpPr>
          <p:cNvPr id="14" name="span"/>
          <p:cNvSpPr/>
          <p:nvPr/>
        </p:nvSpPr>
        <p:spPr>
          <a:xfrm>
            <a:off x="5052346" y="3079623"/>
            <a:ext cx="5558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15" name="span"/>
          <p:cNvSpPr/>
          <p:nvPr/>
        </p:nvSpPr>
        <p:spPr>
          <a:xfrm>
            <a:off x="487680" y="3449955"/>
            <a:ext cx="9097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streams</a:t>
            </a:r>
            <a:endParaRPr lang="en-US" sz="1944" dirty="0"/>
          </a:p>
        </p:txBody>
      </p:sp>
      <p:sp>
        <p:nvSpPr>
          <p:cNvPr id="16" name="span"/>
          <p:cNvSpPr/>
          <p:nvPr/>
        </p:nvSpPr>
        <p:spPr>
          <a:xfrm>
            <a:off x="1466755" y="344995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7" name="span"/>
          <p:cNvSpPr/>
          <p:nvPr/>
        </p:nvSpPr>
        <p:spPr>
          <a:xfrm>
            <a:off x="1899571" y="3449955"/>
            <a:ext cx="7155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meant</a:t>
            </a:r>
            <a:endParaRPr lang="en-US" sz="1944" dirty="0"/>
          </a:p>
        </p:txBody>
      </p:sp>
      <p:sp>
        <p:nvSpPr>
          <p:cNvPr id="18" name="span"/>
          <p:cNvSpPr/>
          <p:nvPr/>
        </p:nvSpPr>
        <p:spPr>
          <a:xfrm>
            <a:off x="2684431" y="344995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9" name="span"/>
          <p:cNvSpPr/>
          <p:nvPr/>
        </p:nvSpPr>
        <p:spPr>
          <a:xfrm>
            <a:off x="2971800" y="3449955"/>
            <a:ext cx="6865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avoid.</a:t>
            </a:r>
            <a:endParaRPr lang="en-US" sz="1944" dirty="0"/>
          </a:p>
        </p:txBody>
      </p:sp>
      <p:sp>
        <p:nvSpPr>
          <p:cNvPr id="20" name="code"/>
          <p:cNvSpPr/>
          <p:nvPr/>
        </p:nvSpPr>
        <p:spPr>
          <a:xfrm>
            <a:off x="1136047" y="2691003"/>
            <a:ext cx="1037177"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toArray</a:t>
            </a:r>
            <a:endParaRPr lang="en-US" sz="1944" dirty="0"/>
          </a:p>
        </p:txBody>
      </p:sp>
      <p:sp>
        <p:nvSpPr>
          <p:cNvPr id="21" name="strong"/>
          <p:cNvSpPr/>
          <p:nvPr/>
        </p:nvSpPr>
        <p:spPr>
          <a:xfrm>
            <a:off x="3451670" y="2709291"/>
            <a:ext cx="68132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reads</a:t>
            </a:r>
            <a:endParaRPr lang="en-US" sz="1944" dirty="0"/>
          </a:p>
        </p:txBody>
      </p:sp>
      <p:sp>
        <p:nvSpPr>
          <p:cNvPr id="22" name="strong"/>
          <p:cNvSpPr/>
          <p:nvPr/>
        </p:nvSpPr>
        <p:spPr>
          <a:xfrm>
            <a:off x="4324826" y="2709291"/>
            <a:ext cx="391859"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23" name="strong"/>
          <p:cNvSpPr/>
          <p:nvPr/>
        </p:nvSpPr>
        <p:spPr>
          <a:xfrm>
            <a:off x="4908518" y="2709291"/>
            <a:ext cx="69980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entire</a:t>
            </a:r>
            <a:endParaRPr lang="en-US" sz="1944" dirty="0"/>
          </a:p>
        </p:txBody>
      </p:sp>
      <p:sp>
        <p:nvSpPr>
          <p:cNvPr id="24" name="strong"/>
          <p:cNvSpPr/>
          <p:nvPr/>
        </p:nvSpPr>
        <p:spPr>
          <a:xfrm>
            <a:off x="487680" y="3079623"/>
            <a:ext cx="84134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stream</a:t>
            </a:r>
            <a:endParaRPr lang="en-US" sz="1944" dirty="0"/>
          </a:p>
        </p:txBody>
      </p:sp>
      <p:sp>
        <p:nvSpPr>
          <p:cNvPr id="25" name="strong"/>
          <p:cNvSpPr/>
          <p:nvPr/>
        </p:nvSpPr>
        <p:spPr>
          <a:xfrm>
            <a:off x="1406176" y="3079623"/>
            <a:ext cx="460153"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into</a:t>
            </a:r>
            <a:endParaRPr lang="en-US" sz="1944" dirty="0"/>
          </a:p>
        </p:txBody>
      </p:sp>
      <p:sp>
        <p:nvSpPr>
          <p:cNvPr id="26" name="strong"/>
          <p:cNvSpPr/>
          <p:nvPr/>
        </p:nvSpPr>
        <p:spPr>
          <a:xfrm>
            <a:off x="1943386" y="3079623"/>
            <a:ext cx="1002221"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memory</a:t>
            </a:r>
            <a:endParaRPr lang="en-US" sz="1944" dirty="0"/>
          </a:p>
        </p:txBody>
      </p:sp>
      <p:sp>
        <p:nvSpPr>
          <p:cNvPr id="27" name="em"/>
          <p:cNvSpPr/>
          <p:nvPr/>
        </p:nvSpPr>
        <p:spPr>
          <a:xfrm>
            <a:off x="487680" y="4295775"/>
            <a:ext cx="98345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Promise</a:t>
            </a:r>
            <a:endParaRPr lang="en-US" sz="1944" dirty="0"/>
          </a:p>
        </p:txBody>
      </p:sp>
      <p:sp>
        <p:nvSpPr>
          <p:cNvPr id="28" name="em"/>
          <p:cNvSpPr/>
          <p:nvPr/>
        </p:nvSpPr>
        <p:spPr>
          <a:xfrm>
            <a:off x="1631252" y="4295775"/>
            <a:ext cx="37242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me</a:t>
            </a:r>
            <a:endParaRPr lang="en-US" sz="1944" dirty="0"/>
          </a:p>
        </p:txBody>
      </p:sp>
      <p:sp>
        <p:nvSpPr>
          <p:cNvPr id="29" name="em"/>
          <p:cNvSpPr/>
          <p:nvPr/>
        </p:nvSpPr>
        <p:spPr>
          <a:xfrm>
            <a:off x="2163699" y="4295775"/>
            <a:ext cx="44939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you</a:t>
            </a:r>
            <a:endParaRPr lang="en-US" sz="1944" dirty="0"/>
          </a:p>
        </p:txBody>
      </p:sp>
      <p:sp>
        <p:nvSpPr>
          <p:cNvPr id="30" name="em"/>
          <p:cNvSpPr/>
          <p:nvPr/>
        </p:nvSpPr>
        <p:spPr>
          <a:xfrm>
            <a:off x="2773204" y="4295775"/>
            <a:ext cx="41062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will</a:t>
            </a:r>
            <a:endParaRPr lang="en-US" sz="1944" dirty="0"/>
          </a:p>
        </p:txBody>
      </p:sp>
      <p:sp>
        <p:nvSpPr>
          <p:cNvPr id="31" name="em"/>
          <p:cNvSpPr/>
          <p:nvPr/>
        </p:nvSpPr>
        <p:spPr>
          <a:xfrm>
            <a:off x="3343942" y="4295775"/>
            <a:ext cx="52330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only</a:t>
            </a:r>
            <a:endParaRPr lang="en-US" sz="1944" dirty="0"/>
          </a:p>
        </p:txBody>
      </p:sp>
      <p:sp>
        <p:nvSpPr>
          <p:cNvPr id="32" name="em"/>
          <p:cNvSpPr/>
          <p:nvPr/>
        </p:nvSpPr>
        <p:spPr>
          <a:xfrm>
            <a:off x="4027265" y="4295775"/>
            <a:ext cx="43910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use</a:t>
            </a:r>
            <a:endParaRPr lang="en-US" sz="1944" dirty="0"/>
          </a:p>
        </p:txBody>
      </p:sp>
      <p:sp>
        <p:nvSpPr>
          <p:cNvPr id="33" name="em"/>
          <p:cNvSpPr/>
          <p:nvPr/>
        </p:nvSpPr>
        <p:spPr>
          <a:xfrm>
            <a:off x="4626388" y="4295775"/>
            <a:ext cx="15744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it</a:t>
            </a:r>
            <a:endParaRPr lang="en-US" sz="1944" dirty="0"/>
          </a:p>
        </p:txBody>
      </p:sp>
      <p:sp>
        <p:nvSpPr>
          <p:cNvPr id="34" name="em"/>
          <p:cNvSpPr/>
          <p:nvPr/>
        </p:nvSpPr>
        <p:spPr>
          <a:xfrm>
            <a:off x="4943856" y="4295775"/>
            <a:ext cx="66446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when</a:t>
            </a:r>
            <a:endParaRPr lang="en-US" sz="1944" dirty="0"/>
          </a:p>
        </p:txBody>
      </p:sp>
      <p:sp>
        <p:nvSpPr>
          <p:cNvPr id="35" name="em"/>
          <p:cNvSpPr/>
          <p:nvPr/>
        </p:nvSpPr>
        <p:spPr>
          <a:xfrm>
            <a:off x="487680" y="4641437"/>
            <a:ext cx="126244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absolutely</a:t>
            </a:r>
            <a:endParaRPr lang="en-US" sz="1944" dirty="0"/>
          </a:p>
        </p:txBody>
      </p:sp>
      <p:sp>
        <p:nvSpPr>
          <p:cNvPr id="36" name="em"/>
          <p:cNvSpPr/>
          <p:nvPr/>
        </p:nvSpPr>
        <p:spPr>
          <a:xfrm>
            <a:off x="1808512" y="4641437"/>
            <a:ext cx="134950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necessary!</a:t>
            </a:r>
            <a:endParaRPr lang="en-US" sz="1944"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bg-amber.theme@separator.no-image"/>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755589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is used under the hood?</a:t>
            </a:r>
            <a:endParaRPr lang="en-US" sz="4277"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3902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Build toolchain</a:t>
            </a:r>
            <a:endParaRPr lang="en-US" sz="3240" dirty="0"/>
          </a:p>
        </p:txBody>
      </p:sp>
      <p:sp>
        <p:nvSpPr>
          <p:cNvPr id="5" name="div.spacer"/>
          <p:cNvSpPr/>
          <p:nvPr/>
        </p:nvSpPr>
        <p:spPr>
          <a:xfrm>
            <a:off x="4096512" y="2947988"/>
            <a:ext cx="12192" cy="3213259"/>
          </a:xfrm>
          <a:prstGeom prst="rect">
            <a:avLst/>
          </a:prstGeom>
          <a:solidFill>
            <a:srgbClr val="D4D4D4"/>
          </a:solidFill>
          <a:ln w="12700">
            <a:solidFill>
              <a:srgbClr val="D4D4D4">
                <a:alpha val="0"/>
              </a:srgbClr>
            </a:solidFill>
            <a:prstDash val="solid"/>
          </a:ln>
        </p:spPr>
      </p:sp>
      <p:sp>
        <p:nvSpPr>
          <p:cNvPr id="6" name="div.spacer"/>
          <p:cNvSpPr/>
          <p:nvPr/>
        </p:nvSpPr>
        <p:spPr>
          <a:xfrm>
            <a:off x="8083296" y="2947988"/>
            <a:ext cx="12192" cy="321325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12046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Compared</a:t>
            </a:r>
            <a:endParaRPr lang="en-US" sz="1944" dirty="0"/>
          </a:p>
        </p:txBody>
      </p:sp>
      <p:sp>
        <p:nvSpPr>
          <p:cNvPr id="8" name="span"/>
          <p:cNvSpPr/>
          <p:nvPr/>
        </p:nvSpPr>
        <p:spPr>
          <a:xfrm>
            <a:off x="1788986"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9" name="span"/>
          <p:cNvSpPr/>
          <p:nvPr/>
        </p:nvSpPr>
        <p:spPr>
          <a:xfrm>
            <a:off x="210369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2562606" y="1571625"/>
            <a:ext cx="9856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previous</a:t>
            </a:r>
            <a:endParaRPr lang="en-US" sz="1944" dirty="0"/>
          </a:p>
        </p:txBody>
      </p:sp>
      <p:sp>
        <p:nvSpPr>
          <p:cNvPr id="11" name="span"/>
          <p:cNvSpPr/>
          <p:nvPr/>
        </p:nvSpPr>
        <p:spPr>
          <a:xfrm>
            <a:off x="3644932" y="1571625"/>
            <a:ext cx="4348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one</a:t>
            </a:r>
            <a:endParaRPr lang="en-US" sz="1944" dirty="0"/>
          </a:p>
        </p:txBody>
      </p:sp>
      <p:sp>
        <p:nvSpPr>
          <p:cNvPr id="12" name="span"/>
          <p:cNvSpPr/>
          <p:nvPr/>
        </p:nvSpPr>
        <p:spPr>
          <a:xfrm>
            <a:off x="4176427"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3" name="span"/>
          <p:cNvSpPr/>
          <p:nvPr/>
        </p:nvSpPr>
        <p:spPr>
          <a:xfrm>
            <a:off x="4404455" y="1571625"/>
            <a:ext cx="3740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still</a:t>
            </a:r>
            <a:endParaRPr lang="en-US" sz="1944" dirty="0"/>
          </a:p>
        </p:txBody>
      </p:sp>
      <p:sp>
        <p:nvSpPr>
          <p:cNvPr id="14" name="span"/>
          <p:cNvSpPr/>
          <p:nvPr/>
        </p:nvSpPr>
        <p:spPr>
          <a:xfrm>
            <a:off x="4875181" y="1571625"/>
            <a:ext cx="543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uses</a:t>
            </a:r>
            <a:endParaRPr lang="en-US" sz="1944" dirty="0"/>
          </a:p>
        </p:txBody>
      </p:sp>
      <p:sp>
        <p:nvSpPr>
          <p:cNvPr id="15" name="span"/>
          <p:cNvSpPr/>
          <p:nvPr/>
        </p:nvSpPr>
        <p:spPr>
          <a:xfrm>
            <a:off x="5515261" y="1571625"/>
            <a:ext cx="8040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regular</a:t>
            </a:r>
            <a:endParaRPr lang="en-US" sz="1944" dirty="0"/>
          </a:p>
        </p:txBody>
      </p:sp>
      <p:sp>
        <p:nvSpPr>
          <p:cNvPr id="16" name="span"/>
          <p:cNvSpPr/>
          <p:nvPr/>
        </p:nvSpPr>
        <p:spPr>
          <a:xfrm>
            <a:off x="6415850" y="1571625"/>
            <a:ext cx="12492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expression</a:t>
            </a:r>
            <a:endParaRPr lang="en-US" sz="1944" dirty="0"/>
          </a:p>
        </p:txBody>
      </p:sp>
      <p:sp>
        <p:nvSpPr>
          <p:cNvPr id="17" name="span"/>
          <p:cNvSpPr/>
          <p:nvPr/>
        </p:nvSpPr>
        <p:spPr>
          <a:xfrm>
            <a:off x="7761732"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18" name="span"/>
          <p:cNvSpPr/>
          <p:nvPr/>
        </p:nvSpPr>
        <p:spPr>
          <a:xfrm>
            <a:off x="8226171"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9" name="span"/>
          <p:cNvSpPr/>
          <p:nvPr/>
        </p:nvSpPr>
        <p:spPr>
          <a:xfrm>
            <a:off x="8454200"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0" name="span"/>
          <p:cNvSpPr/>
          <p:nvPr/>
        </p:nvSpPr>
        <p:spPr>
          <a:xfrm>
            <a:off x="8736044" y="1571625"/>
            <a:ext cx="6442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much</a:t>
            </a:r>
            <a:endParaRPr lang="en-US" sz="1944" dirty="0"/>
          </a:p>
        </p:txBody>
      </p:sp>
      <p:sp>
        <p:nvSpPr>
          <p:cNvPr id="21" name="span"/>
          <p:cNvSpPr/>
          <p:nvPr/>
        </p:nvSpPr>
        <p:spPr>
          <a:xfrm>
            <a:off x="9476994" y="1571625"/>
            <a:ext cx="8256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smaller</a:t>
            </a:r>
            <a:endParaRPr lang="en-US" sz="1944" dirty="0"/>
          </a:p>
        </p:txBody>
      </p:sp>
      <p:sp>
        <p:nvSpPr>
          <p:cNvPr id="22" name="span"/>
          <p:cNvSpPr/>
          <p:nvPr/>
        </p:nvSpPr>
        <p:spPr>
          <a:xfrm>
            <a:off x="10399300" y="1571625"/>
            <a:ext cx="7579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thanks</a:t>
            </a:r>
            <a:endParaRPr lang="en-US" sz="1944" dirty="0"/>
          </a:p>
        </p:txBody>
      </p:sp>
      <p:sp>
        <p:nvSpPr>
          <p:cNvPr id="23" name="span"/>
          <p:cNvSpPr/>
          <p:nvPr/>
        </p:nvSpPr>
        <p:spPr>
          <a:xfrm>
            <a:off x="11253883"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4" name="span"/>
          <p:cNvSpPr/>
          <p:nvPr/>
        </p:nvSpPr>
        <p:spPr>
          <a:xfrm>
            <a:off x="11568589"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25" name="span"/>
          <p:cNvSpPr/>
          <p:nvPr/>
        </p:nvSpPr>
        <p:spPr>
          <a:xfrm>
            <a:off x="487680" y="1941957"/>
            <a:ext cx="5895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26" name="span"/>
          <p:cNvSpPr/>
          <p:nvPr/>
        </p:nvSpPr>
        <p:spPr>
          <a:xfrm>
            <a:off x="1146524" y="1941957"/>
            <a:ext cx="8902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modern</a:t>
            </a:r>
            <a:endParaRPr lang="en-US" sz="1944" dirty="0"/>
          </a:p>
        </p:txBody>
      </p:sp>
      <p:sp>
        <p:nvSpPr>
          <p:cNvPr id="27" name="span"/>
          <p:cNvSpPr/>
          <p:nvPr/>
        </p:nvSpPr>
        <p:spPr>
          <a:xfrm>
            <a:off x="2106073" y="1941957"/>
            <a:ext cx="11780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Javascript</a:t>
            </a:r>
            <a:endParaRPr lang="en-US" sz="1944" dirty="0"/>
          </a:p>
        </p:txBody>
      </p:sp>
      <p:sp>
        <p:nvSpPr>
          <p:cNvPr id="28" name="span"/>
          <p:cNvSpPr/>
          <p:nvPr/>
        </p:nvSpPr>
        <p:spPr>
          <a:xfrm>
            <a:off x="3353467" y="1941957"/>
            <a:ext cx="15027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environment.</a:t>
            </a:r>
            <a:endParaRPr lang="en-US" sz="1944" dirty="0"/>
          </a:p>
        </p:txBody>
      </p:sp>
      <p:pic>
        <p:nvPicPr>
          <p:cNvPr id="29" name="img.freya@image.image.horizontal" descr="preencoded.png">    </p:cNvPr>
          <p:cNvPicPr>
            <a:picLocks noChangeAspect="1"/>
          </p:cNvPicPr>
          <p:nvPr/>
        </p:nvPicPr>
        <p:blipFill>
          <a:blip r:embed="rId1"/>
          <a:stretch>
            <a:fillRect/>
          </a:stretch>
        </p:blipFill>
        <p:spPr>
          <a:xfrm>
            <a:off x="1499616" y="3650266"/>
            <a:ext cx="1219200" cy="1219200"/>
          </a:xfrm>
          <a:prstGeom prst="rect">
            <a:avLst/>
          </a:prstGeom>
        </p:spPr>
      </p:pic>
      <p:sp>
        <p:nvSpPr>
          <p:cNvPr id="30" name="span"/>
          <p:cNvSpPr/>
          <p:nvPr/>
        </p:nvSpPr>
        <p:spPr>
          <a:xfrm>
            <a:off x="1856423" y="5143786"/>
            <a:ext cx="50558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ESM</a:t>
            </a:r>
            <a:endParaRPr lang="en-US" sz="1814" dirty="0"/>
          </a:p>
        </p:txBody>
      </p:sp>
      <p:pic>
        <p:nvPicPr>
          <p:cNvPr id="31" name="img.freya@image.image.horizontal.width-auto" descr="preencoded.png">    </p:cNvPr>
          <p:cNvPicPr>
            <a:picLocks noChangeAspect="1"/>
          </p:cNvPicPr>
          <p:nvPr/>
        </p:nvPicPr>
        <p:blipFill>
          <a:blip r:embed="rId2"/>
          <a:stretch>
            <a:fillRect/>
          </a:stretch>
        </p:blipFill>
        <p:spPr>
          <a:xfrm>
            <a:off x="4750689" y="3650266"/>
            <a:ext cx="2690622" cy="1219200"/>
          </a:xfrm>
          <a:prstGeom prst="rect">
            <a:avLst/>
          </a:prstGeom>
        </p:spPr>
      </p:pic>
      <p:sp>
        <p:nvSpPr>
          <p:cNvPr id="32" name="span"/>
          <p:cNvSpPr/>
          <p:nvPr/>
        </p:nvSpPr>
        <p:spPr>
          <a:xfrm>
            <a:off x="5780342" y="5143786"/>
            <a:ext cx="6312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Babel</a:t>
            </a:r>
            <a:endParaRPr lang="en-US" sz="1814" dirty="0"/>
          </a:p>
        </p:txBody>
      </p:sp>
      <p:pic>
        <p:nvPicPr>
          <p:cNvPr id="33" name="img.freya@image.image.horizontal" descr="preencoded.png">    </p:cNvPr>
          <p:cNvPicPr>
            <a:picLocks noChangeAspect="1"/>
          </p:cNvPicPr>
          <p:nvPr/>
        </p:nvPicPr>
        <p:blipFill>
          <a:blip r:embed="rId3"/>
          <a:stretch>
            <a:fillRect/>
          </a:stretch>
        </p:blipFill>
        <p:spPr>
          <a:xfrm>
            <a:off x="9473184" y="3650266"/>
            <a:ext cx="1219200" cy="1219200"/>
          </a:xfrm>
          <a:prstGeom prst="rect">
            <a:avLst/>
          </a:prstGeom>
        </p:spPr>
      </p:pic>
      <p:sp>
        <p:nvSpPr>
          <p:cNvPr id="34" name="span"/>
          <p:cNvSpPr/>
          <p:nvPr/>
        </p:nvSpPr>
        <p:spPr>
          <a:xfrm>
            <a:off x="9665399" y="5143786"/>
            <a:ext cx="83467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Prettier</a:t>
            </a:r>
            <a:endParaRPr lang="en-US" sz="1814"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867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Testing technologies</a:t>
            </a:r>
            <a:endParaRPr lang="en-US" sz="3240" dirty="0"/>
          </a:p>
        </p:txBody>
      </p:sp>
      <p:sp>
        <p:nvSpPr>
          <p:cNvPr id="5" name="div.spacer"/>
          <p:cNvSpPr/>
          <p:nvPr/>
        </p:nvSpPr>
        <p:spPr>
          <a:xfrm>
            <a:off x="4096512" y="2947988"/>
            <a:ext cx="12192" cy="3213259"/>
          </a:xfrm>
          <a:prstGeom prst="rect">
            <a:avLst/>
          </a:prstGeom>
          <a:solidFill>
            <a:srgbClr val="D4D4D4"/>
          </a:solidFill>
          <a:ln w="12700">
            <a:solidFill>
              <a:srgbClr val="D4D4D4">
                <a:alpha val="0"/>
              </a:srgbClr>
            </a:solidFill>
            <a:prstDash val="solid"/>
          </a:ln>
        </p:spPr>
      </p:sp>
      <p:sp>
        <p:nvSpPr>
          <p:cNvPr id="6" name="div.spacer"/>
          <p:cNvSpPr/>
          <p:nvPr/>
        </p:nvSpPr>
        <p:spPr>
          <a:xfrm>
            <a:off x="8083296" y="2947988"/>
            <a:ext cx="12192" cy="321325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8" name="span"/>
          <p:cNvSpPr/>
          <p:nvPr/>
        </p:nvSpPr>
        <p:spPr>
          <a:xfrm>
            <a:off x="779812" y="1571625"/>
            <a:ext cx="9747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complex</a:t>
            </a:r>
            <a:endParaRPr lang="en-US" sz="1944" dirty="0"/>
          </a:p>
        </p:txBody>
      </p:sp>
      <p:sp>
        <p:nvSpPr>
          <p:cNvPr id="9" name="span"/>
          <p:cNvSpPr/>
          <p:nvPr/>
        </p:nvSpPr>
        <p:spPr>
          <a:xfrm>
            <a:off x="1880426" y="1571625"/>
            <a:ext cx="7675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testing</a:t>
            </a:r>
            <a:endParaRPr lang="en-US" sz="1944" dirty="0"/>
          </a:p>
        </p:txBody>
      </p:sp>
      <p:sp>
        <p:nvSpPr>
          <p:cNvPr id="10" name="span"/>
          <p:cNvSpPr/>
          <p:nvPr/>
        </p:nvSpPr>
        <p:spPr>
          <a:xfrm>
            <a:off x="2773775" y="1571625"/>
            <a:ext cx="14331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environment</a:t>
            </a:r>
            <a:endParaRPr lang="en-US" sz="1944" dirty="0"/>
          </a:p>
        </p:txBody>
      </p:sp>
      <p:sp>
        <p:nvSpPr>
          <p:cNvPr id="11" name="span"/>
          <p:cNvSpPr/>
          <p:nvPr/>
        </p:nvSpPr>
        <p:spPr>
          <a:xfrm>
            <a:off x="4332732"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4676680" y="1571625"/>
            <a:ext cx="7061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match</a:t>
            </a:r>
            <a:endParaRPr lang="en-US" sz="1944" dirty="0"/>
          </a:p>
        </p:txBody>
      </p:sp>
      <p:sp>
        <p:nvSpPr>
          <p:cNvPr id="13" name="span"/>
          <p:cNvSpPr/>
          <p:nvPr/>
        </p:nvSpPr>
        <p:spPr>
          <a:xfrm>
            <a:off x="5508689"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5996750" y="1571625"/>
            <a:ext cx="5629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a:t>
            </a:r>
            <a:endParaRPr lang="en-US" sz="1944" dirty="0"/>
          </a:p>
        </p:txBody>
      </p:sp>
      <p:sp>
        <p:nvSpPr>
          <p:cNvPr id="15" name="span"/>
          <p:cNvSpPr/>
          <p:nvPr/>
        </p:nvSpPr>
        <p:spPr>
          <a:xfrm>
            <a:off x="6685598" y="1571625"/>
            <a:ext cx="8531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desired</a:t>
            </a:r>
            <a:endParaRPr lang="en-US" sz="1944" dirty="0"/>
          </a:p>
        </p:txBody>
      </p:sp>
      <p:sp>
        <p:nvSpPr>
          <p:cNvPr id="16" name="span"/>
          <p:cNvSpPr/>
          <p:nvPr/>
        </p:nvSpPr>
        <p:spPr>
          <a:xfrm>
            <a:off x="7664672" y="1571625"/>
            <a:ext cx="11111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scenarios</a:t>
            </a:r>
            <a:endParaRPr lang="en-US" sz="1944" dirty="0"/>
          </a:p>
        </p:txBody>
      </p:sp>
      <p:sp>
        <p:nvSpPr>
          <p:cNvPr id="17" name="span"/>
          <p:cNvSpPr/>
          <p:nvPr/>
        </p:nvSpPr>
        <p:spPr>
          <a:xfrm>
            <a:off x="8901684" y="1571625"/>
            <a:ext cx="7596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across</a:t>
            </a:r>
            <a:endParaRPr lang="en-US" sz="1944" dirty="0"/>
          </a:p>
        </p:txBody>
      </p:sp>
      <p:sp>
        <p:nvSpPr>
          <p:cNvPr id="18" name="span"/>
          <p:cNvSpPr/>
          <p:nvPr/>
        </p:nvSpPr>
        <p:spPr>
          <a:xfrm>
            <a:off x="9787128"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9" name="span"/>
          <p:cNvSpPr/>
          <p:nvPr/>
        </p:nvSpPr>
        <p:spPr>
          <a:xfrm>
            <a:off x="10793635" y="1571625"/>
            <a:ext cx="9106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version,</a:t>
            </a:r>
            <a:endParaRPr lang="en-US" sz="1944" dirty="0"/>
          </a:p>
        </p:txBody>
      </p:sp>
      <p:sp>
        <p:nvSpPr>
          <p:cNvPr id="20" name="span"/>
          <p:cNvSpPr/>
          <p:nvPr/>
        </p:nvSpPr>
        <p:spPr>
          <a:xfrm>
            <a:off x="487680" y="1941957"/>
            <a:ext cx="10630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browsers</a:t>
            </a:r>
            <a:endParaRPr lang="en-US" sz="1944" dirty="0"/>
          </a:p>
        </p:txBody>
      </p:sp>
      <p:sp>
        <p:nvSpPr>
          <p:cNvPr id="21" name="span"/>
          <p:cNvSpPr/>
          <p:nvPr/>
        </p:nvSpPr>
        <p:spPr>
          <a:xfrm>
            <a:off x="1620107" y="194195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2" name="span"/>
          <p:cNvSpPr/>
          <p:nvPr/>
        </p:nvSpPr>
        <p:spPr>
          <a:xfrm>
            <a:off x="2119027" y="1941957"/>
            <a:ext cx="10746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bundlers.</a:t>
            </a:r>
            <a:endParaRPr lang="en-US" sz="1944" dirty="0"/>
          </a:p>
        </p:txBody>
      </p:sp>
      <p:pic>
        <p:nvPicPr>
          <p:cNvPr id="23" name="img.freya@image.image.horizontal" descr="preencoded.png">    </p:cNvPr>
          <p:cNvPicPr>
            <a:picLocks noChangeAspect="1"/>
          </p:cNvPicPr>
          <p:nvPr/>
        </p:nvPicPr>
        <p:blipFill>
          <a:blip r:embed="rId1"/>
          <a:stretch>
            <a:fillRect/>
          </a:stretch>
        </p:blipFill>
        <p:spPr>
          <a:xfrm>
            <a:off x="1499616" y="3378708"/>
            <a:ext cx="1219200" cy="1219200"/>
          </a:xfrm>
          <a:prstGeom prst="rect">
            <a:avLst/>
          </a:prstGeom>
        </p:spPr>
      </p:pic>
      <p:sp>
        <p:nvSpPr>
          <p:cNvPr id="24" name="span"/>
          <p:cNvSpPr/>
          <p:nvPr/>
        </p:nvSpPr>
        <p:spPr>
          <a:xfrm>
            <a:off x="1881854" y="4872228"/>
            <a:ext cx="4547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TAP</a:t>
            </a:r>
            <a:endParaRPr lang="en-US" sz="1814" dirty="0"/>
          </a:p>
        </p:txBody>
      </p:sp>
      <p:sp>
        <p:nvSpPr>
          <p:cNvPr id="25" name="span"/>
          <p:cNvSpPr/>
          <p:nvPr/>
        </p:nvSpPr>
        <p:spPr>
          <a:xfrm>
            <a:off x="898303" y="5199602"/>
            <a:ext cx="24218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Used to test in the Node.js</a:t>
            </a:r>
            <a:endParaRPr lang="en-US" sz="1555" dirty="0"/>
          </a:p>
        </p:txBody>
      </p:sp>
      <p:sp>
        <p:nvSpPr>
          <p:cNvPr id="26" name="span"/>
          <p:cNvSpPr/>
          <p:nvPr/>
        </p:nvSpPr>
        <p:spPr>
          <a:xfrm>
            <a:off x="1508093" y="5471160"/>
            <a:ext cx="120215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environment.</a:t>
            </a:r>
            <a:endParaRPr lang="en-US" sz="1555" dirty="0"/>
          </a:p>
        </p:txBody>
      </p:sp>
      <p:pic>
        <p:nvPicPr>
          <p:cNvPr id="27" name="img.freya@image.image.horizontal.width-auto" descr="preencoded.png">    </p:cNvPr>
          <p:cNvPicPr>
            <a:picLocks noChangeAspect="1"/>
          </p:cNvPicPr>
          <p:nvPr/>
        </p:nvPicPr>
        <p:blipFill>
          <a:blip r:embed="rId2"/>
          <a:stretch>
            <a:fillRect/>
          </a:stretch>
        </p:blipFill>
        <p:spPr>
          <a:xfrm>
            <a:off x="5486400" y="3378708"/>
            <a:ext cx="1219200" cy="1219200"/>
          </a:xfrm>
          <a:prstGeom prst="rect">
            <a:avLst/>
          </a:prstGeom>
        </p:spPr>
      </p:pic>
      <p:sp>
        <p:nvSpPr>
          <p:cNvPr id="28" name="span"/>
          <p:cNvSpPr/>
          <p:nvPr/>
        </p:nvSpPr>
        <p:spPr>
          <a:xfrm>
            <a:off x="5819299" y="4872228"/>
            <a:ext cx="5533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Tape</a:t>
            </a:r>
            <a:endParaRPr lang="en-US" sz="1814" dirty="0"/>
          </a:p>
        </p:txBody>
      </p:sp>
      <p:sp>
        <p:nvSpPr>
          <p:cNvPr id="29" name="span"/>
          <p:cNvSpPr/>
          <p:nvPr/>
        </p:nvSpPr>
        <p:spPr>
          <a:xfrm>
            <a:off x="4715923" y="5199602"/>
            <a:ext cx="276005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Along with custom runner and</a:t>
            </a:r>
            <a:endParaRPr lang="en-US" sz="1555" dirty="0"/>
          </a:p>
        </p:txBody>
      </p:sp>
      <p:sp>
        <p:nvSpPr>
          <p:cNvPr id="30" name="span"/>
          <p:cNvSpPr/>
          <p:nvPr/>
        </p:nvSpPr>
        <p:spPr>
          <a:xfrm>
            <a:off x="4554855" y="5471160"/>
            <a:ext cx="30822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parser, it is used to test browsers.</a:t>
            </a:r>
            <a:endParaRPr lang="en-US" sz="1555" dirty="0"/>
          </a:p>
        </p:txBody>
      </p:sp>
      <p:pic>
        <p:nvPicPr>
          <p:cNvPr id="31" name="img.freya@image.image.horizontal" descr="preencoded.png">    </p:cNvPr>
          <p:cNvPicPr>
            <a:picLocks noChangeAspect="1"/>
          </p:cNvPicPr>
          <p:nvPr/>
        </p:nvPicPr>
        <p:blipFill>
          <a:blip r:embed="rId3"/>
          <a:stretch>
            <a:fillRect/>
          </a:stretch>
        </p:blipFill>
        <p:spPr>
          <a:xfrm>
            <a:off x="9473184" y="3378708"/>
            <a:ext cx="1219200" cy="1219200"/>
          </a:xfrm>
          <a:prstGeom prst="rect">
            <a:avLst/>
          </a:prstGeom>
        </p:spPr>
      </p:pic>
      <p:sp>
        <p:nvSpPr>
          <p:cNvPr id="32" name="span"/>
          <p:cNvSpPr/>
          <p:nvPr/>
        </p:nvSpPr>
        <p:spPr>
          <a:xfrm>
            <a:off x="9479185" y="4872228"/>
            <a:ext cx="120700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Playwright</a:t>
            </a:r>
            <a:endParaRPr lang="en-US" sz="1814" dirty="0"/>
          </a:p>
        </p:txBody>
      </p:sp>
      <p:sp>
        <p:nvSpPr>
          <p:cNvPr id="33" name="span"/>
          <p:cNvSpPr/>
          <p:nvPr/>
        </p:nvSpPr>
        <p:spPr>
          <a:xfrm>
            <a:off x="9170384" y="5199602"/>
            <a:ext cx="18247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used to easily test</a:t>
            </a:r>
            <a:endParaRPr lang="en-US" sz="1555" dirty="0"/>
          </a:p>
        </p:txBody>
      </p:sp>
      <p:sp>
        <p:nvSpPr>
          <p:cNvPr id="34" name="span"/>
          <p:cNvSpPr/>
          <p:nvPr/>
        </p:nvSpPr>
        <p:spPr>
          <a:xfrm>
            <a:off x="9107234" y="5471160"/>
            <a:ext cx="195100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all major browsers.</a:t>
            </a:r>
            <a:endParaRPr lang="en-US" sz="155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336292"/>
            <a:ext cx="292217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test 100</a:t>
            </a:r>
            <a:endParaRPr lang="en-US" sz="4277" dirty="0"/>
          </a:p>
        </p:txBody>
      </p:sp>
      <p:sp>
        <p:nvSpPr>
          <p:cNvPr id="5" name="span"/>
          <p:cNvSpPr/>
          <p:nvPr/>
        </p:nvSpPr>
        <p:spPr>
          <a:xfrm>
            <a:off x="487680" y="3083052"/>
            <a:ext cx="445008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configurations in</a:t>
            </a:r>
            <a:endParaRPr lang="en-US" sz="4277" dirty="0"/>
          </a:p>
        </p:txBody>
      </p:sp>
      <p:sp>
        <p:nvSpPr>
          <p:cNvPr id="6" name="span"/>
          <p:cNvSpPr/>
          <p:nvPr/>
        </p:nvSpPr>
        <p:spPr>
          <a:xfrm>
            <a:off x="487680" y="3829812"/>
            <a:ext cx="166592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CI!</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1976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that's all folks!™</a:t>
            </a:r>
            <a:endParaRPr lang="en-US" sz="3240" dirty="0"/>
          </a:p>
        </p:txBody>
      </p:sp>
      <p:sp>
        <p:nvSpPr>
          <p:cNvPr id="5" name="span"/>
          <p:cNvSpPr/>
          <p:nvPr/>
        </p:nvSpPr>
        <p:spPr>
          <a:xfrm>
            <a:off x="487680" y="1571625"/>
            <a:ext cx="6732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There</a:t>
            </a:r>
            <a:endParaRPr lang="en-US" sz="1944" dirty="0"/>
          </a:p>
        </p:txBody>
      </p:sp>
      <p:sp>
        <p:nvSpPr>
          <p:cNvPr id="6" name="span"/>
          <p:cNvSpPr/>
          <p:nvPr/>
        </p:nvSpPr>
        <p:spPr>
          <a:xfrm>
            <a:off x="1230249"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7" name="span"/>
          <p:cNvSpPr/>
          <p:nvPr/>
        </p:nvSpPr>
        <p:spPr>
          <a:xfrm>
            <a:off x="1662970" y="1571625"/>
            <a:ext cx="11001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obviously</a:t>
            </a:r>
            <a:endParaRPr lang="en-US" sz="1944" dirty="0"/>
          </a:p>
        </p:txBody>
      </p:sp>
      <p:sp>
        <p:nvSpPr>
          <p:cNvPr id="8" name="span"/>
          <p:cNvSpPr/>
          <p:nvPr/>
        </p:nvSpPr>
        <p:spPr>
          <a:xfrm>
            <a:off x="2832449" y="1571625"/>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9" name="span"/>
          <p:cNvSpPr/>
          <p:nvPr/>
        </p:nvSpPr>
        <p:spPr>
          <a:xfrm>
            <a:off x="3491389" y="1571625"/>
            <a:ext cx="10533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changes,</a:t>
            </a:r>
            <a:endParaRPr lang="en-US" sz="1944" dirty="0"/>
          </a:p>
        </p:txBody>
      </p:sp>
      <p:sp>
        <p:nvSpPr>
          <p:cNvPr id="10" name="span"/>
          <p:cNvSpPr/>
          <p:nvPr/>
        </p:nvSpPr>
        <p:spPr>
          <a:xfrm>
            <a:off x="4614101"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11" name="span"/>
          <p:cNvSpPr/>
          <p:nvPr/>
        </p:nvSpPr>
        <p:spPr>
          <a:xfrm>
            <a:off x="5051203" y="1571625"/>
            <a:ext cx="6327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these</a:t>
            </a:r>
            <a:endParaRPr lang="en-US" sz="1944" dirty="0"/>
          </a:p>
        </p:txBody>
      </p:sp>
      <p:sp>
        <p:nvSpPr>
          <p:cNvPr id="12" name="span"/>
          <p:cNvSpPr/>
          <p:nvPr/>
        </p:nvSpPr>
        <p:spPr>
          <a:xfrm>
            <a:off x="5753291" y="1571625"/>
            <a:ext cx="5676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were</a:t>
            </a:r>
            <a:endParaRPr lang="en-US" sz="1944" dirty="0"/>
          </a:p>
        </p:txBody>
      </p:sp>
      <p:sp>
        <p:nvSpPr>
          <p:cNvPr id="13" name="span"/>
          <p:cNvSpPr/>
          <p:nvPr/>
        </p:nvSpPr>
        <p:spPr>
          <a:xfrm>
            <a:off x="6390323"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6821900" y="1571625"/>
            <a:ext cx="5629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most</a:t>
            </a:r>
            <a:endParaRPr lang="en-US" sz="1944" dirty="0"/>
          </a:p>
        </p:txBody>
      </p:sp>
      <p:sp>
        <p:nvSpPr>
          <p:cNvPr id="15" name="span"/>
          <p:cNvSpPr/>
          <p:nvPr/>
        </p:nvSpPr>
        <p:spPr>
          <a:xfrm>
            <a:off x="7454170" y="1571625"/>
            <a:ext cx="5902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juicy.</a:t>
            </a:r>
            <a:endParaRPr lang="en-US" sz="1944" dirty="0"/>
          </a:p>
        </p:txBody>
      </p:sp>
      <p:pic>
        <p:nvPicPr>
          <p:cNvPr id="16" name="img.freya@image.image.with-content" descr="preencoded.png">    </p:cNvPr>
          <p:cNvPicPr>
            <a:picLocks noChangeAspect="1"/>
          </p:cNvPicPr>
          <p:nvPr/>
        </p:nvPicPr>
        <p:blipFill>
          <a:blip r:embed="rId1"/>
          <a:stretch>
            <a:fillRect/>
          </a:stretch>
        </p:blipFill>
        <p:spPr>
          <a:xfrm>
            <a:off x="4572000" y="2601659"/>
            <a:ext cx="3048000" cy="304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7708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Remember to thank these guys!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11410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Obviously</a:t>
            </a:r>
            <a:endParaRPr lang="en-US" sz="1944" dirty="0"/>
          </a:p>
        </p:txBody>
      </p:sp>
      <p:sp>
        <p:nvSpPr>
          <p:cNvPr id="8" name="span"/>
          <p:cNvSpPr/>
          <p:nvPr/>
        </p:nvSpPr>
        <p:spPr>
          <a:xfrm>
            <a:off x="1698117" y="1571625"/>
            <a:ext cx="647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a:t>
            </a:r>
            <a:endParaRPr lang="en-US" sz="1944" dirty="0"/>
          </a:p>
        </p:txBody>
      </p:sp>
      <p:sp>
        <p:nvSpPr>
          <p:cNvPr id="9" name="span"/>
          <p:cNvSpPr/>
          <p:nvPr/>
        </p:nvSpPr>
        <p:spPr>
          <a:xfrm>
            <a:off x="1832229" y="1571625"/>
            <a:ext cx="8436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haven't</a:t>
            </a:r>
            <a:endParaRPr lang="en-US" sz="1944" dirty="0"/>
          </a:p>
        </p:txBody>
      </p:sp>
      <p:sp>
        <p:nvSpPr>
          <p:cNvPr id="10" name="span"/>
          <p:cNvSpPr/>
          <p:nvPr/>
        </p:nvSpPr>
        <p:spPr>
          <a:xfrm>
            <a:off x="2745200" y="1571625"/>
            <a:ext cx="5834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done</a:t>
            </a:r>
            <a:endParaRPr lang="en-US" sz="1944" dirty="0"/>
          </a:p>
        </p:txBody>
      </p:sp>
      <p:sp>
        <p:nvSpPr>
          <p:cNvPr id="11" name="span"/>
          <p:cNvSpPr/>
          <p:nvPr/>
        </p:nvSpPr>
        <p:spPr>
          <a:xfrm>
            <a:off x="3397949"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12" name="span"/>
          <p:cNvSpPr/>
          <p:nvPr/>
        </p:nvSpPr>
        <p:spPr>
          <a:xfrm>
            <a:off x="3718274" y="1571625"/>
            <a:ext cx="4041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3" name="span"/>
          <p:cNvSpPr/>
          <p:nvPr/>
        </p:nvSpPr>
        <p:spPr>
          <a:xfrm>
            <a:off x="4191762" y="1571625"/>
            <a:ext cx="2812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4" name="span"/>
          <p:cNvSpPr/>
          <p:nvPr/>
        </p:nvSpPr>
        <p:spPr>
          <a:xfrm>
            <a:off x="4542377" y="1571625"/>
            <a:ext cx="8178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myself.</a:t>
            </a:r>
            <a:endParaRPr lang="en-US" sz="1944" dirty="0"/>
          </a:p>
        </p:txBody>
      </p:sp>
      <p:pic>
        <p:nvPicPr>
          <p:cNvPr id="15" name="img.freya@image.image.horizontal" descr="preencoded.png">    </p:cNvPr>
          <p:cNvPicPr>
            <a:picLocks noChangeAspect="1"/>
          </p:cNvPicPr>
          <p:nvPr/>
        </p:nvPicPr>
        <p:blipFill>
          <a:blip r:embed="rId1"/>
          <a:stretch>
            <a:fillRect/>
          </a:stretch>
        </p:blipFill>
        <p:spPr>
          <a:xfrm>
            <a:off x="1499616" y="3366326"/>
            <a:ext cx="1219200" cy="1219200"/>
          </a:xfrm>
          <a:prstGeom prst="rect">
            <a:avLst/>
          </a:prstGeom>
        </p:spPr>
      </p:pic>
      <p:sp>
        <p:nvSpPr>
          <p:cNvPr id="16" name="span"/>
          <p:cNvSpPr/>
          <p:nvPr/>
        </p:nvSpPr>
        <p:spPr>
          <a:xfrm>
            <a:off x="1298162" y="4859846"/>
            <a:ext cx="162201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Matteo Collina</a:t>
            </a:r>
            <a:endParaRPr lang="en-US" sz="1814" dirty="0"/>
          </a:p>
        </p:txBody>
      </p:sp>
      <p:sp>
        <p:nvSpPr>
          <p:cNvPr id="17" name="a">
            <a:hlinkClick r:id="rId2" tooltip=""/>
          </p:cNvPr>
          <p:cNvSpPr/>
          <p:nvPr/>
        </p:nvSpPr>
        <p:spPr>
          <a:xfrm>
            <a:off x="750380" y="5150644"/>
            <a:ext cx="271757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https://github.com/mcollina</a:t>
            </a:r>
            <a:endParaRPr lang="en-US" sz="1555" dirty="0"/>
          </a:p>
        </p:txBody>
      </p:sp>
      <p:pic>
        <p:nvPicPr>
          <p:cNvPr id="18" name="img.freya@image.image.horizontal" descr="preencoded.png">    </p:cNvPr>
          <p:cNvPicPr>
            <a:picLocks noChangeAspect="1"/>
          </p:cNvPicPr>
          <p:nvPr/>
        </p:nvPicPr>
        <p:blipFill>
          <a:blip r:embed="rId3"/>
          <a:stretch>
            <a:fillRect/>
          </a:stretch>
        </p:blipFill>
        <p:spPr>
          <a:xfrm>
            <a:off x="5486400" y="3366326"/>
            <a:ext cx="1219200" cy="1219200"/>
          </a:xfrm>
          <a:prstGeom prst="rect">
            <a:avLst/>
          </a:prstGeom>
        </p:spPr>
      </p:pic>
      <p:sp>
        <p:nvSpPr>
          <p:cNvPr id="19" name="span"/>
          <p:cNvSpPr/>
          <p:nvPr/>
        </p:nvSpPr>
        <p:spPr>
          <a:xfrm>
            <a:off x="5394293" y="4859846"/>
            <a:ext cx="140341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Robert Nagy</a:t>
            </a:r>
            <a:endParaRPr lang="en-US" sz="1814" dirty="0"/>
          </a:p>
        </p:txBody>
      </p:sp>
      <p:sp>
        <p:nvSpPr>
          <p:cNvPr id="20" name="a">
            <a:hlinkClick r:id="rId4" tooltip=""/>
          </p:cNvPr>
          <p:cNvSpPr/>
          <p:nvPr/>
        </p:nvSpPr>
        <p:spPr>
          <a:xfrm>
            <a:off x="4865561" y="5150644"/>
            <a:ext cx="2460879"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https://github.com/ronag</a:t>
            </a:r>
            <a:endParaRPr lang="en-US" sz="1555" dirty="0"/>
          </a:p>
        </p:txBody>
      </p:sp>
      <p:pic>
        <p:nvPicPr>
          <p:cNvPr id="21" name="img.freya@image.image.horizontal" descr="preencoded.png">    </p:cNvPr>
          <p:cNvPicPr>
            <a:picLocks noChangeAspect="1"/>
          </p:cNvPicPr>
          <p:nvPr/>
        </p:nvPicPr>
        <p:blipFill>
          <a:blip r:embed="rId5"/>
          <a:stretch>
            <a:fillRect/>
          </a:stretch>
        </p:blipFill>
        <p:spPr>
          <a:xfrm>
            <a:off x="9473184" y="3366326"/>
            <a:ext cx="1219200" cy="1219200"/>
          </a:xfrm>
          <a:prstGeom prst="rect">
            <a:avLst/>
          </a:prstGeom>
        </p:spPr>
      </p:pic>
      <p:sp>
        <p:nvSpPr>
          <p:cNvPr id="22" name="span"/>
          <p:cNvSpPr/>
          <p:nvPr/>
        </p:nvSpPr>
        <p:spPr>
          <a:xfrm>
            <a:off x="8869585" y="4859846"/>
            <a:ext cx="242620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Benjamin Gruenbaum</a:t>
            </a:r>
            <a:endParaRPr lang="en-US" sz="1814" dirty="0"/>
          </a:p>
        </p:txBody>
      </p:sp>
      <p:sp>
        <p:nvSpPr>
          <p:cNvPr id="23" name="a">
            <a:hlinkClick r:id="rId6" tooltip=""/>
          </p:cNvPr>
          <p:cNvSpPr/>
          <p:nvPr/>
        </p:nvSpPr>
        <p:spPr>
          <a:xfrm>
            <a:off x="8584216" y="5150644"/>
            <a:ext cx="299704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https://github.com/benjamingr</a:t>
            </a:r>
            <a:endParaRPr lang="en-US" sz="155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6747129"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man who is swimming against</a:t>
            </a:r>
            <a:endParaRPr lang="en-US" sz="3240" dirty="0"/>
          </a:p>
        </p:txBody>
      </p:sp>
      <p:sp>
        <p:nvSpPr>
          <p:cNvPr id="8" name="span.sentence.dark"/>
          <p:cNvSpPr/>
          <p:nvPr/>
        </p:nvSpPr>
        <p:spPr>
          <a:xfrm>
            <a:off x="487680" y="3554254"/>
            <a:ext cx="683885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stream knows the strength of it.”</a:t>
            </a:r>
            <a:endParaRPr lang="en-US" sz="3240" dirty="0"/>
          </a:p>
        </p:txBody>
      </p:sp>
      <p:sp>
        <p:nvSpPr>
          <p:cNvPr id="9" name="strong.author.dark"/>
          <p:cNvSpPr/>
          <p:nvPr/>
        </p:nvSpPr>
        <p:spPr>
          <a:xfrm>
            <a:off x="487680" y="4107847"/>
            <a:ext cx="222923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Woodrow Wilson</a:t>
            </a:r>
            <a:endParaRPr lang="en-US" sz="1944"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5 years of streams in Node.js</dc:title>
  <dc:subject>Thanks to a community of passionate contributors, Node.js is constantly evolving. Streams have been a core feature
since the beginning but are still very much in active development.
In this talk I will guide the audience through the changes that have been added in the last five years of Node.js
development and how they impacted performance. Do you already know how to use them properly?
Finally I’ll introduce readable-stream v4.0.0, a full refactor which brings all these changes to user-land,
regardless of the Node.js version installed on the system.
</dc:subject>
  <dc:creator>Paolo Insogna</dc:creator>
  <cp:lastModifiedBy>Paolo Insogna</cp:lastModifiedBy>
  <cp:revision>1</cp:revision>
  <dcterms:created xsi:type="dcterms:W3CDTF">2026-11-02T14:09:42Z</dcterms:created>
  <dcterms:modified xsi:type="dcterms:W3CDTF">2026-11-02T14:09:42Z</dcterms:modified>
</cp:coreProperties>
</file>