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12192000" cy="6827520"/>
  <p:notesSz cx="6827520" cy="12192000"/>
  <p:embeddedFontLst>
    <p:embeddedFont>
      <p:font typeface="Montserrat" panose="00000000000000000000" charset="1"/>
      <p:regular r:id="rId52"/>
      <p:bold r:id="rId51"/>
    </p:embeddedFont>
    <p:embeddedFont>
      <p:font typeface="Inter Light" panose="02000503000000020004" charset="1"/>
      <p:regular r:id="rId53"/>
    </p:embeddedFont>
    <p:embeddedFont>
      <p:font typeface="Bitter" panose="00000000000000000000" charset="1"/>
      <p:regular r:id="rId63"/>
      <p:bold r:id="rId54"/>
      <p:boldItalic r:id="rId62"/>
    </p:embeddedFont>
    <p:embeddedFont>
      <p:font typeface="Montserrat ExtraBold" panose="00000000000000000000" charset="1"/>
      <p:regular r:id="rId55"/>
    </p:embeddedFont>
    <p:embeddedFont>
      <p:font typeface="Inter ExtraBold" panose="02000503000000020004" charset="1"/>
      <p:regular r:id="rId56"/>
    </p:embeddedFont>
    <p:embeddedFont>
      <p:font typeface="Inter" panose="02000503000000020004" charset="1"/>
      <p:regular r:id="rId57"/>
      <p:bold r:id="rId60"/>
    </p:embeddedFont>
    <p:embeddedFont>
      <p:font typeface="Roboto Mono" panose="00000009000000000000" charset="1"/>
      <p:regular r:id="rId61"/>
      <p:bold r:id="rId58"/>
    </p:embeddedFont>
    <p:embeddedFont>
      <p:font typeface="Montserrat Black" panose="00000000000000000000" charset="1"/>
      <p:regular r:id="rId5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 Id="rId51" Type="http://schemas.openxmlformats.org/officeDocument/2006/relationships/font" Target="fonts/font1.fntdata"/><Relationship Id="rId52" Type="http://schemas.openxmlformats.org/officeDocument/2006/relationships/font" Target="fonts/font2.fntdata"/><Relationship Id="rId53" Type="http://schemas.openxmlformats.org/officeDocument/2006/relationships/font" Target="fonts/font3.fntdata"/><Relationship Id="rId54" Type="http://schemas.openxmlformats.org/officeDocument/2006/relationships/font" Target="fonts/font4.fntdata"/><Relationship Id="rId55" Type="http://schemas.openxmlformats.org/officeDocument/2006/relationships/font" Target="fonts/font5.fntdata"/><Relationship Id="rId56" Type="http://schemas.openxmlformats.org/officeDocument/2006/relationships/font" Target="fonts/font6.fntdata"/><Relationship Id="rId57" Type="http://schemas.openxmlformats.org/officeDocument/2006/relationships/font" Target="fonts/font7.fntdata"/><Relationship Id="rId58" Type="http://schemas.openxmlformats.org/officeDocument/2006/relationships/font" Target="fonts/font8.fntdata"/><Relationship Id="rId59" Type="http://schemas.openxmlformats.org/officeDocument/2006/relationships/font" Target="fonts/font9.fntdata"/><Relationship Id="rId60" Type="http://schemas.openxmlformats.org/officeDocument/2006/relationships/font" Target="fonts/font10.fntdata"/><Relationship Id="rId61" Type="http://schemas.openxmlformats.org/officeDocument/2006/relationships/font" Target="fonts/font11.fntdata"/><Relationship Id="rId62" Type="http://schemas.openxmlformats.org/officeDocument/2006/relationships/font" Target="fonts/font12.fntdata"/><Relationship Id="rId63"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latformatic.dev/" TargetMode="External"/><Relationship Id="rId5" Type="http://schemas.openxmlformats.org/officeDocument/2006/relationships/hyperlink" Target="https://platformatic.dev/" TargetMode="External"/><Relationship Id="rId10" Type="http://schemas.openxmlformats.org/officeDocument/2006/relationships/hyperlink" Target="https://talks.paoloinsogna.dev/qrverse" TargetMode="External"/><Relationship Id="rId15" Type="http://schemas.openxmlformats.org/officeDocument/2006/relationships/hyperlink" Target="https://talks.paoloinsogna.dev/pdfs/qrverse.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svg"/><Relationship Id="rId8" Type="http://schemas.openxmlformats.org/officeDocument/2006/relationships/image" Target="../media/image-1-6.png"/><Relationship Id="rId9" Type="http://schemas.openxmlformats.org/officeDocument/2006/relationships/image" Target="../media/image-1-7.svg"/><Relationship Id="rId11" Type="http://schemas.openxmlformats.org/officeDocument/2006/relationships/image" Target="../media/image-1-8.png"/><Relationship Id="rId12" Type="http://schemas.openxmlformats.org/officeDocument/2006/relationships/image" Target="../media/image-1-9.svg"/><Relationship Id="rId13" Type="http://schemas.openxmlformats.org/officeDocument/2006/relationships/image" Target="../media/image-1-10.png"/><Relationship Id="rId14" Type="http://schemas.openxmlformats.org/officeDocument/2006/relationships/image" Target="../media/image-1-11.svg"/><Relationship Id="rId16" Type="http://schemas.openxmlformats.org/officeDocument/2006/relationships/slideLayout" Target="../slideLayouts/slideLayout1.xml"/><Relationship Id="rId1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image" Target="../media/image-3-11.png"/><Relationship Id="rId18" Type="http://schemas.openxmlformats.org/officeDocument/2006/relationships/slideLayout" Target="../slideLayouts/slideLayout1.xml"/><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medium.com/booking-com-development/node-js-at-scale-rebalanced-how-we-cut-cost-by-38-62ce247a3002" TargetMode="External"/><Relationship Id="rId4" Type="http://schemas.openxmlformats.org/officeDocument/2006/relationships/hyperlink" Target="https://platformatichq.com/case-studies/supabase" TargetMode="External"/><Relationship Id="rId6" Type="http://schemas.openxmlformats.org/officeDocument/2006/relationships/hyperlink" Target="https://platformatichq.com/case-studies/spendesk"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image" Target="../media/image-9-4.svg"/><Relationship Id="rId5" Type="http://schemas.openxmlformats.org/officeDocument/2006/relationships/image" Target="../media/image-9-5.png"/><Relationship Id="rId6" Type="http://schemas.openxmlformats.org/officeDocument/2006/relationships/image" Target="../media/image-9-6.sv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image" Target="../media/image-22-4.sv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hyperlink" Target="https://preactjs.com/guide/v10/getting-started#alternatives-to-jsx" TargetMode="External"/><Relationship Id="rId2" Type="http://schemas.openxmlformats.org/officeDocument/2006/relationships/hyperlink" Target="https://preactjs.com/guide/v10/getting-started#alternatives-to-jsx" TargetMode="External"/><Relationship Id="rId3" Type="http://schemas.openxmlformats.org/officeDocument/2006/relationships/hyperlink" Target="https://preactjs.com/guide/v10/getting-started#alternatives-to-jsx" TargetMode="External"/><Relationship Id="rId4" Type="http://schemas.openxmlformats.org/officeDocument/2006/relationships/image" Target="../media/image-30-1.png"/><Relationship Id="rId5" Type="http://schemas.openxmlformats.org/officeDocument/2006/relationships/slideLayout" Target="../slideLayouts/slideLayout1.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npmjs.com/package/qrcode-generator" TargetMode="External"/><Relationship Id="rId2" Type="http://schemas.openxmlformats.org/officeDocument/2006/relationships/image" Target="../media/image-38-1.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hyperlink" Target="https://github.com/ShogunPanda/plt-qr-rendering" TargetMode="External"/><Relationship Id="rId1" Type="http://schemas.openxmlformats.org/officeDocument/2006/relationships/image" Target="../media/image-42-1.png"/><Relationship Id="rId2" Type="http://schemas.openxmlformats.org/officeDocument/2006/relationships/image" Target="../media/image-42-2.svg"/><Relationship Id="rId4" Type="http://schemas.openxmlformats.org/officeDocument/2006/relationships/image" Target="../media/image-42-3.png"/><Relationship Id="rId5" Type="http://schemas.openxmlformats.org/officeDocument/2006/relationships/slideLayout" Target="../slideLayouts/slideLayout1.xml"/><Relationship Id="rId6"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svg"/><Relationship Id="rId3" Type="http://schemas.openxmlformats.org/officeDocument/2006/relationships/image" Target="../media/image-43-3.png"/><Relationship Id="rId4" Type="http://schemas.openxmlformats.org/officeDocument/2006/relationships/image" Target="../media/image-43-4.svg"/><Relationship Id="rId5" Type="http://schemas.openxmlformats.org/officeDocument/2006/relationships/image" Target="../media/image-43-5.png"/><Relationship Id="rId6" Type="http://schemas.openxmlformats.org/officeDocument/2006/relationships/slideLayout" Target="../slideLayouts/slideLayout1.xml"/><Relationship Id="rId7"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44-1.png"/><Relationship Id="rId4" Type="http://schemas.openxmlformats.org/officeDocument/2006/relationships/image" Target="../media/image-44-2.png"/><Relationship Id="rId7" Type="http://schemas.openxmlformats.org/officeDocument/2006/relationships/slideLayout" Target="../slideLayouts/slideLayout1.xml"/><Relationship Id="rId8"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3291840" y="967359"/>
            <a:ext cx="2438400" cy="2438400"/>
          </a:xfrm>
          <a:prstGeom prst="rect">
            <a:avLst/>
          </a:prstGeom>
        </p:spPr>
      </p:pic>
      <p:sp>
        <p:nvSpPr>
          <p:cNvPr id="6" name="span.text">
            <a:hlinkClick r:id="rId5" tooltip=""/>
          </p:cNvPr>
          <p:cNvSpPr/>
          <p:nvPr/>
        </p:nvSpPr>
        <p:spPr>
          <a:xfrm>
            <a:off x="5998369" y="1945100"/>
            <a:ext cx="2583466" cy="481584"/>
          </a:xfrm>
          <a:prstGeom prst="rect">
            <a:avLst/>
          </a:prstGeom>
          <a:noFill/>
          <a:ln/>
        </p:spPr>
        <p:txBody>
          <a:bodyPr wrap="none" lIns="0" tIns="0" rIns="0" bIns="0" rtlCol="0" anchor="ctr"/>
          <a:lstStyle/>
          <a:p>
            <a:pPr indent="0" marL="0">
              <a:buNone/>
            </a:pPr>
            <a:r>
              <a:rPr lang="en-US" sz="3110" b="1" u="none" dirty="0">
                <a:solidFill>
                  <a:srgbClr val="FFFFFF"/>
                </a:solidFill>
                <a:latin typeface="Montserrat" pitchFamily="34" charset="0"/>
                <a:ea typeface="Montserrat" pitchFamily="34" charset="-122"/>
                <a:cs typeface="Montserrat" pitchFamily="34" charset="-120"/>
              </a:rPr>
              <a:t>Platformatic</a:t>
            </a:r>
            <a:endParaRPr lang="en-US" sz="3110" dirty="0"/>
          </a:p>
        </p:txBody>
      </p:sp>
      <p:sp>
        <p:nvSpPr>
          <p:cNvPr id="7" name="span"/>
          <p:cNvSpPr/>
          <p:nvPr/>
        </p:nvSpPr>
        <p:spPr>
          <a:xfrm>
            <a:off x="2813780" y="3922014"/>
            <a:ext cx="6564344"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Welcome to the QRverse:</a:t>
            </a:r>
            <a:endParaRPr lang="en-US" sz="3888" dirty="0"/>
          </a:p>
        </p:txBody>
      </p:sp>
      <p:sp>
        <p:nvSpPr>
          <p:cNvPr id="8" name="span"/>
          <p:cNvSpPr/>
          <p:nvPr/>
        </p:nvSpPr>
        <p:spPr>
          <a:xfrm>
            <a:off x="2278094" y="4600956"/>
            <a:ext cx="7635812"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let's build a rendering service</a:t>
            </a:r>
            <a:endParaRPr lang="en-US" sz="3888" dirty="0"/>
          </a:p>
        </p:txBody>
      </p:sp>
      <p:sp>
        <p:nvSpPr>
          <p:cNvPr id="9" name="span"/>
          <p:cNvSpPr/>
          <p:nvPr/>
        </p:nvSpPr>
        <p:spPr>
          <a:xfrm>
            <a:off x="5115687" y="5627370"/>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10" name="span"/>
          <p:cNvSpPr/>
          <p:nvPr/>
        </p:nvSpPr>
        <p:spPr>
          <a:xfrm>
            <a:off x="4044506" y="5996083"/>
            <a:ext cx="4102989"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60608" y="963168"/>
            <a:ext cx="268224" cy="268224"/>
          </a:xfrm>
          <a:prstGeom prst="rect">
            <a:avLst/>
          </a:prstGeom>
        </p:spPr>
      </p:pic>
      <p:sp>
        <p:nvSpPr>
          <p:cNvPr id="17" name="a.label">
            <a:hlinkClick r:id="rId10"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60608" y="2971419"/>
            <a:ext cx="268224" cy="238411"/>
          </a:xfrm>
          <a:prstGeom prst="rect">
            <a:avLst/>
          </a:prstGeom>
        </p:spPr>
      </p:pic>
      <p:sp>
        <p:nvSpPr>
          <p:cNvPr id="20" name="a.label">
            <a:hlinkClick r:id="rId15"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1962912"/>
            <a:ext cx="327202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Phenomenal</a:t>
            </a:r>
            <a:endParaRPr lang="en-US" sz="4277" dirty="0"/>
          </a:p>
        </p:txBody>
      </p:sp>
      <p:sp>
        <p:nvSpPr>
          <p:cNvPr id="5" name="span"/>
          <p:cNvSpPr/>
          <p:nvPr/>
        </p:nvSpPr>
        <p:spPr>
          <a:xfrm>
            <a:off x="487680" y="2709672"/>
            <a:ext cx="419214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cosmic powers...</a:t>
            </a:r>
            <a:endParaRPr lang="en-US" sz="4277" dirty="0"/>
          </a:p>
        </p:txBody>
      </p:sp>
      <p:sp>
        <p:nvSpPr>
          <p:cNvPr id="6" name="span"/>
          <p:cNvSpPr/>
          <p:nvPr/>
        </p:nvSpPr>
        <p:spPr>
          <a:xfrm>
            <a:off x="487680" y="3456432"/>
            <a:ext cx="380161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Itty bitty living</a:t>
            </a:r>
            <a:endParaRPr lang="en-US" sz="4277" dirty="0"/>
          </a:p>
        </p:txBody>
      </p:sp>
      <p:sp>
        <p:nvSpPr>
          <p:cNvPr id="7" name="span"/>
          <p:cNvSpPr/>
          <p:nvPr/>
        </p:nvSpPr>
        <p:spPr>
          <a:xfrm>
            <a:off x="487680" y="4203192"/>
            <a:ext cx="159858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space.</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pic>
        <p:nvPicPr>
          <p:cNvPr id="21" name="img.freya@image.theme@logo" descr="preencoded.png">    </p:cNvPr>
          <p:cNvPicPr>
            <a:picLocks noChangeAspect="1"/>
          </p:cNvPicPr>
          <p:nvPr/>
        </p:nvPicPr>
        <p:blipFill>
          <a:blip r:embed="rId17"/>
          <a:stretch>
            <a:fillRect/>
          </a:stretch>
        </p:blipFill>
        <p:spPr>
          <a:xfrm>
            <a:off x="11094720" y="5730240"/>
            <a:ext cx="609600" cy="60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platformatic.theme@bg-black.theme@fg-white"/>
          <p:cNvSpPr/>
          <p:nvPr/>
        </p:nvSpPr>
        <p:spPr>
          <a:xfrm>
            <a:off x="0" y="0"/>
            <a:ext cx="12192000" cy="6827520"/>
          </a:xfrm>
          <a:prstGeom prst="rect">
            <a:avLst/>
          </a:prstGeom>
          <a:solidFill>
            <a:srgbClr val="000000"/>
          </a:solidFill>
          <a:ln w="12700">
            <a:solidFill>
              <a:srgbClr val="000000">
                <a:alpha val="0"/>
              </a:srgbClr>
            </a:solidFill>
            <a:prstDash val="solid"/>
          </a:ln>
        </p:spPr>
      </p:sp>
      <p:sp>
        <p:nvSpPr>
          <p:cNvPr id="4" name="span"/>
          <p:cNvSpPr/>
          <p:nvPr/>
        </p:nvSpPr>
        <p:spPr>
          <a:xfrm>
            <a:off x="487680" y="518160"/>
            <a:ext cx="6373082"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Some companies trusting us</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4267200" y="2368677"/>
            <a:ext cx="3657600" cy="608076"/>
          </a:xfrm>
          <a:prstGeom prst="rect">
            <a:avLst/>
          </a:prstGeom>
        </p:spPr>
      </p:pic>
      <p:sp>
        <p:nvSpPr>
          <p:cNvPr id="6" name="a">
            <a:hlinkClick r:id="rId2" tooltip=""/>
          </p:cNvPr>
          <p:cNvSpPr/>
          <p:nvPr/>
        </p:nvSpPr>
        <p:spPr>
          <a:xfrm>
            <a:off x="5773484" y="3196209"/>
            <a:ext cx="645033"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Article</a:t>
            </a:r>
            <a:endParaRPr lang="en-US" sz="1555" dirty="0"/>
          </a:p>
        </p:txBody>
      </p:sp>
      <p:pic>
        <p:nvPicPr>
          <p:cNvPr id="7" name="img.freya@image.image.horizontal" descr="preencoded.png">    </p:cNvPr>
          <p:cNvPicPr>
            <a:picLocks noChangeAspect="1"/>
          </p:cNvPicPr>
          <p:nvPr/>
        </p:nvPicPr>
        <p:blipFill>
          <a:blip r:embed="rId3"/>
          <a:stretch>
            <a:fillRect/>
          </a:stretch>
        </p:blipFill>
        <p:spPr>
          <a:xfrm>
            <a:off x="1305401" y="4363593"/>
            <a:ext cx="3657600" cy="707231"/>
          </a:xfrm>
          <a:prstGeom prst="rect">
            <a:avLst/>
          </a:prstGeom>
        </p:spPr>
      </p:pic>
      <p:sp>
        <p:nvSpPr>
          <p:cNvPr id="8" name="a">
            <a:hlinkClick r:id="rId4" tooltip=""/>
          </p:cNvPr>
          <p:cNvSpPr/>
          <p:nvPr/>
        </p:nvSpPr>
        <p:spPr>
          <a:xfrm>
            <a:off x="2581275" y="529028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9" name="img.freya@image.image.horizontal" descr="preencoded.png">    </p:cNvPr>
          <p:cNvPicPr>
            <a:picLocks noChangeAspect="1"/>
          </p:cNvPicPr>
          <p:nvPr/>
        </p:nvPicPr>
        <p:blipFill>
          <a:blip r:embed="rId5"/>
          <a:stretch>
            <a:fillRect/>
          </a:stretch>
        </p:blipFill>
        <p:spPr>
          <a:xfrm>
            <a:off x="7228904" y="4436174"/>
            <a:ext cx="3657600" cy="562070"/>
          </a:xfrm>
          <a:prstGeom prst="rect">
            <a:avLst/>
          </a:prstGeom>
        </p:spPr>
      </p:pic>
      <p:sp>
        <p:nvSpPr>
          <p:cNvPr id="10" name="a">
            <a:hlinkClick r:id="rId6" tooltip=""/>
          </p:cNvPr>
          <p:cNvSpPr/>
          <p:nvPr/>
        </p:nvSpPr>
        <p:spPr>
          <a:xfrm>
            <a:off x="8504682" y="521770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11"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57559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Have you ever</a:t>
            </a:r>
            <a:endParaRPr lang="en-US" sz="4277" dirty="0"/>
          </a:p>
        </p:txBody>
      </p:sp>
      <p:sp>
        <p:nvSpPr>
          <p:cNvPr id="5" name="span"/>
          <p:cNvSpPr/>
          <p:nvPr/>
        </p:nvSpPr>
        <p:spPr>
          <a:xfrm>
            <a:off x="487680" y="3456432"/>
            <a:ext cx="481565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heard of QR codes?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3083052"/>
            <a:ext cx="364131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Yes, of course!</a:t>
            </a:r>
            <a:endParaRPr lang="en-US" sz="4277" dirty="0"/>
          </a:p>
        </p:txBody>
      </p:sp>
      <p:pic>
        <p:nvPicPr>
          <p:cNvPr id="5" name="div.image.trol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242304" y="512064"/>
            <a:ext cx="5803392" cy="5803392"/>
          </a:xfrm>
          <a:prstGeom prst="rect">
            <a:avLst/>
          </a:prstGeom>
        </p:spPr>
      </p:pic>
      <p:pic>
        <p:nvPicPr>
          <p:cNvPr id="6"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71439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They are everywhere</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2463927" y="4258056"/>
            <a:ext cx="12839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Easy to use</a:t>
            </a:r>
            <a:endParaRPr lang="en-US" sz="1814" dirty="0"/>
          </a:p>
        </p:txBody>
      </p:sp>
      <p:sp>
        <p:nvSpPr>
          <p:cNvPr id="8" name="span"/>
          <p:cNvSpPr/>
          <p:nvPr/>
        </p:nvSpPr>
        <p:spPr>
          <a:xfrm>
            <a:off x="1134713" y="4585430"/>
            <a:ext cx="39423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Static codes can be printed, while dynamic</a:t>
            </a:r>
            <a:endParaRPr lang="en-US" sz="1555" dirty="0"/>
          </a:p>
        </p:txBody>
      </p:sp>
      <p:sp>
        <p:nvSpPr>
          <p:cNvPr id="9" name="span"/>
          <p:cNvSpPr/>
          <p:nvPr/>
        </p:nvSpPr>
        <p:spPr>
          <a:xfrm>
            <a:off x="1281208" y="4856988"/>
            <a:ext cx="364931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codes can be generated with low effort.</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58440"/>
            <a:ext cx="1219200" cy="1219200"/>
          </a:xfrm>
          <a:prstGeom prst="rect">
            <a:avLst/>
          </a:prstGeom>
        </p:spPr>
      </p:pic>
      <p:sp>
        <p:nvSpPr>
          <p:cNvPr id="11" name="span"/>
          <p:cNvSpPr/>
          <p:nvPr/>
        </p:nvSpPr>
        <p:spPr>
          <a:xfrm>
            <a:off x="8395335" y="4251960"/>
            <a:ext cx="13814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Lot of space</a:t>
            </a:r>
            <a:endParaRPr lang="en-US" sz="1814" dirty="0"/>
          </a:p>
        </p:txBody>
      </p:sp>
      <p:sp>
        <p:nvSpPr>
          <p:cNvPr id="12" name="span"/>
          <p:cNvSpPr/>
          <p:nvPr/>
        </p:nvSpPr>
        <p:spPr>
          <a:xfrm>
            <a:off x="7039737" y="4585430"/>
            <a:ext cx="26683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code can contain up to </a:t>
            </a:r>
            <a:endParaRPr lang="en-US" sz="1555" dirty="0"/>
          </a:p>
        </p:txBody>
      </p:sp>
      <p:sp>
        <p:nvSpPr>
          <p:cNvPr id="13" name="span"/>
          <p:cNvSpPr/>
          <p:nvPr/>
        </p:nvSpPr>
        <p:spPr>
          <a:xfrm>
            <a:off x="10209943" y="4585430"/>
            <a:ext cx="9224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numbers,</a:t>
            </a:r>
            <a:endParaRPr lang="en-US" sz="1555" dirty="0"/>
          </a:p>
        </p:txBody>
      </p:sp>
      <p:sp>
        <p:nvSpPr>
          <p:cNvPr id="14" name="span"/>
          <p:cNvSpPr/>
          <p:nvPr/>
        </p:nvSpPr>
        <p:spPr>
          <a:xfrm>
            <a:off x="7571232" y="4863084"/>
            <a:ext cx="11367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characters, </a:t>
            </a:r>
            <a:endParaRPr lang="en-US" sz="1555" dirty="0"/>
          </a:p>
        </p:txBody>
      </p:sp>
      <p:sp>
        <p:nvSpPr>
          <p:cNvPr id="15" name="span"/>
          <p:cNvSpPr/>
          <p:nvPr/>
        </p:nvSpPr>
        <p:spPr>
          <a:xfrm>
            <a:off x="9211056" y="4863084"/>
            <a:ext cx="8559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bytes or </a:t>
            </a:r>
            <a:endParaRPr lang="en-US" sz="1555" dirty="0"/>
          </a:p>
        </p:txBody>
      </p:sp>
      <p:sp>
        <p:nvSpPr>
          <p:cNvPr id="16" name="span"/>
          <p:cNvSpPr/>
          <p:nvPr/>
        </p:nvSpPr>
        <p:spPr>
          <a:xfrm>
            <a:off x="10480739" y="4863084"/>
            <a:ext cx="6347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kanjis.</a:t>
            </a:r>
            <a:endParaRPr lang="en-US" sz="1555" dirty="0"/>
          </a:p>
        </p:txBody>
      </p:sp>
      <p:sp>
        <p:nvSpPr>
          <p:cNvPr id="17" name="strong"/>
          <p:cNvSpPr/>
          <p:nvPr/>
        </p:nvSpPr>
        <p:spPr>
          <a:xfrm>
            <a:off x="9708071" y="4585430"/>
            <a:ext cx="501872"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7089</a:t>
            </a:r>
            <a:endParaRPr lang="en-US" sz="1555" dirty="0"/>
          </a:p>
        </p:txBody>
      </p:sp>
      <p:sp>
        <p:nvSpPr>
          <p:cNvPr id="18" name="strong"/>
          <p:cNvSpPr/>
          <p:nvPr/>
        </p:nvSpPr>
        <p:spPr>
          <a:xfrm>
            <a:off x="7056692" y="4863084"/>
            <a:ext cx="514541"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4296</a:t>
            </a:r>
            <a:endParaRPr lang="en-US" sz="1555" dirty="0"/>
          </a:p>
        </p:txBody>
      </p:sp>
      <p:sp>
        <p:nvSpPr>
          <p:cNvPr id="19" name="strong"/>
          <p:cNvSpPr/>
          <p:nvPr/>
        </p:nvSpPr>
        <p:spPr>
          <a:xfrm>
            <a:off x="8707946" y="4863084"/>
            <a:ext cx="503111"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2953</a:t>
            </a:r>
            <a:endParaRPr lang="en-US" sz="1555" dirty="0"/>
          </a:p>
        </p:txBody>
      </p:sp>
      <p:sp>
        <p:nvSpPr>
          <p:cNvPr id="20" name="strong"/>
          <p:cNvSpPr/>
          <p:nvPr/>
        </p:nvSpPr>
        <p:spPr>
          <a:xfrm>
            <a:off x="10066973" y="4863084"/>
            <a:ext cx="413766"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1817</a:t>
            </a:r>
            <a:endParaRPr lang="en-US" sz="1555" dirty="0"/>
          </a:p>
        </p:txBody>
      </p:sp>
      <p:pic>
        <p:nvPicPr>
          <p:cNvPr id="21"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5970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History of QR Codes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7744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Created in Japan in 1994</a:t>
            </a:r>
            <a:endParaRPr lang="en-US" sz="1814" dirty="0"/>
          </a:p>
        </p:txBody>
      </p:sp>
      <p:sp>
        <p:nvSpPr>
          <p:cNvPr id="7" name="span"/>
          <p:cNvSpPr/>
          <p:nvPr/>
        </p:nvSpPr>
        <p:spPr>
          <a:xfrm>
            <a:off x="2540318" y="1905095"/>
            <a:ext cx="64530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invented it to carry more data in a single code for its automotive parts.</a:t>
            </a:r>
            <a:endParaRPr lang="en-US" sz="1555" dirty="0"/>
          </a:p>
        </p:txBody>
      </p:sp>
      <p:sp>
        <p:nvSpPr>
          <p:cNvPr id="8" name="strong"/>
          <p:cNvSpPr/>
          <p:nvPr/>
        </p:nvSpPr>
        <p:spPr>
          <a:xfrm>
            <a:off x="1341120" y="1905095"/>
            <a:ext cx="1199198"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Denso Wave</a:t>
            </a:r>
            <a:endParaRPr lang="en-US" sz="1555" dirty="0"/>
          </a:p>
        </p:txBody>
      </p:sp>
      <p:pic>
        <p:nvPicPr>
          <p:cNvPr id="9"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0" name="span"/>
          <p:cNvSpPr/>
          <p:nvPr/>
        </p:nvSpPr>
        <p:spPr>
          <a:xfrm>
            <a:off x="1341120" y="2912745"/>
            <a:ext cx="30621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Over 30 years of standards</a:t>
            </a:r>
            <a:endParaRPr lang="en-US" sz="1814" dirty="0"/>
          </a:p>
        </p:txBody>
      </p:sp>
      <p:sp>
        <p:nvSpPr>
          <p:cNvPr id="11" name="span"/>
          <p:cNvSpPr/>
          <p:nvPr/>
        </p:nvSpPr>
        <p:spPr>
          <a:xfrm>
            <a:off x="1341120" y="3246215"/>
            <a:ext cx="209416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Several revision of the </a:t>
            </a:r>
            <a:endParaRPr lang="en-US" sz="1555" dirty="0"/>
          </a:p>
        </p:txBody>
      </p:sp>
      <p:sp>
        <p:nvSpPr>
          <p:cNvPr id="12" name="span"/>
          <p:cNvSpPr/>
          <p:nvPr/>
        </p:nvSpPr>
        <p:spPr>
          <a:xfrm>
            <a:off x="4432745" y="3246215"/>
            <a:ext cx="41865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standard were created to ensure compliancy.</a:t>
            </a:r>
            <a:endParaRPr lang="en-US" sz="1555" dirty="0"/>
          </a:p>
        </p:txBody>
      </p:sp>
      <p:sp>
        <p:nvSpPr>
          <p:cNvPr id="13" name="strong"/>
          <p:cNvSpPr/>
          <p:nvPr/>
        </p:nvSpPr>
        <p:spPr>
          <a:xfrm>
            <a:off x="3435287" y="3246215"/>
            <a:ext cx="997458"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ISO 18004</a:t>
            </a:r>
            <a:endParaRPr lang="en-US" sz="1555" dirty="0"/>
          </a:p>
        </p:txBody>
      </p:sp>
      <p:pic>
        <p:nvPicPr>
          <p:cNvPr id="14"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5" name="span"/>
          <p:cNvSpPr/>
          <p:nvPr/>
        </p:nvSpPr>
        <p:spPr>
          <a:xfrm>
            <a:off x="1341120" y="4253865"/>
            <a:ext cx="363455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Far beyond the original use case</a:t>
            </a:r>
            <a:endParaRPr lang="en-US" sz="1814" dirty="0"/>
          </a:p>
        </p:txBody>
      </p:sp>
      <p:sp>
        <p:nvSpPr>
          <p:cNvPr id="16" name="span"/>
          <p:cNvSpPr/>
          <p:nvPr/>
        </p:nvSpPr>
        <p:spPr>
          <a:xfrm>
            <a:off x="1341120" y="4581239"/>
            <a:ext cx="70139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QR are currently used in many aspect of our life, from official uses to games.</a:t>
            </a:r>
            <a:endParaRPr lang="en-US" sz="1555" dirty="0"/>
          </a:p>
        </p:txBody>
      </p:sp>
      <p:pic>
        <p:nvPicPr>
          <p:cNvPr id="17"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2142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Main characteristics</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1088231" y="4258056"/>
            <a:ext cx="20419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2-dimension code</a:t>
            </a:r>
            <a:endParaRPr lang="en-US" sz="1814" dirty="0"/>
          </a:p>
        </p:txBody>
      </p:sp>
      <p:sp>
        <p:nvSpPr>
          <p:cNvPr id="9" name="span"/>
          <p:cNvSpPr/>
          <p:nvPr/>
        </p:nvSpPr>
        <p:spPr>
          <a:xfrm>
            <a:off x="832866" y="4585430"/>
            <a:ext cx="25527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size and orientation are</a:t>
            </a:r>
            <a:endParaRPr lang="en-US" sz="1555" dirty="0"/>
          </a:p>
        </p:txBody>
      </p:sp>
      <p:sp>
        <p:nvSpPr>
          <p:cNvPr id="10" name="span"/>
          <p:cNvSpPr/>
          <p:nvPr/>
        </p:nvSpPr>
        <p:spPr>
          <a:xfrm>
            <a:off x="1095756" y="4856988"/>
            <a:ext cx="20269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detected at scan time.</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5229225" y="4258056"/>
            <a:ext cx="173355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Multiple modes</a:t>
            </a:r>
            <a:endParaRPr lang="en-US" sz="1814" dirty="0"/>
          </a:p>
        </p:txBody>
      </p:sp>
      <p:sp>
        <p:nvSpPr>
          <p:cNvPr id="13" name="span"/>
          <p:cNvSpPr/>
          <p:nvPr/>
        </p:nvSpPr>
        <p:spPr>
          <a:xfrm>
            <a:off x="4567047" y="4585430"/>
            <a:ext cx="305781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data is encoded by choosing</a:t>
            </a:r>
            <a:endParaRPr lang="en-US" sz="1555" dirty="0"/>
          </a:p>
        </p:txBody>
      </p:sp>
      <p:sp>
        <p:nvSpPr>
          <p:cNvPr id="14" name="span"/>
          <p:cNvSpPr/>
          <p:nvPr/>
        </p:nvSpPr>
        <p:spPr>
          <a:xfrm>
            <a:off x="4829842" y="4856988"/>
            <a:ext cx="25322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between 4 different modes.</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625757"/>
            <a:ext cx="1219200" cy="1219200"/>
          </a:xfrm>
          <a:prstGeom prst="rect">
            <a:avLst/>
          </a:prstGeom>
        </p:spPr>
      </p:pic>
      <p:sp>
        <p:nvSpPr>
          <p:cNvPr id="16" name="span"/>
          <p:cNvSpPr/>
          <p:nvPr/>
        </p:nvSpPr>
        <p:spPr>
          <a:xfrm>
            <a:off x="8774240" y="4119277"/>
            <a:ext cx="261708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Configurable resiliency</a:t>
            </a:r>
            <a:endParaRPr lang="en-US" sz="1814" dirty="0"/>
          </a:p>
        </p:txBody>
      </p:sp>
      <p:sp>
        <p:nvSpPr>
          <p:cNvPr id="17" name="span"/>
          <p:cNvSpPr/>
          <p:nvPr/>
        </p:nvSpPr>
        <p:spPr>
          <a:xfrm>
            <a:off x="8723948" y="4446651"/>
            <a:ext cx="271767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Four error thresholds that can</a:t>
            </a:r>
            <a:endParaRPr lang="en-US" sz="1555" dirty="0"/>
          </a:p>
        </p:txBody>
      </p:sp>
      <p:sp>
        <p:nvSpPr>
          <p:cNvPr id="18" name="span"/>
          <p:cNvSpPr/>
          <p:nvPr/>
        </p:nvSpPr>
        <p:spPr>
          <a:xfrm>
            <a:off x="8757190" y="4724305"/>
            <a:ext cx="127358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recover up to </a:t>
            </a:r>
            <a:endParaRPr lang="en-US" sz="1555" dirty="0"/>
          </a:p>
        </p:txBody>
      </p:sp>
      <p:sp>
        <p:nvSpPr>
          <p:cNvPr id="19" name="span"/>
          <p:cNvSpPr/>
          <p:nvPr/>
        </p:nvSpPr>
        <p:spPr>
          <a:xfrm>
            <a:off x="10492073" y="4724305"/>
            <a:ext cx="9162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damaged</a:t>
            </a:r>
            <a:endParaRPr lang="en-US" sz="1555" dirty="0"/>
          </a:p>
        </p:txBody>
      </p:sp>
      <p:sp>
        <p:nvSpPr>
          <p:cNvPr id="20" name="span"/>
          <p:cNvSpPr/>
          <p:nvPr/>
        </p:nvSpPr>
        <p:spPr>
          <a:xfrm>
            <a:off x="9806464" y="4995863"/>
            <a:ext cx="5526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block.</a:t>
            </a:r>
            <a:endParaRPr lang="en-US" sz="1555" dirty="0"/>
          </a:p>
        </p:txBody>
      </p:sp>
      <p:sp>
        <p:nvSpPr>
          <p:cNvPr id="21" name="strong"/>
          <p:cNvSpPr/>
          <p:nvPr/>
        </p:nvSpPr>
        <p:spPr>
          <a:xfrm>
            <a:off x="10030778" y="4724305"/>
            <a:ext cx="461296"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30%</a:t>
            </a:r>
            <a:endParaRPr lang="en-US" sz="1555" dirty="0"/>
          </a:p>
        </p:txBody>
      </p:sp>
      <p:pic>
        <p:nvPicPr>
          <p:cNvPr id="22"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493461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QR Codes make our</a:t>
            </a:r>
            <a:endParaRPr lang="en-US" sz="4277" dirty="0"/>
          </a:p>
        </p:txBody>
      </p:sp>
      <p:sp>
        <p:nvSpPr>
          <p:cNvPr id="5" name="span"/>
          <p:cNvSpPr/>
          <p:nvPr/>
        </p:nvSpPr>
        <p:spPr>
          <a:xfrm>
            <a:off x="487680" y="3456432"/>
            <a:ext cx="413889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life way easier ...</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436921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sometimes in a</a:t>
            </a:r>
            <a:endParaRPr lang="en-US" sz="4277" dirty="0"/>
          </a:p>
        </p:txBody>
      </p:sp>
      <p:sp>
        <p:nvSpPr>
          <p:cNvPr id="5" name="span"/>
          <p:cNvSpPr/>
          <p:nvPr/>
        </p:nvSpPr>
        <p:spPr>
          <a:xfrm>
            <a:off x="487680" y="3456432"/>
            <a:ext cx="279454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weird way!</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468258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If we look closely...</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82987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Position markers (finders)</a:t>
            </a:r>
            <a:endParaRPr lang="en-US" sz="3240" dirty="0"/>
          </a:p>
        </p:txBody>
      </p:sp>
      <p:sp>
        <p:nvSpPr>
          <p:cNvPr id="5" name="span"/>
          <p:cNvSpPr/>
          <p:nvPr/>
        </p:nvSpPr>
        <p:spPr>
          <a:xfrm>
            <a:off x="487680" y="1571625"/>
            <a:ext cx="5779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6" name="span"/>
          <p:cNvSpPr/>
          <p:nvPr/>
        </p:nvSpPr>
        <p:spPr>
          <a:xfrm>
            <a:off x="1134999"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7" name="span"/>
          <p:cNvSpPr/>
          <p:nvPr/>
        </p:nvSpPr>
        <p:spPr>
          <a:xfrm>
            <a:off x="1567815" y="1571625"/>
            <a:ext cx="11947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positioned</a:t>
            </a:r>
            <a:endParaRPr lang="en-US" sz="1944" dirty="0"/>
          </a:p>
        </p:txBody>
      </p:sp>
      <p:sp>
        <p:nvSpPr>
          <p:cNvPr id="8" name="span"/>
          <p:cNvSpPr/>
          <p:nvPr/>
        </p:nvSpPr>
        <p:spPr>
          <a:xfrm>
            <a:off x="2831878"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9" name="span"/>
          <p:cNvSpPr/>
          <p:nvPr/>
        </p:nvSpPr>
        <p:spPr>
          <a:xfrm>
            <a:off x="3104198" y="1571625"/>
            <a:ext cx="5899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three</a:t>
            </a:r>
            <a:endParaRPr lang="en-US" sz="1944" dirty="0"/>
          </a:p>
        </p:txBody>
      </p:sp>
      <p:sp>
        <p:nvSpPr>
          <p:cNvPr id="10" name="span"/>
          <p:cNvSpPr/>
          <p:nvPr/>
        </p:nvSpPr>
        <p:spPr>
          <a:xfrm>
            <a:off x="3763518" y="1571625"/>
            <a:ext cx="880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corners</a:t>
            </a:r>
            <a:endParaRPr lang="en-US" sz="1944" dirty="0"/>
          </a:p>
        </p:txBody>
      </p:sp>
      <p:sp>
        <p:nvSpPr>
          <p:cNvPr id="11" name="span"/>
          <p:cNvSpPr/>
          <p:nvPr/>
        </p:nvSpPr>
        <p:spPr>
          <a:xfrm>
            <a:off x="4713065"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5000435" y="1571625"/>
            <a:ext cx="4948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help</a:t>
            </a:r>
            <a:endParaRPr lang="en-US" sz="1944" dirty="0"/>
          </a:p>
        </p:txBody>
      </p:sp>
      <p:sp>
        <p:nvSpPr>
          <p:cNvPr id="13" name="span"/>
          <p:cNvSpPr/>
          <p:nvPr/>
        </p:nvSpPr>
        <p:spPr>
          <a:xfrm>
            <a:off x="5564600"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5996178" y="1571625"/>
            <a:ext cx="9259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scanner</a:t>
            </a:r>
            <a:endParaRPr lang="en-US" sz="1944" dirty="0"/>
          </a:p>
        </p:txBody>
      </p:sp>
      <p:sp>
        <p:nvSpPr>
          <p:cNvPr id="15" name="span"/>
          <p:cNvSpPr/>
          <p:nvPr/>
        </p:nvSpPr>
        <p:spPr>
          <a:xfrm>
            <a:off x="6991445" y="1571625"/>
            <a:ext cx="11591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determine</a:t>
            </a:r>
            <a:endParaRPr lang="en-US" sz="1944" dirty="0"/>
          </a:p>
        </p:txBody>
      </p:sp>
      <p:sp>
        <p:nvSpPr>
          <p:cNvPr id="16" name="span"/>
          <p:cNvSpPr/>
          <p:nvPr/>
        </p:nvSpPr>
        <p:spPr>
          <a:xfrm>
            <a:off x="8219980"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8651558" y="1571625"/>
            <a:ext cx="13580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boundaries.</a:t>
            </a:r>
            <a:endParaRPr lang="en-US" sz="1944" dirty="0"/>
          </a:p>
        </p:txBody>
      </p:sp>
      <p:pic>
        <p:nvPicPr>
          <p:cNvPr id="18"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pic>
        <p:nvPicPr>
          <p:cNvPr id="1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292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Alignment markers</a:t>
            </a:r>
            <a:endParaRPr lang="en-US" sz="3240" dirty="0"/>
          </a:p>
        </p:txBody>
      </p:sp>
      <p:sp>
        <p:nvSpPr>
          <p:cNvPr id="5" name="span"/>
          <p:cNvSpPr/>
          <p:nvPr/>
        </p:nvSpPr>
        <p:spPr>
          <a:xfrm>
            <a:off x="487680" y="1571625"/>
            <a:ext cx="5779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6" name="span"/>
          <p:cNvSpPr/>
          <p:nvPr/>
        </p:nvSpPr>
        <p:spPr>
          <a:xfrm>
            <a:off x="1134999"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7" name="span"/>
          <p:cNvSpPr/>
          <p:nvPr/>
        </p:nvSpPr>
        <p:spPr>
          <a:xfrm>
            <a:off x="1567815" y="1571625"/>
            <a:ext cx="17937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complementary</a:t>
            </a:r>
            <a:endParaRPr lang="en-US" sz="1944" dirty="0"/>
          </a:p>
        </p:txBody>
      </p:sp>
      <p:sp>
        <p:nvSpPr>
          <p:cNvPr id="8" name="span"/>
          <p:cNvSpPr/>
          <p:nvPr/>
        </p:nvSpPr>
        <p:spPr>
          <a:xfrm>
            <a:off x="3430905"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9" name="span"/>
          <p:cNvSpPr/>
          <p:nvPr/>
        </p:nvSpPr>
        <p:spPr>
          <a:xfrm>
            <a:off x="371827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4149852" y="1571625"/>
            <a:ext cx="9029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position</a:t>
            </a:r>
            <a:endParaRPr lang="en-US" sz="1944" dirty="0"/>
          </a:p>
        </p:txBody>
      </p:sp>
      <p:sp>
        <p:nvSpPr>
          <p:cNvPr id="11" name="span"/>
          <p:cNvSpPr/>
          <p:nvPr/>
        </p:nvSpPr>
        <p:spPr>
          <a:xfrm>
            <a:off x="5122164" y="1571625"/>
            <a:ext cx="9265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markers</a:t>
            </a:r>
            <a:endParaRPr lang="en-US" sz="1944" dirty="0"/>
          </a:p>
        </p:txBody>
      </p:sp>
      <p:sp>
        <p:nvSpPr>
          <p:cNvPr id="12" name="span"/>
          <p:cNvSpPr/>
          <p:nvPr/>
        </p:nvSpPr>
        <p:spPr>
          <a:xfrm>
            <a:off x="6118098"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3" name="span"/>
          <p:cNvSpPr/>
          <p:nvPr/>
        </p:nvSpPr>
        <p:spPr>
          <a:xfrm>
            <a:off x="6405467" y="1571625"/>
            <a:ext cx="11591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determine</a:t>
            </a:r>
            <a:endParaRPr lang="en-US" sz="1944" dirty="0"/>
          </a:p>
        </p:txBody>
      </p:sp>
      <p:sp>
        <p:nvSpPr>
          <p:cNvPr id="14" name="span"/>
          <p:cNvSpPr/>
          <p:nvPr/>
        </p:nvSpPr>
        <p:spPr>
          <a:xfrm>
            <a:off x="7634002"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5" name="span"/>
          <p:cNvSpPr/>
          <p:nvPr/>
        </p:nvSpPr>
        <p:spPr>
          <a:xfrm>
            <a:off x="8065580" y="1571625"/>
            <a:ext cx="12861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orientation.</a:t>
            </a:r>
            <a:endParaRPr lang="en-US" sz="1944" dirty="0"/>
          </a:p>
        </p:txBody>
      </p:sp>
      <p:pic>
        <p:nvPicPr>
          <p:cNvPr id="16"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pic>
        <p:nvPicPr>
          <p:cNvPr id="1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51986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Timing markers</a:t>
            </a:r>
            <a:endParaRPr lang="en-US" sz="3240" dirty="0"/>
          </a:p>
        </p:txBody>
      </p:sp>
      <p:sp>
        <p:nvSpPr>
          <p:cNvPr id="5" name="span"/>
          <p:cNvSpPr/>
          <p:nvPr/>
        </p:nvSpPr>
        <p:spPr>
          <a:xfrm>
            <a:off x="487680" y="1571625"/>
            <a:ext cx="5779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6" name="span"/>
          <p:cNvSpPr/>
          <p:nvPr/>
        </p:nvSpPr>
        <p:spPr>
          <a:xfrm>
            <a:off x="1134999"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7" name="span"/>
          <p:cNvSpPr/>
          <p:nvPr/>
        </p:nvSpPr>
        <p:spPr>
          <a:xfrm>
            <a:off x="1567815" y="1571625"/>
            <a:ext cx="5645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8" name="span"/>
          <p:cNvSpPr/>
          <p:nvPr/>
        </p:nvSpPr>
        <p:spPr>
          <a:xfrm>
            <a:off x="2201704" y="1571625"/>
            <a:ext cx="5316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9" name="span"/>
          <p:cNvSpPr/>
          <p:nvPr/>
        </p:nvSpPr>
        <p:spPr>
          <a:xfrm>
            <a:off x="2802731" y="1571625"/>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3234309" y="1571625"/>
            <a:ext cx="9258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scanner</a:t>
            </a:r>
            <a:endParaRPr lang="en-US" sz="1944" dirty="0"/>
          </a:p>
        </p:txBody>
      </p:sp>
      <p:sp>
        <p:nvSpPr>
          <p:cNvPr id="11" name="span"/>
          <p:cNvSpPr/>
          <p:nvPr/>
        </p:nvSpPr>
        <p:spPr>
          <a:xfrm>
            <a:off x="4229576"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4516946" y="1571625"/>
            <a:ext cx="13033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understand</a:t>
            </a:r>
            <a:endParaRPr lang="en-US" sz="1944" dirty="0"/>
          </a:p>
        </p:txBody>
      </p:sp>
      <p:sp>
        <p:nvSpPr>
          <p:cNvPr id="13" name="span"/>
          <p:cNvSpPr/>
          <p:nvPr/>
        </p:nvSpPr>
        <p:spPr>
          <a:xfrm>
            <a:off x="5889593"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6321171" y="1571625"/>
            <a:ext cx="5282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size.</a:t>
            </a:r>
            <a:endParaRPr lang="en-US" sz="1944" dirty="0"/>
          </a:p>
        </p:txBody>
      </p:sp>
      <p:pic>
        <p:nvPicPr>
          <p:cNvPr id="15"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pic>
        <p:nvPicPr>
          <p:cNvPr id="1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6008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Version information</a:t>
            </a:r>
            <a:endParaRPr lang="en-US" sz="3240" dirty="0"/>
          </a:p>
        </p:txBody>
      </p:sp>
      <p:sp>
        <p:nvSpPr>
          <p:cNvPr id="5" name="span"/>
          <p:cNvSpPr/>
          <p:nvPr/>
        </p:nvSpPr>
        <p:spPr>
          <a:xfrm>
            <a:off x="487680" y="1571625"/>
            <a:ext cx="5779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6" name="span"/>
          <p:cNvSpPr/>
          <p:nvPr/>
        </p:nvSpPr>
        <p:spPr>
          <a:xfrm>
            <a:off x="1134999" y="1571625"/>
            <a:ext cx="8373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specify</a:t>
            </a:r>
            <a:endParaRPr lang="en-US" sz="1944" dirty="0"/>
          </a:p>
        </p:txBody>
      </p:sp>
      <p:sp>
        <p:nvSpPr>
          <p:cNvPr id="7" name="span"/>
          <p:cNvSpPr/>
          <p:nvPr/>
        </p:nvSpPr>
        <p:spPr>
          <a:xfrm>
            <a:off x="2041684" y="1571625"/>
            <a:ext cx="6877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which</a:t>
            </a:r>
            <a:endParaRPr lang="en-US" sz="1944" dirty="0"/>
          </a:p>
        </p:txBody>
      </p:sp>
      <p:sp>
        <p:nvSpPr>
          <p:cNvPr id="8" name="span"/>
          <p:cNvSpPr/>
          <p:nvPr/>
        </p:nvSpPr>
        <p:spPr>
          <a:xfrm>
            <a:off x="2798731"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9" name="span"/>
          <p:cNvSpPr/>
          <p:nvPr/>
        </p:nvSpPr>
        <p:spPr>
          <a:xfrm>
            <a:off x="3099626"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3531203" y="1571625"/>
            <a:ext cx="6296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many</a:t>
            </a:r>
            <a:endParaRPr lang="en-US" sz="1944" dirty="0"/>
          </a:p>
        </p:txBody>
      </p:sp>
      <p:sp>
        <p:nvSpPr>
          <p:cNvPr id="11" name="span"/>
          <p:cNvSpPr/>
          <p:nvPr/>
        </p:nvSpPr>
        <p:spPr>
          <a:xfrm>
            <a:off x="4230243" y="1571625"/>
            <a:ext cx="3440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QR</a:t>
            </a:r>
            <a:endParaRPr lang="en-US" sz="1944" dirty="0"/>
          </a:p>
        </p:txBody>
      </p:sp>
      <p:sp>
        <p:nvSpPr>
          <p:cNvPr id="12" name="span"/>
          <p:cNvSpPr/>
          <p:nvPr/>
        </p:nvSpPr>
        <p:spPr>
          <a:xfrm>
            <a:off x="4643628" y="1571625"/>
            <a:ext cx="8410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version</a:t>
            </a:r>
            <a:endParaRPr lang="en-US" sz="1944" dirty="0"/>
          </a:p>
        </p:txBody>
      </p:sp>
      <p:sp>
        <p:nvSpPr>
          <p:cNvPr id="13" name="span"/>
          <p:cNvSpPr/>
          <p:nvPr/>
        </p:nvSpPr>
        <p:spPr>
          <a:xfrm>
            <a:off x="5554028" y="1571625"/>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4" name="span"/>
          <p:cNvSpPr/>
          <p:nvPr/>
        </p:nvSpPr>
        <p:spPr>
          <a:xfrm>
            <a:off x="6031897" y="1571625"/>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been</a:t>
            </a:r>
            <a:endParaRPr lang="en-US" sz="1944" dirty="0"/>
          </a:p>
        </p:txBody>
      </p:sp>
      <p:sp>
        <p:nvSpPr>
          <p:cNvPr id="15" name="span"/>
          <p:cNvSpPr/>
          <p:nvPr/>
        </p:nvSpPr>
        <p:spPr>
          <a:xfrm>
            <a:off x="6681407" y="1571625"/>
            <a:ext cx="9153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chosen.</a:t>
            </a:r>
            <a:endParaRPr lang="en-US" sz="1944" dirty="0"/>
          </a:p>
        </p:txBody>
      </p:sp>
      <p:pic>
        <p:nvPicPr>
          <p:cNvPr id="16"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pic>
        <p:nvPicPr>
          <p:cNvPr id="1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7616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Format information</a:t>
            </a:r>
            <a:endParaRPr lang="en-US" sz="3240" dirty="0"/>
          </a:p>
        </p:txBody>
      </p:sp>
      <p:sp>
        <p:nvSpPr>
          <p:cNvPr id="5" name="span"/>
          <p:cNvSpPr/>
          <p:nvPr/>
        </p:nvSpPr>
        <p:spPr>
          <a:xfrm>
            <a:off x="487680" y="1571625"/>
            <a:ext cx="10258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Similarly,</a:t>
            </a:r>
            <a:endParaRPr lang="en-US" sz="1944" dirty="0"/>
          </a:p>
        </p:txBody>
      </p:sp>
      <p:sp>
        <p:nvSpPr>
          <p:cNvPr id="6" name="span"/>
          <p:cNvSpPr/>
          <p:nvPr/>
        </p:nvSpPr>
        <p:spPr>
          <a:xfrm>
            <a:off x="1582865" y="1571625"/>
            <a:ext cx="494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7" name="span"/>
          <p:cNvSpPr/>
          <p:nvPr/>
        </p:nvSpPr>
        <p:spPr>
          <a:xfrm>
            <a:off x="2146935" y="1571625"/>
            <a:ext cx="8372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specify</a:t>
            </a:r>
            <a:endParaRPr lang="en-US" sz="1944" dirty="0"/>
          </a:p>
        </p:txBody>
      </p:sp>
      <p:sp>
        <p:nvSpPr>
          <p:cNvPr id="8" name="span"/>
          <p:cNvSpPr/>
          <p:nvPr/>
        </p:nvSpPr>
        <p:spPr>
          <a:xfrm>
            <a:off x="3053525"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3485102" y="1571625"/>
            <a:ext cx="10731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encoding</a:t>
            </a:r>
            <a:endParaRPr lang="en-US" sz="1944" dirty="0"/>
          </a:p>
        </p:txBody>
      </p:sp>
      <p:sp>
        <p:nvSpPr>
          <p:cNvPr id="10" name="span"/>
          <p:cNvSpPr/>
          <p:nvPr/>
        </p:nvSpPr>
        <p:spPr>
          <a:xfrm>
            <a:off x="4627626" y="1571625"/>
            <a:ext cx="9152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chosen.</a:t>
            </a:r>
            <a:endParaRPr lang="en-US" sz="1944" dirty="0"/>
          </a:p>
        </p:txBody>
      </p:sp>
      <p:pic>
        <p:nvPicPr>
          <p:cNvPr id="11"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pic>
        <p:nvPicPr>
          <p:cNvPr id="12"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70233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Data and Error correction</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4289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rest</a:t>
            </a:r>
            <a:endParaRPr lang="en-US" sz="1944" dirty="0"/>
          </a:p>
        </p:txBody>
      </p:sp>
      <p:sp>
        <p:nvSpPr>
          <p:cNvPr id="7" name="span"/>
          <p:cNvSpPr/>
          <p:nvPr/>
        </p:nvSpPr>
        <p:spPr>
          <a:xfrm>
            <a:off x="1500759"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8" name="span"/>
          <p:cNvSpPr/>
          <p:nvPr/>
        </p:nvSpPr>
        <p:spPr>
          <a:xfrm>
            <a:off x="180165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2233232" y="1571625"/>
            <a:ext cx="5761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10" name="span"/>
          <p:cNvSpPr/>
          <p:nvPr/>
        </p:nvSpPr>
        <p:spPr>
          <a:xfrm>
            <a:off x="2878741" y="1571625"/>
            <a:ext cx="8987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delivers</a:t>
            </a:r>
            <a:endParaRPr lang="en-US" sz="1944" dirty="0"/>
          </a:p>
        </p:txBody>
      </p:sp>
      <p:sp>
        <p:nvSpPr>
          <p:cNvPr id="11" name="span"/>
          <p:cNvSpPr/>
          <p:nvPr/>
        </p:nvSpPr>
        <p:spPr>
          <a:xfrm>
            <a:off x="3846862"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4278440" y="1571625"/>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3" name="span"/>
          <p:cNvSpPr/>
          <p:nvPr/>
        </p:nvSpPr>
        <p:spPr>
          <a:xfrm>
            <a:off x="4842986"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534200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5" name="span"/>
          <p:cNvSpPr/>
          <p:nvPr/>
        </p:nvSpPr>
        <p:spPr>
          <a:xfrm>
            <a:off x="5773579" y="1571625"/>
            <a:ext cx="5540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error</a:t>
            </a:r>
            <a:endParaRPr lang="en-US" sz="1944" dirty="0"/>
          </a:p>
        </p:txBody>
      </p:sp>
      <p:sp>
        <p:nvSpPr>
          <p:cNvPr id="16" name="span"/>
          <p:cNvSpPr/>
          <p:nvPr/>
        </p:nvSpPr>
        <p:spPr>
          <a:xfrm>
            <a:off x="6396990" y="1571625"/>
            <a:ext cx="11644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correction</a:t>
            </a:r>
            <a:endParaRPr lang="en-US" sz="1944" dirty="0"/>
          </a:p>
        </p:txBody>
      </p:sp>
      <p:sp>
        <p:nvSpPr>
          <p:cNvPr id="17" name="span"/>
          <p:cNvSpPr/>
          <p:nvPr/>
        </p:nvSpPr>
        <p:spPr>
          <a:xfrm>
            <a:off x="7630763" y="1571625"/>
            <a:ext cx="7480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(ECC),</a:t>
            </a:r>
            <a:endParaRPr lang="en-US" sz="1944" dirty="0"/>
          </a:p>
        </p:txBody>
      </p:sp>
      <p:sp>
        <p:nvSpPr>
          <p:cNvPr id="18" name="span"/>
          <p:cNvSpPr/>
          <p:nvPr/>
        </p:nvSpPr>
        <p:spPr>
          <a:xfrm>
            <a:off x="8448199" y="1571625"/>
            <a:ext cx="4348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one</a:t>
            </a:r>
            <a:endParaRPr lang="en-US" sz="1944" dirty="0"/>
          </a:p>
        </p:txBody>
      </p:sp>
      <p:sp>
        <p:nvSpPr>
          <p:cNvPr id="19" name="span"/>
          <p:cNvSpPr/>
          <p:nvPr/>
        </p:nvSpPr>
        <p:spPr>
          <a:xfrm>
            <a:off x="8952357" y="1571625"/>
            <a:ext cx="4915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next</a:t>
            </a:r>
            <a:endParaRPr lang="en-US" sz="1944" dirty="0"/>
          </a:p>
        </p:txBody>
      </p:sp>
      <p:sp>
        <p:nvSpPr>
          <p:cNvPr id="20" name="span"/>
          <p:cNvSpPr/>
          <p:nvPr/>
        </p:nvSpPr>
        <p:spPr>
          <a:xfrm>
            <a:off x="9513284"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1" name="span"/>
          <p:cNvSpPr/>
          <p:nvPr/>
        </p:nvSpPr>
        <p:spPr>
          <a:xfrm>
            <a:off x="9800654" y="1571625"/>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each</a:t>
            </a:r>
            <a:endParaRPr lang="en-US" sz="1944" dirty="0"/>
          </a:p>
        </p:txBody>
      </p:sp>
      <p:sp>
        <p:nvSpPr>
          <p:cNvPr id="22" name="span"/>
          <p:cNvSpPr/>
          <p:nvPr/>
        </p:nvSpPr>
        <p:spPr>
          <a:xfrm>
            <a:off x="10434638" y="1571625"/>
            <a:ext cx="6515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other.</a:t>
            </a:r>
            <a:endParaRPr lang="en-US" sz="1944" dirty="0"/>
          </a:p>
        </p:txBody>
      </p:sp>
      <p:pic>
        <p:nvPicPr>
          <p:cNvPr id="23"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pic>
        <p:nvPicPr>
          <p:cNvPr id="24"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42487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Quiet zone</a:t>
            </a:r>
            <a:endParaRPr lang="en-US" sz="3240" dirty="0"/>
          </a:p>
        </p:txBody>
      </p:sp>
      <p:sp>
        <p:nvSpPr>
          <p:cNvPr id="5" name="span"/>
          <p:cNvSpPr/>
          <p:nvPr/>
        </p:nvSpPr>
        <p:spPr>
          <a:xfrm>
            <a:off x="487680" y="1571625"/>
            <a:ext cx="2840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6" name="span"/>
          <p:cNvSpPr/>
          <p:nvPr/>
        </p:nvSpPr>
        <p:spPr>
          <a:xfrm>
            <a:off x="841058" y="1571625"/>
            <a:ext cx="4948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help</a:t>
            </a:r>
            <a:endParaRPr lang="en-US" sz="1944" dirty="0"/>
          </a:p>
        </p:txBody>
      </p:sp>
      <p:sp>
        <p:nvSpPr>
          <p:cNvPr id="7" name="span"/>
          <p:cNvSpPr/>
          <p:nvPr/>
        </p:nvSpPr>
        <p:spPr>
          <a:xfrm>
            <a:off x="1405223"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836801" y="1571625"/>
            <a:ext cx="9259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scanner</a:t>
            </a:r>
            <a:endParaRPr lang="en-US" sz="1944" dirty="0"/>
          </a:p>
        </p:txBody>
      </p:sp>
      <p:sp>
        <p:nvSpPr>
          <p:cNvPr id="9" name="span"/>
          <p:cNvSpPr/>
          <p:nvPr/>
        </p:nvSpPr>
        <p:spPr>
          <a:xfrm>
            <a:off x="2832068" y="1571625"/>
            <a:ext cx="8484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identify</a:t>
            </a:r>
            <a:endParaRPr lang="en-US" sz="1944" dirty="0"/>
          </a:p>
        </p:txBody>
      </p:sp>
      <p:sp>
        <p:nvSpPr>
          <p:cNvPr id="10" name="span"/>
          <p:cNvSpPr/>
          <p:nvPr/>
        </p:nvSpPr>
        <p:spPr>
          <a:xfrm>
            <a:off x="3749897" y="1571625"/>
            <a:ext cx="1356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1" name="span"/>
          <p:cNvSpPr/>
          <p:nvPr/>
        </p:nvSpPr>
        <p:spPr>
          <a:xfrm>
            <a:off x="3954875" y="1571625"/>
            <a:ext cx="3440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QR</a:t>
            </a:r>
            <a:endParaRPr lang="en-US" sz="1944" dirty="0"/>
          </a:p>
        </p:txBody>
      </p:sp>
      <p:sp>
        <p:nvSpPr>
          <p:cNvPr id="12" name="span"/>
          <p:cNvSpPr/>
          <p:nvPr/>
        </p:nvSpPr>
        <p:spPr>
          <a:xfrm>
            <a:off x="4368260" y="1571625"/>
            <a:ext cx="6458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13" name="span"/>
          <p:cNvSpPr/>
          <p:nvPr/>
        </p:nvSpPr>
        <p:spPr>
          <a:xfrm>
            <a:off x="5083493"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4" name="span"/>
          <p:cNvSpPr/>
          <p:nvPr/>
        </p:nvSpPr>
        <p:spPr>
          <a:xfrm>
            <a:off x="5284184"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5" name="span"/>
          <p:cNvSpPr/>
          <p:nvPr/>
        </p:nvSpPr>
        <p:spPr>
          <a:xfrm>
            <a:off x="5538692" y="1571625"/>
            <a:ext cx="9558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required</a:t>
            </a:r>
            <a:endParaRPr lang="en-US" sz="1944" dirty="0"/>
          </a:p>
        </p:txBody>
      </p:sp>
      <p:sp>
        <p:nvSpPr>
          <p:cNvPr id="16" name="span"/>
          <p:cNvSpPr/>
          <p:nvPr/>
        </p:nvSpPr>
        <p:spPr>
          <a:xfrm>
            <a:off x="6563868"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7" name="span"/>
          <p:cNvSpPr/>
          <p:nvPr/>
        </p:nvSpPr>
        <p:spPr>
          <a:xfrm>
            <a:off x="6851237" y="1571625"/>
            <a:ext cx="4353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pad</a:t>
            </a:r>
            <a:endParaRPr lang="en-US" sz="1944" dirty="0"/>
          </a:p>
        </p:txBody>
      </p:sp>
      <p:sp>
        <p:nvSpPr>
          <p:cNvPr id="18" name="span"/>
          <p:cNvSpPr/>
          <p:nvPr/>
        </p:nvSpPr>
        <p:spPr>
          <a:xfrm>
            <a:off x="7355967"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9" name="span"/>
          <p:cNvSpPr/>
          <p:nvPr/>
        </p:nvSpPr>
        <p:spPr>
          <a:xfrm>
            <a:off x="7787545" y="1571625"/>
            <a:ext cx="5762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20" name="span"/>
          <p:cNvSpPr/>
          <p:nvPr/>
        </p:nvSpPr>
        <p:spPr>
          <a:xfrm>
            <a:off x="8433149"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21" name="span"/>
          <p:cNvSpPr/>
          <p:nvPr/>
        </p:nvSpPr>
        <p:spPr>
          <a:xfrm>
            <a:off x="8705469"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22" name="span"/>
          <p:cNvSpPr/>
          <p:nvPr/>
        </p:nvSpPr>
        <p:spPr>
          <a:xfrm>
            <a:off x="9025795" y="1571625"/>
            <a:ext cx="11920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directions.</a:t>
            </a:r>
            <a:endParaRPr lang="en-US" sz="1944" dirty="0"/>
          </a:p>
        </p:txBody>
      </p:sp>
      <p:pic>
        <p:nvPicPr>
          <p:cNvPr id="23"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pic>
        <p:nvPicPr>
          <p:cNvPr id="24"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3580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best path might</a:t>
            </a:r>
            <a:endParaRPr lang="en-US" sz="3240" dirty="0"/>
          </a:p>
        </p:txBody>
      </p:sp>
      <p:sp>
        <p:nvSpPr>
          <p:cNvPr id="5" name="span"/>
          <p:cNvSpPr/>
          <p:nvPr/>
        </p:nvSpPr>
        <p:spPr>
          <a:xfrm>
            <a:off x="487680" y="1083945"/>
            <a:ext cx="420414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not be the straight</a:t>
            </a:r>
            <a:endParaRPr lang="en-US" sz="3240" dirty="0"/>
          </a:p>
        </p:txBody>
      </p:sp>
      <p:sp>
        <p:nvSpPr>
          <p:cNvPr id="6" name="span"/>
          <p:cNvSpPr/>
          <p:nvPr/>
        </p:nvSpPr>
        <p:spPr>
          <a:xfrm>
            <a:off x="487680" y="1649730"/>
            <a:ext cx="84067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one</a:t>
            </a:r>
            <a:endParaRPr lang="en-US" sz="3240" dirty="0"/>
          </a:p>
        </p:txBody>
      </p:sp>
      <p:pic>
        <p:nvPicPr>
          <p:cNvPr id="7" name="img.freya@image.image" descr="preencoded.png">    </p:cNvPr>
          <p:cNvPicPr>
            <a:picLocks noChangeAspect="1"/>
          </p:cNvPicPr>
          <p:nvPr/>
        </p:nvPicPr>
        <p:blipFill>
          <a:blip r:embed="rId1"/>
          <a:stretch>
            <a:fillRect/>
          </a:stretch>
        </p:blipFill>
        <p:spPr>
          <a:xfrm>
            <a:off x="7193280" y="1463040"/>
            <a:ext cx="3901440" cy="3901440"/>
          </a:xfrm>
          <a:prstGeom prst="rect">
            <a:avLst/>
          </a:prstGeom>
        </p:spPr>
      </p:pic>
      <p:sp>
        <p:nvSpPr>
          <p:cNvPr id="8" name="span"/>
          <p:cNvSpPr/>
          <p:nvPr/>
        </p:nvSpPr>
        <p:spPr>
          <a:xfrm>
            <a:off x="487680" y="270319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1058990" y="2703195"/>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0" name="span"/>
          <p:cNvSpPr/>
          <p:nvPr/>
        </p:nvSpPr>
        <p:spPr>
          <a:xfrm>
            <a:off x="1680020" y="270319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1" name="span"/>
          <p:cNvSpPr/>
          <p:nvPr/>
        </p:nvSpPr>
        <p:spPr>
          <a:xfrm>
            <a:off x="2235422" y="2703195"/>
            <a:ext cx="5065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ECC</a:t>
            </a:r>
            <a:endParaRPr lang="en-US" sz="1944" dirty="0"/>
          </a:p>
        </p:txBody>
      </p:sp>
      <p:sp>
        <p:nvSpPr>
          <p:cNvPr id="12" name="span"/>
          <p:cNvSpPr/>
          <p:nvPr/>
        </p:nvSpPr>
        <p:spPr>
          <a:xfrm>
            <a:off x="2867787" y="2703195"/>
            <a:ext cx="9588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sections</a:t>
            </a:r>
            <a:endParaRPr lang="en-US" sz="1944" dirty="0"/>
          </a:p>
        </p:txBody>
      </p:sp>
      <p:sp>
        <p:nvSpPr>
          <p:cNvPr id="13" name="span"/>
          <p:cNvSpPr/>
          <p:nvPr/>
        </p:nvSpPr>
        <p:spPr>
          <a:xfrm>
            <a:off x="3952494" y="270319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4" name="span"/>
          <p:cNvSpPr/>
          <p:nvPr/>
        </p:nvSpPr>
        <p:spPr>
          <a:xfrm>
            <a:off x="4281297" y="270319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5" name="span"/>
          <p:cNvSpPr/>
          <p:nvPr/>
        </p:nvSpPr>
        <p:spPr>
          <a:xfrm>
            <a:off x="4542854" y="2703195"/>
            <a:ext cx="5761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16" name="span"/>
          <p:cNvSpPr/>
          <p:nvPr/>
        </p:nvSpPr>
        <p:spPr>
          <a:xfrm>
            <a:off x="5244846" y="2703195"/>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7" name="span"/>
          <p:cNvSpPr/>
          <p:nvPr/>
        </p:nvSpPr>
        <p:spPr>
          <a:xfrm>
            <a:off x="487680" y="3073527"/>
            <a:ext cx="5497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filled</a:t>
            </a:r>
            <a:endParaRPr lang="en-US" sz="1944" dirty="0"/>
          </a:p>
        </p:txBody>
      </p:sp>
      <p:sp>
        <p:nvSpPr>
          <p:cNvPr id="18" name="span"/>
          <p:cNvSpPr/>
          <p:nvPr/>
        </p:nvSpPr>
        <p:spPr>
          <a:xfrm>
            <a:off x="1106805" y="3073527"/>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9" name="span"/>
          <p:cNvSpPr/>
          <p:nvPr/>
        </p:nvSpPr>
        <p:spPr>
          <a:xfrm>
            <a:off x="1707737" y="307352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0" name="span"/>
          <p:cNvSpPr/>
          <p:nvPr/>
        </p:nvSpPr>
        <p:spPr>
          <a:xfrm>
            <a:off x="2139315" y="3073527"/>
            <a:ext cx="8021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bottom</a:t>
            </a:r>
            <a:endParaRPr lang="en-US" sz="1944" dirty="0"/>
          </a:p>
        </p:txBody>
      </p:sp>
      <p:sp>
        <p:nvSpPr>
          <p:cNvPr id="21" name="span"/>
          <p:cNvSpPr/>
          <p:nvPr/>
        </p:nvSpPr>
        <p:spPr>
          <a:xfrm>
            <a:off x="3010757" y="3073527"/>
            <a:ext cx="5157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right</a:t>
            </a:r>
            <a:endParaRPr lang="en-US" sz="1944" dirty="0"/>
          </a:p>
        </p:txBody>
      </p:sp>
      <p:sp>
        <p:nvSpPr>
          <p:cNvPr id="22" name="span"/>
          <p:cNvSpPr/>
          <p:nvPr/>
        </p:nvSpPr>
        <p:spPr>
          <a:xfrm>
            <a:off x="3595878" y="3073527"/>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3" name="span"/>
          <p:cNvSpPr/>
          <p:nvPr/>
        </p:nvSpPr>
        <p:spPr>
          <a:xfrm>
            <a:off x="3883343" y="307352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4" name="span"/>
          <p:cNvSpPr/>
          <p:nvPr/>
        </p:nvSpPr>
        <p:spPr>
          <a:xfrm>
            <a:off x="4314920" y="3073527"/>
            <a:ext cx="3666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top</a:t>
            </a:r>
            <a:endParaRPr lang="en-US" sz="1944" dirty="0"/>
          </a:p>
        </p:txBody>
      </p:sp>
      <p:sp>
        <p:nvSpPr>
          <p:cNvPr id="25" name="span"/>
          <p:cNvSpPr/>
          <p:nvPr/>
        </p:nvSpPr>
        <p:spPr>
          <a:xfrm>
            <a:off x="4750880" y="3073527"/>
            <a:ext cx="4235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left.</a:t>
            </a:r>
            <a:endParaRPr lang="en-US" sz="1944" dirty="0"/>
          </a:p>
        </p:txBody>
      </p:sp>
      <p:sp>
        <p:nvSpPr>
          <p:cNvPr id="26" name="span"/>
          <p:cNvSpPr/>
          <p:nvPr/>
        </p:nvSpPr>
        <p:spPr>
          <a:xfrm>
            <a:off x="487680" y="3931539"/>
            <a:ext cx="566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Each</a:t>
            </a:r>
            <a:endParaRPr lang="en-US" sz="1944" dirty="0"/>
          </a:p>
        </p:txBody>
      </p:sp>
      <p:sp>
        <p:nvSpPr>
          <p:cNvPr id="27" name="span"/>
          <p:cNvSpPr/>
          <p:nvPr/>
        </p:nvSpPr>
        <p:spPr>
          <a:xfrm>
            <a:off x="1158812" y="3931539"/>
            <a:ext cx="11341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sequence</a:t>
            </a:r>
            <a:endParaRPr lang="en-US" sz="1944" dirty="0"/>
          </a:p>
        </p:txBody>
      </p:sp>
      <p:sp>
        <p:nvSpPr>
          <p:cNvPr id="28" name="span"/>
          <p:cNvSpPr/>
          <p:nvPr/>
        </p:nvSpPr>
        <p:spPr>
          <a:xfrm>
            <a:off x="2398014" y="3931539"/>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29" name="span"/>
          <p:cNvSpPr/>
          <p:nvPr/>
        </p:nvSpPr>
        <p:spPr>
          <a:xfrm>
            <a:off x="2734628" y="3931539"/>
            <a:ext cx="1510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8</a:t>
            </a:r>
            <a:endParaRPr lang="en-US" sz="1944" dirty="0"/>
          </a:p>
        </p:txBody>
      </p:sp>
      <p:sp>
        <p:nvSpPr>
          <p:cNvPr id="30" name="span"/>
          <p:cNvSpPr/>
          <p:nvPr/>
        </p:nvSpPr>
        <p:spPr>
          <a:xfrm>
            <a:off x="2990755" y="3931539"/>
            <a:ext cx="4050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bits</a:t>
            </a:r>
            <a:endParaRPr lang="en-US" sz="1944" dirty="0"/>
          </a:p>
        </p:txBody>
      </p:sp>
      <p:sp>
        <p:nvSpPr>
          <p:cNvPr id="31" name="span"/>
          <p:cNvSpPr/>
          <p:nvPr/>
        </p:nvSpPr>
        <p:spPr>
          <a:xfrm>
            <a:off x="3500914" y="3931539"/>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32" name="span"/>
          <p:cNvSpPr/>
          <p:nvPr/>
        </p:nvSpPr>
        <p:spPr>
          <a:xfrm>
            <a:off x="3791141" y="3931539"/>
            <a:ext cx="7828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written</a:t>
            </a:r>
            <a:endParaRPr lang="en-US" sz="1944" dirty="0"/>
          </a:p>
        </p:txBody>
      </p:sp>
      <p:sp>
        <p:nvSpPr>
          <p:cNvPr id="33" name="span"/>
          <p:cNvSpPr/>
          <p:nvPr/>
        </p:nvSpPr>
        <p:spPr>
          <a:xfrm>
            <a:off x="4679061" y="3931539"/>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34" name="span"/>
          <p:cNvSpPr/>
          <p:nvPr/>
        </p:nvSpPr>
        <p:spPr>
          <a:xfrm>
            <a:off x="4987195" y="3931539"/>
            <a:ext cx="6211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block</a:t>
            </a:r>
            <a:endParaRPr lang="en-US" sz="1944" dirty="0"/>
          </a:p>
        </p:txBody>
      </p:sp>
      <p:sp>
        <p:nvSpPr>
          <p:cNvPr id="35" name="span"/>
          <p:cNvSpPr/>
          <p:nvPr/>
        </p:nvSpPr>
        <p:spPr>
          <a:xfrm>
            <a:off x="487680" y="4301871"/>
            <a:ext cx="8416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divided</a:t>
            </a:r>
            <a:endParaRPr lang="en-US" sz="1944" dirty="0"/>
          </a:p>
        </p:txBody>
      </p:sp>
      <p:sp>
        <p:nvSpPr>
          <p:cNvPr id="36" name="span"/>
          <p:cNvSpPr/>
          <p:nvPr/>
        </p:nvSpPr>
        <p:spPr>
          <a:xfrm>
            <a:off x="1412653" y="4301871"/>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37" name="span"/>
          <p:cNvSpPr/>
          <p:nvPr/>
        </p:nvSpPr>
        <p:spPr>
          <a:xfrm>
            <a:off x="1698879" y="4301871"/>
            <a:ext cx="4216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two</a:t>
            </a:r>
            <a:endParaRPr lang="en-US" sz="1944" dirty="0"/>
          </a:p>
        </p:txBody>
      </p:sp>
      <p:sp>
        <p:nvSpPr>
          <p:cNvPr id="38" name="span"/>
          <p:cNvSpPr/>
          <p:nvPr/>
        </p:nvSpPr>
        <p:spPr>
          <a:xfrm>
            <a:off x="2203895" y="4301871"/>
            <a:ext cx="10452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columns.</a:t>
            </a:r>
            <a:endParaRPr lang="en-US" sz="1944" dirty="0"/>
          </a:p>
        </p:txBody>
      </p:sp>
      <p:sp>
        <p:nvSpPr>
          <p:cNvPr id="39" name="span"/>
          <p:cNvSpPr/>
          <p:nvPr/>
        </p:nvSpPr>
        <p:spPr>
          <a:xfrm>
            <a:off x="3332512" y="4301871"/>
            <a:ext cx="6723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40" name="span"/>
          <p:cNvSpPr/>
          <p:nvPr/>
        </p:nvSpPr>
        <p:spPr>
          <a:xfrm>
            <a:off x="4088225" y="4301871"/>
            <a:ext cx="15200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encountering</a:t>
            </a:r>
            <a:endParaRPr lang="en-US" sz="1944" dirty="0"/>
          </a:p>
        </p:txBody>
      </p:sp>
      <p:sp>
        <p:nvSpPr>
          <p:cNvPr id="41" name="span"/>
          <p:cNvSpPr/>
          <p:nvPr/>
        </p:nvSpPr>
        <p:spPr>
          <a:xfrm>
            <a:off x="487680" y="4672203"/>
            <a:ext cx="13170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alignments,</a:t>
            </a:r>
            <a:endParaRPr lang="en-US" sz="1944" dirty="0"/>
          </a:p>
        </p:txBody>
      </p:sp>
      <p:sp>
        <p:nvSpPr>
          <p:cNvPr id="42" name="span"/>
          <p:cNvSpPr/>
          <p:nvPr/>
        </p:nvSpPr>
        <p:spPr>
          <a:xfrm>
            <a:off x="1874044" y="4672203"/>
            <a:ext cx="5553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rows</a:t>
            </a:r>
            <a:endParaRPr lang="en-US" sz="1944" dirty="0"/>
          </a:p>
        </p:txBody>
      </p:sp>
      <p:sp>
        <p:nvSpPr>
          <p:cNvPr id="43" name="span"/>
          <p:cNvSpPr/>
          <p:nvPr/>
        </p:nvSpPr>
        <p:spPr>
          <a:xfrm>
            <a:off x="2498693" y="4672203"/>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44" name="span"/>
          <p:cNvSpPr/>
          <p:nvPr/>
        </p:nvSpPr>
        <p:spPr>
          <a:xfrm>
            <a:off x="2931414" y="4672203"/>
            <a:ext cx="974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skipped.</a:t>
            </a:r>
            <a:endParaRPr lang="en-US" sz="1944" dirty="0"/>
          </a:p>
        </p:txBody>
      </p:sp>
      <p:pic>
        <p:nvPicPr>
          <p:cNvPr id="45"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431053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Can we get to the</a:t>
            </a:r>
            <a:endParaRPr lang="en-US" sz="4277" dirty="0"/>
          </a:p>
        </p:txBody>
      </p:sp>
      <p:sp>
        <p:nvSpPr>
          <p:cNvPr id="5" name="span"/>
          <p:cNvSpPr/>
          <p:nvPr/>
        </p:nvSpPr>
        <p:spPr>
          <a:xfrm>
            <a:off x="487680" y="3456432"/>
            <a:ext cx="411384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practice please?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54532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build a QR rendering service</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618649" y="4258056"/>
            <a:ext cx="298113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QR codes are easy to draw</a:t>
            </a:r>
            <a:endParaRPr lang="en-US" sz="1814" dirty="0"/>
          </a:p>
        </p:txBody>
      </p:sp>
      <p:sp>
        <p:nvSpPr>
          <p:cNvPr id="9" name="span"/>
          <p:cNvSpPr/>
          <p:nvPr/>
        </p:nvSpPr>
        <p:spPr>
          <a:xfrm>
            <a:off x="592074" y="4585430"/>
            <a:ext cx="303418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Everything is well documented in</a:t>
            </a:r>
            <a:endParaRPr lang="en-US" sz="1555" dirty="0"/>
          </a:p>
        </p:txBody>
      </p:sp>
      <p:sp>
        <p:nvSpPr>
          <p:cNvPr id="10" name="span"/>
          <p:cNvSpPr/>
          <p:nvPr/>
        </p:nvSpPr>
        <p:spPr>
          <a:xfrm>
            <a:off x="1178719" y="4856988"/>
            <a:ext cx="186089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ISO 18004 standard.</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4503134" y="4258056"/>
            <a:ext cx="318573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(Almost) no libraries needed</a:t>
            </a:r>
            <a:endParaRPr lang="en-US" sz="1814" dirty="0"/>
          </a:p>
        </p:txBody>
      </p:sp>
      <p:sp>
        <p:nvSpPr>
          <p:cNvPr id="13" name="span"/>
          <p:cNvSpPr/>
          <p:nvPr/>
        </p:nvSpPr>
        <p:spPr>
          <a:xfrm>
            <a:off x="4562666" y="4585430"/>
            <a:ext cx="306657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Once you know which color each</a:t>
            </a:r>
            <a:endParaRPr lang="en-US" sz="1555" dirty="0"/>
          </a:p>
        </p:txBody>
      </p:sp>
      <p:sp>
        <p:nvSpPr>
          <p:cNvPr id="14" name="span"/>
          <p:cNvSpPr/>
          <p:nvPr/>
        </p:nvSpPr>
        <p:spPr>
          <a:xfrm>
            <a:off x="4937951" y="4856988"/>
            <a:ext cx="231609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cell is, you're good to go.</a:t>
            </a:r>
            <a:endParaRPr lang="en-US" sz="1555" dirty="0"/>
          </a:p>
        </p:txBody>
      </p:sp>
      <p:pic>
        <p:nvPicPr>
          <p:cNvPr id="15" name="img.freya@image.image.horizontal" descr="preencoded.png">    </p:cNvPr>
          <p:cNvPicPr>
            <a:picLocks noChangeAspect="1"/>
          </p:cNvPicPr>
          <p:nvPr/>
        </p:nvPicPr>
        <p:blipFill>
          <a:blip r:embed="rId5"/>
          <a:stretch>
            <a:fillRect/>
          </a:stretch>
        </p:blipFill>
        <p:spPr>
          <a:xfrm>
            <a:off x="9473184" y="2761488"/>
            <a:ext cx="1219200" cy="1219200"/>
          </a:xfrm>
          <a:prstGeom prst="rect">
            <a:avLst/>
          </a:prstGeom>
        </p:spPr>
      </p:pic>
      <p:sp>
        <p:nvSpPr>
          <p:cNvPr id="16" name="span"/>
          <p:cNvSpPr/>
          <p:nvPr/>
        </p:nvSpPr>
        <p:spPr>
          <a:xfrm>
            <a:off x="8956262" y="4255008"/>
            <a:ext cx="225294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Suited for backends</a:t>
            </a:r>
            <a:endParaRPr lang="en-US" sz="1814" dirty="0"/>
          </a:p>
        </p:txBody>
      </p:sp>
      <p:sp>
        <p:nvSpPr>
          <p:cNvPr id="17" name="span"/>
          <p:cNvSpPr/>
          <p:nvPr/>
        </p:nvSpPr>
        <p:spPr>
          <a:xfrm>
            <a:off x="9100757" y="4582382"/>
            <a:ext cx="196396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Let's prove it with the</a:t>
            </a:r>
            <a:endParaRPr lang="en-US" sz="1555" dirty="0"/>
          </a:p>
        </p:txBody>
      </p:sp>
      <p:sp>
        <p:nvSpPr>
          <p:cNvPr id="18" name="span"/>
          <p:cNvSpPr/>
          <p:nvPr/>
        </p:nvSpPr>
        <p:spPr>
          <a:xfrm>
            <a:off x="8937308" y="4860036"/>
            <a:ext cx="17842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best one out there, </a:t>
            </a:r>
            <a:endParaRPr lang="en-US" sz="1555" dirty="0"/>
          </a:p>
        </p:txBody>
      </p:sp>
      <p:sp>
        <p:nvSpPr>
          <p:cNvPr id="19" name="span"/>
          <p:cNvSpPr/>
          <p:nvPr/>
        </p:nvSpPr>
        <p:spPr>
          <a:xfrm>
            <a:off x="11172349" y="4860036"/>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0" name="em"/>
          <p:cNvSpPr/>
          <p:nvPr/>
        </p:nvSpPr>
        <p:spPr>
          <a:xfrm>
            <a:off x="10721531" y="4860036"/>
            <a:ext cx="45081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Watt</a:t>
            </a:r>
            <a:endParaRPr lang="en-US" sz="1555" dirty="0"/>
          </a:p>
        </p:txBody>
      </p:sp>
      <p:pic>
        <p:nvPicPr>
          <p:cNvPr id="21" name="img.freya@image.theme@logo" descr="preencoded.png">    </p:cNvPr>
          <p:cNvPicPr>
            <a:picLocks noChangeAspect="1"/>
          </p:cNvPicPr>
          <p:nvPr/>
        </p:nvPicPr>
        <p:blipFill>
          <a:blip r:embed="rId6"/>
          <a:stretch>
            <a:fillRect/>
          </a:stretch>
        </p:blipFill>
        <p:spPr>
          <a:xfrm>
            <a:off x="11094720" y="5730240"/>
            <a:ext cx="609600" cy="60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207597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go!</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9712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Create the skeleton</a:t>
            </a:r>
            <a:endParaRPr lang="en-US" sz="3240" dirty="0"/>
          </a:p>
        </p:txBody>
      </p:sp>
      <p:sp>
        <p:nvSpPr>
          <p:cNvPr id="5"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6" name="span"/>
          <p:cNvSpPr/>
          <p:nvPr/>
        </p:nvSpPr>
        <p:spPr>
          <a:xfrm>
            <a:off x="926211"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7" name="span"/>
          <p:cNvSpPr/>
          <p:nvPr/>
        </p:nvSpPr>
        <p:spPr>
          <a:xfrm>
            <a:off x="1416939" y="1571625"/>
            <a:ext cx="4160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a:t>
            </a:r>
            <a:endParaRPr lang="en-US" sz="1944" dirty="0"/>
          </a:p>
        </p:txBody>
      </p:sp>
      <p:sp>
        <p:nvSpPr>
          <p:cNvPr id="8" name="span"/>
          <p:cNvSpPr/>
          <p:nvPr/>
        </p:nvSpPr>
        <p:spPr>
          <a:xfrm>
            <a:off x="4251865" y="1571625"/>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9" name="span"/>
          <p:cNvSpPr/>
          <p:nvPr/>
        </p:nvSpPr>
        <p:spPr>
          <a:xfrm>
            <a:off x="4390930"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0" name="span"/>
          <p:cNvSpPr/>
          <p:nvPr/>
        </p:nvSpPr>
        <p:spPr>
          <a:xfrm>
            <a:off x="4591622"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1" name="span"/>
          <p:cNvSpPr/>
          <p:nvPr/>
        </p:nvSpPr>
        <p:spPr>
          <a:xfrm>
            <a:off x="4846130" y="1571625"/>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12" name="span"/>
          <p:cNvSpPr/>
          <p:nvPr/>
        </p:nvSpPr>
        <p:spPr>
          <a:xfrm>
            <a:off x="5343906" y="1571625"/>
            <a:ext cx="8194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simple!</a:t>
            </a:r>
            <a:endParaRPr lang="en-US" sz="1944" dirty="0"/>
          </a:p>
        </p:txBody>
      </p:sp>
      <p:sp>
        <p:nvSpPr>
          <p:cNvPr id="13" name="strong"/>
          <p:cNvSpPr/>
          <p:nvPr/>
        </p:nvSpPr>
        <p:spPr>
          <a:xfrm>
            <a:off x="1902428" y="1571625"/>
            <a:ext cx="234943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create-platformatic</a:t>
            </a:r>
            <a:endParaRPr lang="en-US" sz="1944" dirty="0"/>
          </a:p>
        </p:txBody>
      </p:sp>
      <p:sp>
        <p:nvSpPr>
          <p:cNvPr id="14" name="pre.freya@code"/>
          <p:cNvSpPr/>
          <p:nvPr/>
        </p:nvSpPr>
        <p:spPr>
          <a:xfrm>
            <a:off x="2086451" y="3930682"/>
            <a:ext cx="8019002" cy="877634"/>
          </a:xfrm>
          <a:prstGeom prst="roundRect">
            <a:avLst>
              <a:gd name="adj" fmla="val 6946"/>
            </a:avLst>
          </a:prstGeom>
          <a:solidFill>
            <a:srgbClr val="282C34"/>
          </a:solidFill>
          <a:ln w="12700">
            <a:solidFill>
              <a:srgbClr val="282C34">
                <a:alpha val="0"/>
              </a:srgbClr>
            </a:solidFill>
            <a:prstDash val="solid"/>
          </a:ln>
        </p:spPr>
      </p:sp>
      <p:sp>
        <p:nvSpPr>
          <p:cNvPr id="15" name="pre.freya@code:code"/>
          <p:cNvSpPr/>
          <p:nvPr/>
        </p:nvSpPr>
        <p:spPr>
          <a:xfrm>
            <a:off x="2257044" y="4180618"/>
            <a:ext cx="7734775" cy="37785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~/qr</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pnpx wattpm init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[12:28:13.861] DONE (63654): Created a watt application in /Volumes/DATI/Users/Shogun/qr.</a:t>
            </a:r>
            <a:endParaRPr lang="en-US" sz="1120" dirty="0"/>
          </a:p>
        </p:txBody>
      </p:sp>
      <p:pic>
        <p:nvPicPr>
          <p:cNvPr id="1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4000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Database service - Create a migration</a:t>
            </a:r>
            <a:endParaRPr lang="en-US" sz="3240" dirty="0"/>
          </a:p>
        </p:txBody>
      </p:sp>
      <p:sp>
        <p:nvSpPr>
          <p:cNvPr id="5" name="span"/>
          <p:cNvSpPr/>
          <p:nvPr/>
        </p:nvSpPr>
        <p:spPr>
          <a:xfrm>
            <a:off x="487680" y="1571625"/>
            <a:ext cx="2815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6" name="span"/>
          <p:cNvSpPr/>
          <p:nvPr/>
        </p:nvSpPr>
        <p:spPr>
          <a:xfrm>
            <a:off x="83858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270159" y="1571625"/>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8" name="span"/>
          <p:cNvSpPr/>
          <p:nvPr/>
        </p:nvSpPr>
        <p:spPr>
          <a:xfrm>
            <a:off x="1834706" y="1571625"/>
            <a:ext cx="9050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schema</a:t>
            </a:r>
            <a:endParaRPr lang="en-US" sz="1944" dirty="0"/>
          </a:p>
        </p:txBody>
      </p:sp>
      <p:sp>
        <p:nvSpPr>
          <p:cNvPr id="9" name="span"/>
          <p:cNvSpPr/>
          <p:nvPr/>
        </p:nvSpPr>
        <p:spPr>
          <a:xfrm>
            <a:off x="2809113"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3063526" y="1571625"/>
            <a:ext cx="10725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managed</a:t>
            </a:r>
            <a:endParaRPr lang="en-US" sz="1944" dirty="0"/>
          </a:p>
        </p:txBody>
      </p:sp>
      <p:sp>
        <p:nvSpPr>
          <p:cNvPr id="11" name="span"/>
          <p:cNvSpPr/>
          <p:nvPr/>
        </p:nvSpPr>
        <p:spPr>
          <a:xfrm>
            <a:off x="4205383" y="1571625"/>
            <a:ext cx="3307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via</a:t>
            </a:r>
            <a:endParaRPr lang="en-US" sz="1944" dirty="0"/>
          </a:p>
        </p:txBody>
      </p:sp>
      <p:sp>
        <p:nvSpPr>
          <p:cNvPr id="12" name="span"/>
          <p:cNvSpPr/>
          <p:nvPr/>
        </p:nvSpPr>
        <p:spPr>
          <a:xfrm>
            <a:off x="4605433" y="1571625"/>
            <a:ext cx="12662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migrations.</a:t>
            </a:r>
            <a:endParaRPr lang="en-US" sz="1944" dirty="0"/>
          </a:p>
        </p:txBody>
      </p:sp>
      <p:sp>
        <p:nvSpPr>
          <p:cNvPr id="13" name="pre.freya@code"/>
          <p:cNvSpPr/>
          <p:nvPr/>
        </p:nvSpPr>
        <p:spPr>
          <a:xfrm>
            <a:off x="4267200" y="3638169"/>
            <a:ext cx="3657600" cy="1462564"/>
          </a:xfrm>
          <a:prstGeom prst="roundRect">
            <a:avLst>
              <a:gd name="adj" fmla="val 4168"/>
            </a:avLst>
          </a:prstGeom>
          <a:solidFill>
            <a:srgbClr val="282C34"/>
          </a:solidFill>
          <a:ln w="12700">
            <a:solidFill>
              <a:srgbClr val="282C34">
                <a:alpha val="0"/>
              </a:srgbClr>
            </a:solidFill>
            <a:prstDash val="solid"/>
          </a:ln>
        </p:spPr>
      </p:sp>
      <p:sp>
        <p:nvSpPr>
          <p:cNvPr id="14" name="pre.freya@code:code"/>
          <p:cNvSpPr/>
          <p:nvPr/>
        </p:nvSpPr>
        <p:spPr>
          <a:xfrm>
            <a:off x="4437793" y="3888105"/>
            <a:ext cx="2957797" cy="962787"/>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CREATE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TABLE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IF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NOT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EXISTS</a:t>
            </a:r>
            <a:r>
              <a:rPr lang="en-US" sz="1120" u="none" dirty="0">
                <a:solidFill>
                  <a:srgbClr val="ABB2BF"/>
                </a:solidFill>
                <a:latin typeface="Roboto Mono" pitchFamily="34" charset="0"/>
                <a:ea typeface="Roboto Mono" pitchFamily="34" charset="-122"/>
                <a:cs typeface="Roboto Mono" pitchFamily="34" charset="-120"/>
              </a:rPr>
              <a:t> urls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id </a:t>
            </a:r>
            <a:r>
              <a:rPr lang="en-US" sz="1120" u="none" dirty="0">
                <a:solidFill>
                  <a:srgbClr val="C678DD"/>
                </a:solidFill>
                <a:latin typeface="Roboto Mono" pitchFamily="34" charset="0"/>
                <a:ea typeface="Roboto Mono" pitchFamily="34" charset="-122"/>
                <a:cs typeface="Roboto Mono" pitchFamily="34" charset="-120"/>
              </a:rPr>
              <a:t>VARCHAR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36</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PRIMARY KEY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TEXT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NOT NULL</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count </a:t>
            </a:r>
            <a:r>
              <a:rPr lang="en-US" sz="1120" u="none" dirty="0">
                <a:solidFill>
                  <a:srgbClr val="C678DD"/>
                </a:solidFill>
                <a:latin typeface="Roboto Mono" pitchFamily="34" charset="0"/>
                <a:ea typeface="Roboto Mono" pitchFamily="34" charset="-122"/>
                <a:cs typeface="Roboto Mono" pitchFamily="34" charset="-120"/>
              </a:rPr>
              <a:t>INTEGER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DEFAULT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15"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77659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Database service - Track our clicks</a:t>
            </a:r>
            <a:endParaRPr lang="en-US" sz="3240" dirty="0"/>
          </a:p>
        </p:txBody>
      </p:sp>
      <p:sp>
        <p:nvSpPr>
          <p:cNvPr id="5" name="pre.freya@code"/>
          <p:cNvSpPr/>
          <p:nvPr/>
        </p:nvSpPr>
        <p:spPr>
          <a:xfrm>
            <a:off x="2853976" y="1649349"/>
            <a:ext cx="6484049" cy="4582192"/>
          </a:xfrm>
          <a:prstGeom prst="roundRect">
            <a:avLst>
              <a:gd name="adj" fmla="val 1330"/>
            </a:avLst>
          </a:prstGeom>
          <a:solidFill>
            <a:srgbClr val="282C34"/>
          </a:solidFill>
          <a:ln w="12700">
            <a:solidFill>
              <a:srgbClr val="282C34">
                <a:alpha val="0"/>
              </a:srgbClr>
            </a:solidFill>
            <a:prstDash val="solid"/>
          </a:ln>
        </p:spPr>
      </p:sp>
      <p:sp>
        <p:nvSpPr>
          <p:cNvPr id="6" name="pre.freya@code:code"/>
          <p:cNvSpPr/>
          <p:nvPr/>
        </p:nvSpPr>
        <p:spPr>
          <a:xfrm>
            <a:off x="3536252" y="1899285"/>
            <a:ext cx="5688139" cy="4082415"/>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sql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'@databases/sql'</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export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default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app</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app</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put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'/urls/:id/track'</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7F848E"/>
                </a:solidFill>
                <a:latin typeface="Roboto Mono" pitchFamily="34" charset="0"/>
                <a:ea typeface="Roboto Mono" pitchFamily="34" charset="-122"/>
                <a:cs typeface="Roboto Mono" pitchFamily="34" charset="-120"/>
              </a:rPr>
              <a:t>// ... schema definition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request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request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params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id</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app</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platformatic</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db</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query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sql</a:t>
            </a:r>
            <a:r>
              <a:rPr lang="en-US" sz="1120" u="none" dirty="0">
                <a:solidFill>
                  <a:srgbClr val="98C379"/>
                </a:solidFill>
                <a:latin typeface="Roboto Mono" pitchFamily="34" charset="0"/>
                <a:ea typeface="Roboto Mono" pitchFamily="34" charset="-122"/>
                <a:cs typeface="Roboto Mono" pitchFamily="34" charset="-120"/>
              </a:rPr>
              <a:t>`UPDATE urls SET count = count + 1 WHERE id =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id</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matching</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app</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platformatic</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entities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find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where</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eq</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matching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3109722" y="1899285"/>
            <a:ext cx="170688" cy="4082415"/>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21</a:t>
            </a:r>
            <a:endParaRPr lang="en-US" sz="1120"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19734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URL service - Shorten a URL</a:t>
            </a:r>
            <a:endParaRPr lang="en-US" sz="3240" dirty="0"/>
          </a:p>
        </p:txBody>
      </p:sp>
      <p:sp>
        <p:nvSpPr>
          <p:cNvPr id="5" name="pre.freya@code"/>
          <p:cNvSpPr/>
          <p:nvPr/>
        </p:nvSpPr>
        <p:spPr>
          <a:xfrm>
            <a:off x="2598039" y="1649349"/>
            <a:ext cx="6995827" cy="4582192"/>
          </a:xfrm>
          <a:prstGeom prst="roundRect">
            <a:avLst>
              <a:gd name="adj" fmla="val 1330"/>
            </a:avLst>
          </a:prstGeom>
          <a:solidFill>
            <a:srgbClr val="282C34"/>
          </a:solidFill>
          <a:ln w="12700">
            <a:solidFill>
              <a:srgbClr val="282C34">
                <a:alpha val="0"/>
              </a:srgbClr>
            </a:solidFill>
            <a:prstDash val="solid"/>
          </a:ln>
        </p:spPr>
      </p:sp>
      <p:sp>
        <p:nvSpPr>
          <p:cNvPr id="6" name="pre.freya@code:code"/>
          <p:cNvSpPr/>
          <p:nvPr/>
        </p:nvSpPr>
        <p:spPr>
          <a:xfrm>
            <a:off x="3280315" y="1899285"/>
            <a:ext cx="6199917" cy="4082415"/>
          </a:xfrm>
          <a:prstGeom prst="rect">
            <a:avLst/>
          </a:prstGeom>
          <a:noFill/>
          <a:ln/>
        </p:spPr>
        <p:txBody>
          <a:bodyPr wrap="none" lIns="0" tIns="0" rIns="0" bIns="0" rtlCol="0" anchor="t"/>
          <a:lstStyle/>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post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7F848E"/>
                </a:solidFill>
                <a:latin typeface="Roboto Mono" pitchFamily="34" charset="0"/>
                <a:ea typeface="Roboto Mono" pitchFamily="34" charset="-122"/>
                <a:cs typeface="Roboto Mono" pitchFamily="34" charset="-120"/>
              </a:rPr>
              <a:t>// ... schema definition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request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reply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rootUrl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`http://</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request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'x-forwarded-host'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fetch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'http://database.plt.local/urls'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method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'POST'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'Content-Type'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'application/json'</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body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JSON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stringify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randomUUID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request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body</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 Response error handling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5C07B"/>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json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`/urls/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id</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rootUrl</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url64</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Buffer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toString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toString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'base64url'</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qr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`/qr/</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url64</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rootUrl</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qr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toString</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2853785" y="1899285"/>
            <a:ext cx="170688" cy="4082415"/>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21</a:t>
            </a:r>
            <a:endParaRPr lang="en-US" sz="1120"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68709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URL service - Track clicks</a:t>
            </a:r>
            <a:endParaRPr lang="en-US" sz="3240" dirty="0"/>
          </a:p>
        </p:txBody>
      </p:sp>
      <p:sp>
        <p:nvSpPr>
          <p:cNvPr id="5" name="pre.freya@code"/>
          <p:cNvSpPr/>
          <p:nvPr/>
        </p:nvSpPr>
        <p:spPr>
          <a:xfrm>
            <a:off x="2811494" y="1746885"/>
            <a:ext cx="6569012" cy="4387215"/>
          </a:xfrm>
          <a:prstGeom prst="roundRect">
            <a:avLst>
              <a:gd name="adj" fmla="val 1389"/>
            </a:avLst>
          </a:prstGeom>
          <a:solidFill>
            <a:srgbClr val="282C34"/>
          </a:solidFill>
          <a:ln w="12700">
            <a:solidFill>
              <a:srgbClr val="282C34">
                <a:alpha val="0"/>
              </a:srgbClr>
            </a:solidFill>
            <a:prstDash val="solid"/>
          </a:ln>
        </p:spPr>
      </p:sp>
      <p:sp>
        <p:nvSpPr>
          <p:cNvPr id="6" name="pre.freya@code:code"/>
          <p:cNvSpPr/>
          <p:nvPr/>
        </p:nvSpPr>
        <p:spPr>
          <a:xfrm>
            <a:off x="3493770" y="1996821"/>
            <a:ext cx="5773102" cy="3887438"/>
          </a:xfrm>
          <a:prstGeom prst="rect">
            <a:avLst/>
          </a:prstGeom>
          <a:noFill/>
          <a:ln/>
        </p:spPr>
        <p:txBody>
          <a:bodyPr wrap="none" lIns="0" tIns="0" rIns="0" bIns="0" rtlCol="0" anchor="t"/>
          <a:lstStyle/>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7F848E"/>
                </a:solidFill>
                <a:latin typeface="Roboto Mono" pitchFamily="34" charset="0"/>
                <a:ea typeface="Roboto Mono" pitchFamily="34" charset="-122"/>
                <a:cs typeface="Roboto Mono" pitchFamily="34" charset="-120"/>
              </a:rPr>
              <a:t>// ... schema definition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request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reply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fetch</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`http://database.plt.local/urls/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request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params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id</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/track`</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method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'PUT'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if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status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200</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error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text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reply</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status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status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error</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json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reply</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header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'x-clicks'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count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reply</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redirect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301</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3067241" y="1996821"/>
            <a:ext cx="170688" cy="3887438"/>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20</a:t>
            </a:r>
            <a:endParaRPr lang="en-US" sz="1120"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68052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URL service - Get all stats</a:t>
            </a:r>
            <a:endParaRPr lang="en-US" sz="3240" dirty="0"/>
          </a:p>
        </p:txBody>
      </p:sp>
      <p:sp>
        <p:nvSpPr>
          <p:cNvPr id="5" name="pre.freya@code"/>
          <p:cNvSpPr/>
          <p:nvPr/>
        </p:nvSpPr>
        <p:spPr>
          <a:xfrm>
            <a:off x="2896648" y="2526792"/>
            <a:ext cx="6398609" cy="2827401"/>
          </a:xfrm>
          <a:prstGeom prst="roundRect">
            <a:avLst>
              <a:gd name="adj" fmla="val 2156"/>
            </a:avLst>
          </a:prstGeom>
          <a:solidFill>
            <a:srgbClr val="282C34"/>
          </a:solidFill>
          <a:ln w="12700">
            <a:solidFill>
              <a:srgbClr val="282C34">
                <a:alpha val="0"/>
              </a:srgbClr>
            </a:solidFill>
            <a:prstDash val="solid"/>
          </a:ln>
        </p:spPr>
      </p:sp>
      <p:sp>
        <p:nvSpPr>
          <p:cNvPr id="6" name="pre.freya@code:code"/>
          <p:cNvSpPr/>
          <p:nvPr/>
        </p:nvSpPr>
        <p:spPr>
          <a:xfrm>
            <a:off x="3578924" y="2776728"/>
            <a:ext cx="5602699" cy="2327624"/>
          </a:xfrm>
          <a:prstGeom prst="rect">
            <a:avLst/>
          </a:prstGeom>
          <a:noFill/>
          <a:ln/>
        </p:spPr>
        <p:txBody>
          <a:bodyPr wrap="none" lIns="0" tIns="0" rIns="0" bIns="0" rtlCol="0" anchor="t"/>
          <a:lstStyle/>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'/stats'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_</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reply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fetch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'http://database.plt.local/urls'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if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status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200</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error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text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reply</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status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status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error</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urls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json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urls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3152394" y="2776728"/>
            <a:ext cx="170688" cy="2327624"/>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6795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Frontend - Add a rendering UI</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9700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frontend</a:t>
            </a:r>
            <a:endParaRPr lang="en-US" sz="1944" dirty="0"/>
          </a:p>
        </p:txBody>
      </p:sp>
      <p:sp>
        <p:nvSpPr>
          <p:cNvPr id="7" name="span"/>
          <p:cNvSpPr/>
          <p:nvPr/>
        </p:nvSpPr>
        <p:spPr>
          <a:xfrm>
            <a:off x="2041874" y="1571625"/>
            <a:ext cx="3435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file</a:t>
            </a:r>
            <a:endParaRPr lang="en-US" sz="1944" dirty="0"/>
          </a:p>
        </p:txBody>
      </p:sp>
      <p:sp>
        <p:nvSpPr>
          <p:cNvPr id="8" name="span"/>
          <p:cNvSpPr/>
          <p:nvPr/>
        </p:nvSpPr>
        <p:spPr>
          <a:xfrm>
            <a:off x="2454783" y="1571625"/>
            <a:ext cx="543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uses</a:t>
            </a:r>
            <a:endParaRPr lang="en-US" sz="1944" dirty="0"/>
          </a:p>
        </p:txBody>
      </p:sp>
      <p:sp>
        <p:nvSpPr>
          <p:cNvPr id="9" name="span"/>
          <p:cNvSpPr/>
          <p:nvPr/>
        </p:nvSpPr>
        <p:spPr>
          <a:xfrm>
            <a:off x="5369909" y="1571625"/>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0" name="span"/>
          <p:cNvSpPr/>
          <p:nvPr/>
        </p:nvSpPr>
        <p:spPr>
          <a:xfrm>
            <a:off x="5508974" y="1571625"/>
            <a:ext cx="333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11" name="span"/>
          <p:cNvSpPr/>
          <p:nvPr/>
        </p:nvSpPr>
        <p:spPr>
          <a:xfrm>
            <a:off x="5912263" y="1571625"/>
            <a:ext cx="13931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transpilation</a:t>
            </a:r>
            <a:endParaRPr lang="en-US" sz="1944" dirty="0"/>
          </a:p>
        </p:txBody>
      </p:sp>
      <p:sp>
        <p:nvSpPr>
          <p:cNvPr id="12" name="span"/>
          <p:cNvSpPr/>
          <p:nvPr/>
        </p:nvSpPr>
        <p:spPr>
          <a:xfrm>
            <a:off x="7374731" y="1571625"/>
            <a:ext cx="941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needed.</a:t>
            </a:r>
            <a:endParaRPr lang="en-US" sz="1944" dirty="0"/>
          </a:p>
        </p:txBody>
      </p:sp>
      <p:sp>
        <p:nvSpPr>
          <p:cNvPr id="13" name="a">
            <a:hlinkClick r:id="rId1" tooltip=""/>
          </p:cNvPr>
          <p:cNvSpPr/>
          <p:nvPr/>
        </p:nvSpPr>
        <p:spPr>
          <a:xfrm>
            <a:off x="3067622" y="1571625"/>
            <a:ext cx="78305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Preact</a:t>
            </a:r>
            <a:endParaRPr lang="en-US" sz="1944" dirty="0"/>
          </a:p>
        </p:txBody>
      </p:sp>
      <p:sp>
        <p:nvSpPr>
          <p:cNvPr id="14" name="a">
            <a:hlinkClick r:id="rId2" tooltip=""/>
          </p:cNvPr>
          <p:cNvSpPr/>
          <p:nvPr/>
        </p:nvSpPr>
        <p:spPr>
          <a:xfrm>
            <a:off x="4884611" y="1571625"/>
            <a:ext cx="48529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JSX</a:t>
            </a:r>
            <a:endParaRPr lang="en-US" sz="1944" dirty="0"/>
          </a:p>
        </p:txBody>
      </p:sp>
      <p:sp>
        <p:nvSpPr>
          <p:cNvPr id="15" name="strong">
            <a:hlinkClick r:id="rId3" tooltip=""/>
          </p:cNvPr>
          <p:cNvSpPr/>
          <p:nvPr/>
        </p:nvSpPr>
        <p:spPr>
          <a:xfrm>
            <a:off x="3909155" y="1571625"/>
            <a:ext cx="91706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without</a:t>
            </a:r>
            <a:endParaRPr lang="en-US" sz="1944" dirty="0"/>
          </a:p>
        </p:txBody>
      </p:sp>
      <p:sp>
        <p:nvSpPr>
          <p:cNvPr id="16" name="pre.freya@code"/>
          <p:cNvSpPr/>
          <p:nvPr/>
        </p:nvSpPr>
        <p:spPr>
          <a:xfrm>
            <a:off x="2854071" y="2858262"/>
            <a:ext cx="6483858" cy="3022378"/>
          </a:xfrm>
          <a:prstGeom prst="roundRect">
            <a:avLst>
              <a:gd name="adj" fmla="val 2017"/>
            </a:avLst>
          </a:prstGeom>
          <a:solidFill>
            <a:srgbClr val="282C34"/>
          </a:solidFill>
          <a:ln w="12700">
            <a:solidFill>
              <a:srgbClr val="282C34">
                <a:alpha val="0"/>
              </a:srgbClr>
            </a:solidFill>
            <a:prstDash val="solid"/>
          </a:ln>
        </p:spPr>
      </p:sp>
      <p:sp>
        <p:nvSpPr>
          <p:cNvPr id="17" name="pre.freya@code:code"/>
          <p:cNvSpPr/>
          <p:nvPr/>
        </p:nvSpPr>
        <p:spPr>
          <a:xfrm>
            <a:off x="3536347" y="3108198"/>
            <a:ext cx="5687948" cy="2522601"/>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fastifyStatic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'@fastify/static'</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fastify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'fastify'</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fileURLToPath</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'node:url'</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export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create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fastify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logger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true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register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fastifyStatic</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root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fileURLToPath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'./public'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meta</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server</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18" name="pre.freya@code:line-numbers"/>
          <p:cNvSpPr/>
          <p:nvPr/>
        </p:nvSpPr>
        <p:spPr>
          <a:xfrm>
            <a:off x="3109817" y="3108198"/>
            <a:ext cx="170688" cy="2522601"/>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p:txBody>
      </p:sp>
      <p:pic>
        <p:nvPicPr>
          <p:cNvPr id="19" name="img.freya@image.theme@logo" descr="preencoded.png">    </p:cNvPr>
          <p:cNvPicPr>
            <a:picLocks noChangeAspect="1"/>
          </p:cNvPicPr>
          <p:nvPr/>
        </p:nvPicPr>
        <p:blipFill>
          <a:blip r:embed="rId4"/>
          <a:stretch>
            <a:fillRect/>
          </a:stretch>
        </p:blipFill>
        <p:spPr>
          <a:xfrm>
            <a:off x="11094720" y="5730240"/>
            <a:ext cx="609600" cy="609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268862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Where are</a:t>
            </a:r>
            <a:endParaRPr lang="en-US" sz="4277" dirty="0"/>
          </a:p>
        </p:txBody>
      </p:sp>
      <p:sp>
        <p:nvSpPr>
          <p:cNvPr id="5" name="span"/>
          <p:cNvSpPr/>
          <p:nvPr/>
        </p:nvSpPr>
        <p:spPr>
          <a:xfrm>
            <a:off x="487680" y="3456432"/>
            <a:ext cx="353434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the QR codes?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3083052"/>
            <a:ext cx="315572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dive in!</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166649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1</a:t>
            </a:r>
            <a:endParaRPr lang="en-US" sz="32400" dirty="0"/>
          </a:p>
        </p:txBody>
      </p:sp>
      <p:sp>
        <p:nvSpPr>
          <p:cNvPr id="5" name="span"/>
          <p:cNvSpPr/>
          <p:nvPr/>
        </p:nvSpPr>
        <p:spPr>
          <a:xfrm>
            <a:off x="487680" y="518160"/>
            <a:ext cx="69087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Some helpers (1/4)</a:t>
            </a:r>
            <a:endParaRPr lang="en-US" sz="3240" dirty="0"/>
          </a:p>
        </p:txBody>
      </p:sp>
      <p:sp>
        <p:nvSpPr>
          <p:cNvPr id="6" name="pre.freya@code"/>
          <p:cNvSpPr/>
          <p:nvPr/>
        </p:nvSpPr>
        <p:spPr>
          <a:xfrm>
            <a:off x="3109722" y="3111722"/>
            <a:ext cx="5972556" cy="1657541"/>
          </a:xfrm>
          <a:prstGeom prst="roundRect">
            <a:avLst>
              <a:gd name="adj" fmla="val 3678"/>
            </a:avLst>
          </a:prstGeom>
          <a:solidFill>
            <a:srgbClr val="282C34"/>
          </a:solidFill>
          <a:ln w="12700">
            <a:solidFill>
              <a:srgbClr val="282C34">
                <a:alpha val="0"/>
              </a:srgbClr>
            </a:solidFill>
            <a:prstDash val="solid"/>
          </a:ln>
        </p:spPr>
      </p:sp>
      <p:sp>
        <p:nvSpPr>
          <p:cNvPr id="7" name="pre.freya@code:code"/>
          <p:cNvSpPr/>
          <p:nvPr/>
        </p:nvSpPr>
        <p:spPr>
          <a:xfrm>
            <a:off x="3791998" y="3361658"/>
            <a:ext cx="5176646" cy="1157764"/>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export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isFinder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7</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&amp;&amp;</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7</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8</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Top corners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8</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&amp;&amp;</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7</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Bottom left corner</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8" name="pre.freya@code:line-numbers"/>
          <p:cNvSpPr/>
          <p:nvPr/>
        </p:nvSpPr>
        <p:spPr>
          <a:xfrm>
            <a:off x="3450812" y="3361658"/>
            <a:ext cx="85344" cy="1157764"/>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p:txBody>
      </p:sp>
      <p:pic>
        <p:nvPicPr>
          <p:cNvPr id="9"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246478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2</a:t>
            </a:r>
            <a:endParaRPr lang="en-US" sz="32400" dirty="0"/>
          </a:p>
        </p:txBody>
      </p:sp>
      <p:sp>
        <p:nvSpPr>
          <p:cNvPr id="5" name="span"/>
          <p:cNvSpPr/>
          <p:nvPr/>
        </p:nvSpPr>
        <p:spPr>
          <a:xfrm>
            <a:off x="487680" y="518160"/>
            <a:ext cx="698696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Some helpers (2/4)</a:t>
            </a:r>
            <a:endParaRPr lang="en-US" sz="3240" dirty="0"/>
          </a:p>
        </p:txBody>
      </p:sp>
      <p:sp>
        <p:nvSpPr>
          <p:cNvPr id="6" name="pre.freya@code"/>
          <p:cNvSpPr/>
          <p:nvPr/>
        </p:nvSpPr>
        <p:spPr>
          <a:xfrm>
            <a:off x="3067336" y="1941862"/>
            <a:ext cx="6057329" cy="3997262"/>
          </a:xfrm>
          <a:prstGeom prst="roundRect">
            <a:avLst>
              <a:gd name="adj" fmla="val 1525"/>
            </a:avLst>
          </a:prstGeom>
          <a:solidFill>
            <a:srgbClr val="282C34"/>
          </a:solidFill>
          <a:ln w="12700">
            <a:solidFill>
              <a:srgbClr val="282C34">
                <a:alpha val="0"/>
              </a:srgbClr>
            </a:solidFill>
            <a:prstDash val="solid"/>
          </a:ln>
        </p:spPr>
      </p:sp>
      <p:sp>
        <p:nvSpPr>
          <p:cNvPr id="7" name="pre.freya@code:code"/>
          <p:cNvSpPr/>
          <p:nvPr/>
        </p:nvSpPr>
        <p:spPr>
          <a:xfrm>
            <a:off x="3749612" y="2191798"/>
            <a:ext cx="5261419" cy="3497485"/>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export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getAlignments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version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17</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4</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aligments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currentAlignments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alignmentsByVersion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version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of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currentAlignments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j</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of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currentAlignments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if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isFinder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j</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Skip the one overlapping with finders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continue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aligments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push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j</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aligments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8" name="pre.freya@code:line-numbers"/>
          <p:cNvSpPr/>
          <p:nvPr/>
        </p:nvSpPr>
        <p:spPr>
          <a:xfrm>
            <a:off x="3323082" y="2191798"/>
            <a:ext cx="170688" cy="3497485"/>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p:txBody>
      </p:sp>
      <p:pic>
        <p:nvPicPr>
          <p:cNvPr id="9"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2481263"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3</a:t>
            </a:r>
            <a:endParaRPr lang="en-US" sz="32400" dirty="0"/>
          </a:p>
        </p:txBody>
      </p:sp>
      <p:sp>
        <p:nvSpPr>
          <p:cNvPr id="5" name="span"/>
          <p:cNvSpPr/>
          <p:nvPr/>
        </p:nvSpPr>
        <p:spPr>
          <a:xfrm>
            <a:off x="487680" y="518160"/>
            <a:ext cx="698534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Some helpers (3/4)</a:t>
            </a:r>
            <a:endParaRPr lang="en-US" sz="3240" dirty="0"/>
          </a:p>
        </p:txBody>
      </p:sp>
      <p:sp>
        <p:nvSpPr>
          <p:cNvPr id="6" name="pre.freya@code"/>
          <p:cNvSpPr/>
          <p:nvPr/>
        </p:nvSpPr>
        <p:spPr>
          <a:xfrm>
            <a:off x="3365945" y="2721769"/>
            <a:ext cx="5460016" cy="2437448"/>
          </a:xfrm>
          <a:prstGeom prst="roundRect">
            <a:avLst>
              <a:gd name="adj" fmla="val 2501"/>
            </a:avLst>
          </a:prstGeom>
          <a:solidFill>
            <a:srgbClr val="282C34"/>
          </a:solidFill>
          <a:ln w="12700">
            <a:solidFill>
              <a:srgbClr val="282C34">
                <a:alpha val="0"/>
              </a:srgbClr>
            </a:solidFill>
            <a:prstDash val="solid"/>
          </a:ln>
        </p:spPr>
      </p:sp>
      <p:sp>
        <p:nvSpPr>
          <p:cNvPr id="7" name="pre.freya@code:code"/>
          <p:cNvSpPr/>
          <p:nvPr/>
        </p:nvSpPr>
        <p:spPr>
          <a:xfrm>
            <a:off x="4048220" y="2971705"/>
            <a:ext cx="4664106" cy="1937671"/>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export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isAlignment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aligments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aligments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some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topLevelY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topLevelX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topLevelY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&amp;&amp;</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topLevelY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4</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&amp;&amp;</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topLevelX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&amp;&amp;</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topLevelX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4</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8" name="pre.freya@code:line-numbers"/>
          <p:cNvSpPr/>
          <p:nvPr/>
        </p:nvSpPr>
        <p:spPr>
          <a:xfrm>
            <a:off x="3621691" y="2971705"/>
            <a:ext cx="170688" cy="1937671"/>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p:txBody>
      </p:sp>
      <p:pic>
        <p:nvPicPr>
          <p:cNvPr id="9"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2880360"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4</a:t>
            </a:r>
            <a:endParaRPr lang="en-US" sz="32400" dirty="0"/>
          </a:p>
        </p:txBody>
      </p:sp>
      <p:sp>
        <p:nvSpPr>
          <p:cNvPr id="5" name="span"/>
          <p:cNvSpPr/>
          <p:nvPr/>
        </p:nvSpPr>
        <p:spPr>
          <a:xfrm>
            <a:off x="487680" y="518160"/>
            <a:ext cx="702564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Some helpers (4/4)</a:t>
            </a:r>
            <a:endParaRPr lang="en-US" sz="3240" dirty="0"/>
          </a:p>
        </p:txBody>
      </p:sp>
      <p:sp>
        <p:nvSpPr>
          <p:cNvPr id="6" name="span"/>
          <p:cNvSpPr/>
          <p:nvPr/>
        </p:nvSpPr>
        <p:spPr>
          <a:xfrm>
            <a:off x="487680" y="1571625"/>
            <a:ext cx="10258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Similarly,</a:t>
            </a:r>
            <a:endParaRPr lang="en-US" sz="1944" dirty="0"/>
          </a:p>
        </p:txBody>
      </p:sp>
      <p:sp>
        <p:nvSpPr>
          <p:cNvPr id="7" name="span"/>
          <p:cNvSpPr/>
          <p:nvPr/>
        </p:nvSpPr>
        <p:spPr>
          <a:xfrm>
            <a:off x="3027236"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8" name="span"/>
          <p:cNvSpPr/>
          <p:nvPr/>
        </p:nvSpPr>
        <p:spPr>
          <a:xfrm>
            <a:off x="5275612" y="1571625"/>
            <a:ext cx="8443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behave</a:t>
            </a:r>
            <a:endParaRPr lang="en-US" sz="1944" dirty="0"/>
          </a:p>
        </p:txBody>
      </p:sp>
      <p:sp>
        <p:nvSpPr>
          <p:cNvPr id="9" name="span"/>
          <p:cNvSpPr/>
          <p:nvPr/>
        </p:nvSpPr>
        <p:spPr>
          <a:xfrm>
            <a:off x="6189345"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6620923" y="1571625"/>
            <a:ext cx="691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same.</a:t>
            </a:r>
            <a:endParaRPr lang="en-US" sz="1944" dirty="0"/>
          </a:p>
        </p:txBody>
      </p:sp>
      <p:sp>
        <p:nvSpPr>
          <p:cNvPr id="11" name="span"/>
          <p:cNvSpPr/>
          <p:nvPr/>
        </p:nvSpPr>
        <p:spPr>
          <a:xfrm>
            <a:off x="487680" y="1941957"/>
            <a:ext cx="5779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12" name="span"/>
          <p:cNvSpPr/>
          <p:nvPr/>
        </p:nvSpPr>
        <p:spPr>
          <a:xfrm>
            <a:off x="1134999" y="1941957"/>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3" name="span"/>
          <p:cNvSpPr/>
          <p:nvPr/>
        </p:nvSpPr>
        <p:spPr>
          <a:xfrm>
            <a:off x="1567815" y="1941957"/>
            <a:ext cx="4701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way</a:t>
            </a:r>
            <a:endParaRPr lang="en-US" sz="1944" dirty="0"/>
          </a:p>
        </p:txBody>
      </p:sp>
      <p:sp>
        <p:nvSpPr>
          <p:cNvPr id="14" name="span"/>
          <p:cNvSpPr/>
          <p:nvPr/>
        </p:nvSpPr>
        <p:spPr>
          <a:xfrm>
            <a:off x="2107311" y="1941957"/>
            <a:ext cx="589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15" name="span"/>
          <p:cNvSpPr/>
          <p:nvPr/>
        </p:nvSpPr>
        <p:spPr>
          <a:xfrm>
            <a:off x="2766251" y="1941957"/>
            <a:ext cx="9747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complex</a:t>
            </a:r>
            <a:endParaRPr lang="en-US" sz="1944" dirty="0"/>
          </a:p>
        </p:txBody>
      </p:sp>
      <p:sp>
        <p:nvSpPr>
          <p:cNvPr id="16" name="span"/>
          <p:cNvSpPr/>
          <p:nvPr/>
        </p:nvSpPr>
        <p:spPr>
          <a:xfrm>
            <a:off x="3810381" y="1941957"/>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4309301" y="1941957"/>
            <a:ext cx="648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a:t>
            </a:r>
            <a:endParaRPr lang="en-US" sz="1944" dirty="0"/>
          </a:p>
        </p:txBody>
      </p:sp>
      <p:sp>
        <p:nvSpPr>
          <p:cNvPr id="18" name="span"/>
          <p:cNvSpPr/>
          <p:nvPr/>
        </p:nvSpPr>
        <p:spPr>
          <a:xfrm>
            <a:off x="4443508" y="1941957"/>
            <a:ext cx="8564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omitted</a:t>
            </a:r>
            <a:endParaRPr lang="en-US" sz="1944" dirty="0"/>
          </a:p>
        </p:txBody>
      </p:sp>
      <p:sp>
        <p:nvSpPr>
          <p:cNvPr id="19" name="span"/>
          <p:cNvSpPr/>
          <p:nvPr/>
        </p:nvSpPr>
        <p:spPr>
          <a:xfrm>
            <a:off x="5369338" y="1941957"/>
            <a:ext cx="5776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them</a:t>
            </a:r>
            <a:endParaRPr lang="en-US" sz="1944" dirty="0"/>
          </a:p>
        </p:txBody>
      </p:sp>
      <p:sp>
        <p:nvSpPr>
          <p:cNvPr id="20" name="span"/>
          <p:cNvSpPr/>
          <p:nvPr/>
        </p:nvSpPr>
        <p:spPr>
          <a:xfrm>
            <a:off x="6016371" y="1941957"/>
            <a:ext cx="5162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here</a:t>
            </a:r>
            <a:endParaRPr lang="en-US" sz="1944" dirty="0"/>
          </a:p>
        </p:txBody>
      </p:sp>
      <p:sp>
        <p:nvSpPr>
          <p:cNvPr id="21" name="span"/>
          <p:cNvSpPr/>
          <p:nvPr/>
        </p:nvSpPr>
        <p:spPr>
          <a:xfrm>
            <a:off x="6601968" y="1941957"/>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2" name="span"/>
          <p:cNvSpPr/>
          <p:nvPr/>
        </p:nvSpPr>
        <p:spPr>
          <a:xfrm>
            <a:off x="6889337" y="1941957"/>
            <a:ext cx="10151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preserve</a:t>
            </a:r>
            <a:endParaRPr lang="en-US" sz="1944" dirty="0"/>
          </a:p>
        </p:txBody>
      </p:sp>
      <p:sp>
        <p:nvSpPr>
          <p:cNvPr id="23" name="span"/>
          <p:cNvSpPr/>
          <p:nvPr/>
        </p:nvSpPr>
        <p:spPr>
          <a:xfrm>
            <a:off x="7973854" y="1941957"/>
            <a:ext cx="5130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your</a:t>
            </a:r>
            <a:endParaRPr lang="en-US" sz="1944" dirty="0"/>
          </a:p>
        </p:txBody>
      </p:sp>
      <p:sp>
        <p:nvSpPr>
          <p:cNvPr id="24" name="span"/>
          <p:cNvSpPr/>
          <p:nvPr/>
        </p:nvSpPr>
        <p:spPr>
          <a:xfrm>
            <a:off x="8556212" y="1941957"/>
            <a:ext cx="7723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mental</a:t>
            </a:r>
            <a:endParaRPr lang="en-US" sz="1944" dirty="0"/>
          </a:p>
        </p:txBody>
      </p:sp>
      <p:sp>
        <p:nvSpPr>
          <p:cNvPr id="25" name="span"/>
          <p:cNvSpPr/>
          <p:nvPr/>
        </p:nvSpPr>
        <p:spPr>
          <a:xfrm>
            <a:off x="9397937" y="1941957"/>
            <a:ext cx="7773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health.</a:t>
            </a:r>
            <a:endParaRPr lang="en-US" sz="1944" dirty="0"/>
          </a:p>
        </p:txBody>
      </p:sp>
      <p:sp>
        <p:nvSpPr>
          <p:cNvPr id="26" name="strong"/>
          <p:cNvSpPr/>
          <p:nvPr/>
        </p:nvSpPr>
        <p:spPr>
          <a:xfrm>
            <a:off x="1582960" y="1571625"/>
            <a:ext cx="137483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drawFinder</a:t>
            </a:r>
            <a:endParaRPr lang="en-US" sz="1944" dirty="0"/>
          </a:p>
        </p:txBody>
      </p:sp>
      <p:sp>
        <p:nvSpPr>
          <p:cNvPr id="27" name="strong"/>
          <p:cNvSpPr/>
          <p:nvPr/>
        </p:nvSpPr>
        <p:spPr>
          <a:xfrm>
            <a:off x="3526250" y="1571625"/>
            <a:ext cx="1679924"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drawAligment</a:t>
            </a:r>
            <a:endParaRPr lang="en-US" sz="1944" dirty="0"/>
          </a:p>
        </p:txBody>
      </p:sp>
      <p:sp>
        <p:nvSpPr>
          <p:cNvPr id="28" name="pre.freya@code"/>
          <p:cNvSpPr/>
          <p:nvPr/>
        </p:nvSpPr>
        <p:spPr>
          <a:xfrm>
            <a:off x="891350" y="3725894"/>
            <a:ext cx="10409206" cy="1657541"/>
          </a:xfrm>
          <a:prstGeom prst="roundRect">
            <a:avLst>
              <a:gd name="adj" fmla="val 3678"/>
            </a:avLst>
          </a:prstGeom>
          <a:solidFill>
            <a:srgbClr val="282C34"/>
          </a:solidFill>
          <a:ln w="12700">
            <a:solidFill>
              <a:srgbClr val="282C34">
                <a:alpha val="0"/>
              </a:srgbClr>
            </a:solidFill>
            <a:prstDash val="solid"/>
          </a:ln>
        </p:spPr>
      </p:sp>
      <p:sp>
        <p:nvSpPr>
          <p:cNvPr id="29" name="pre.freya@code:code"/>
          <p:cNvSpPr/>
          <p:nvPr/>
        </p:nvSpPr>
        <p:spPr>
          <a:xfrm>
            <a:off x="1573625" y="3975830"/>
            <a:ext cx="9613296" cy="1157764"/>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export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drawCircle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posX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padding</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unit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posY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padding</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unit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radius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`M</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posX</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posY</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 a</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radius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radius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,0,1,0,</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diameter</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,0 a</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radius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radius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,0,1,0,</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diameter</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,0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30" name="pre.freya@code:line-numbers"/>
          <p:cNvSpPr/>
          <p:nvPr/>
        </p:nvSpPr>
        <p:spPr>
          <a:xfrm>
            <a:off x="1232440" y="3975830"/>
            <a:ext cx="85344" cy="1157764"/>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p:txBody>
      </p:sp>
      <p:pic>
        <p:nvPicPr>
          <p:cNvPr id="31"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5084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Service skeleton</a:t>
            </a:r>
            <a:endParaRPr lang="en-US" sz="3240" dirty="0"/>
          </a:p>
        </p:txBody>
      </p:sp>
      <p:sp>
        <p:nvSpPr>
          <p:cNvPr id="5" name="pre.freya@code"/>
          <p:cNvSpPr/>
          <p:nvPr/>
        </p:nvSpPr>
        <p:spPr>
          <a:xfrm>
            <a:off x="2896648" y="1649349"/>
            <a:ext cx="6398705" cy="4582192"/>
          </a:xfrm>
          <a:prstGeom prst="roundRect">
            <a:avLst>
              <a:gd name="adj" fmla="val 1330"/>
            </a:avLst>
          </a:prstGeom>
          <a:solidFill>
            <a:srgbClr val="282C34"/>
          </a:solidFill>
          <a:ln w="12700">
            <a:solidFill>
              <a:srgbClr val="282C34">
                <a:alpha val="0"/>
              </a:srgbClr>
            </a:solidFill>
            <a:prstDash val="solid"/>
          </a:ln>
        </p:spPr>
      </p:sp>
      <p:sp>
        <p:nvSpPr>
          <p:cNvPr id="6" name="pre.freya@code:code"/>
          <p:cNvSpPr/>
          <p:nvPr/>
        </p:nvSpPr>
        <p:spPr>
          <a:xfrm>
            <a:off x="3578924" y="1899285"/>
            <a:ext cx="5602795" cy="4082415"/>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createServer</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'node:http'</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QRCodeGenerator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'qrcode-generator'</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drawAlignment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drawCircle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drawFinder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getAlignments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isAlignment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isFinder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padding</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unit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'./rendering.js'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export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create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createServer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req</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data</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req</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split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at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1</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Buffer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data</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'base64url'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toString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'utf-8'</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Generate and return the QR code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3152394" y="1899285"/>
            <a:ext cx="170688" cy="4082415"/>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21</a:t>
            </a:r>
            <a:endParaRPr lang="en-US" sz="1120"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87838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Compute modules</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8392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service</a:t>
            </a:r>
            <a:endParaRPr lang="en-US" sz="1944" dirty="0"/>
          </a:p>
        </p:txBody>
      </p:sp>
      <p:sp>
        <p:nvSpPr>
          <p:cNvPr id="7" name="span"/>
          <p:cNvSpPr/>
          <p:nvPr/>
        </p:nvSpPr>
        <p:spPr>
          <a:xfrm>
            <a:off x="1911096" y="1571625"/>
            <a:ext cx="543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uses</a:t>
            </a:r>
            <a:endParaRPr lang="en-US" sz="1944" dirty="0"/>
          </a:p>
        </p:txBody>
      </p:sp>
      <p:sp>
        <p:nvSpPr>
          <p:cNvPr id="8" name="span"/>
          <p:cNvSpPr/>
          <p:nvPr/>
        </p:nvSpPr>
        <p:spPr>
          <a:xfrm>
            <a:off x="4742688"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9" name="span"/>
          <p:cNvSpPr/>
          <p:nvPr/>
        </p:nvSpPr>
        <p:spPr>
          <a:xfrm>
            <a:off x="7307580" y="1571625"/>
            <a:ext cx="7736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(which</a:t>
            </a:r>
            <a:endParaRPr lang="en-US" sz="1944" dirty="0"/>
          </a:p>
        </p:txBody>
      </p:sp>
      <p:sp>
        <p:nvSpPr>
          <p:cNvPr id="10" name="span"/>
          <p:cNvSpPr/>
          <p:nvPr/>
        </p:nvSpPr>
        <p:spPr>
          <a:xfrm>
            <a:off x="8150543" y="1571625"/>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1" name="span"/>
          <p:cNvSpPr/>
          <p:nvPr/>
        </p:nvSpPr>
        <p:spPr>
          <a:xfrm>
            <a:off x="8628412" y="1571625"/>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12" name="span"/>
          <p:cNvSpPr/>
          <p:nvPr/>
        </p:nvSpPr>
        <p:spPr>
          <a:xfrm>
            <a:off x="8989505" y="1571625"/>
            <a:ext cx="5972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other</a:t>
            </a:r>
            <a:endParaRPr lang="en-US" sz="1944" dirty="0"/>
          </a:p>
        </p:txBody>
      </p:sp>
      <p:sp>
        <p:nvSpPr>
          <p:cNvPr id="13" name="span"/>
          <p:cNvSpPr/>
          <p:nvPr/>
        </p:nvSpPr>
        <p:spPr>
          <a:xfrm>
            <a:off x="9656064" y="1571625"/>
            <a:ext cx="17876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dependencies).</a:t>
            </a:r>
            <a:endParaRPr lang="en-US" sz="1944" dirty="0"/>
          </a:p>
        </p:txBody>
      </p:sp>
      <p:sp>
        <p:nvSpPr>
          <p:cNvPr id="14" name="a">
            <a:hlinkClick r:id="rId1" tooltip=""/>
          </p:cNvPr>
          <p:cNvSpPr/>
          <p:nvPr/>
        </p:nvSpPr>
        <p:spPr>
          <a:xfrm>
            <a:off x="2523935" y="1571625"/>
            <a:ext cx="214931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qrcode-generator</a:t>
            </a:r>
            <a:endParaRPr lang="en-US" sz="1944" dirty="0"/>
          </a:p>
        </p:txBody>
      </p:sp>
      <p:sp>
        <p:nvSpPr>
          <p:cNvPr id="15" name="em"/>
          <p:cNvSpPr/>
          <p:nvPr/>
        </p:nvSpPr>
        <p:spPr>
          <a:xfrm>
            <a:off x="5343716" y="1571625"/>
            <a:ext cx="112576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Kazuhiko</a:t>
            </a:r>
            <a:endParaRPr lang="en-US" sz="1944" dirty="0"/>
          </a:p>
        </p:txBody>
      </p:sp>
      <p:sp>
        <p:nvSpPr>
          <p:cNvPr id="16" name="em"/>
          <p:cNvSpPr/>
          <p:nvPr/>
        </p:nvSpPr>
        <p:spPr>
          <a:xfrm>
            <a:off x="6527864" y="1571625"/>
            <a:ext cx="71027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Arase</a:t>
            </a:r>
            <a:endParaRPr lang="en-US" sz="1944" dirty="0"/>
          </a:p>
        </p:txBody>
      </p:sp>
      <p:sp>
        <p:nvSpPr>
          <p:cNvPr id="17" name="pre.freya@code"/>
          <p:cNvSpPr/>
          <p:nvPr/>
        </p:nvSpPr>
        <p:spPr>
          <a:xfrm>
            <a:off x="3835146" y="3248216"/>
            <a:ext cx="4521708" cy="2242471"/>
          </a:xfrm>
          <a:prstGeom prst="roundRect">
            <a:avLst>
              <a:gd name="adj" fmla="val 2718"/>
            </a:avLst>
          </a:prstGeom>
          <a:solidFill>
            <a:srgbClr val="282C34"/>
          </a:solidFill>
          <a:ln w="12700">
            <a:solidFill>
              <a:srgbClr val="282C34">
                <a:alpha val="0"/>
              </a:srgbClr>
            </a:solidFill>
            <a:prstDash val="solid"/>
          </a:ln>
        </p:spPr>
      </p:sp>
      <p:sp>
        <p:nvSpPr>
          <p:cNvPr id="18" name="pre.freya@code:code"/>
          <p:cNvSpPr/>
          <p:nvPr/>
        </p:nvSpPr>
        <p:spPr>
          <a:xfrm>
            <a:off x="4517422" y="3498152"/>
            <a:ext cx="3725798" cy="1742694"/>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qr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QRCodeGenerator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"H"</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qr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addData</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qr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make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qr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getModuleCount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aligments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getAlignments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dimension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unit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padding</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let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svgPath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let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svgPoints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endParaRPr lang="en-US" sz="1120" dirty="0"/>
          </a:p>
        </p:txBody>
      </p:sp>
      <p:sp>
        <p:nvSpPr>
          <p:cNvPr id="19" name="pre.freya@code:line-numbers"/>
          <p:cNvSpPr/>
          <p:nvPr/>
        </p:nvSpPr>
        <p:spPr>
          <a:xfrm>
            <a:off x="4176236" y="3498152"/>
            <a:ext cx="85344" cy="1742694"/>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p:txBody>
      </p:sp>
      <p:pic>
        <p:nvPicPr>
          <p:cNvPr id="20"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76554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Draw regular modules</a:t>
            </a:r>
            <a:endParaRPr lang="en-US" sz="3240" dirty="0"/>
          </a:p>
        </p:txBody>
      </p:sp>
      <p:sp>
        <p:nvSpPr>
          <p:cNvPr id="5" name="pre.freya@code"/>
          <p:cNvSpPr/>
          <p:nvPr/>
        </p:nvSpPr>
        <p:spPr>
          <a:xfrm>
            <a:off x="2555558" y="2136839"/>
            <a:ext cx="7080790" cy="3607308"/>
          </a:xfrm>
          <a:prstGeom prst="roundRect">
            <a:avLst>
              <a:gd name="adj" fmla="val 1690"/>
            </a:avLst>
          </a:prstGeom>
          <a:solidFill>
            <a:srgbClr val="282C34"/>
          </a:solidFill>
          <a:ln w="12700">
            <a:solidFill>
              <a:srgbClr val="282C34">
                <a:alpha val="0"/>
              </a:srgbClr>
            </a:solidFill>
            <a:prstDash val="solid"/>
          </a:ln>
        </p:spPr>
      </p:sp>
      <p:sp>
        <p:nvSpPr>
          <p:cNvPr id="6" name="pre.freya@code:code"/>
          <p:cNvSpPr/>
          <p:nvPr/>
        </p:nvSpPr>
        <p:spPr>
          <a:xfrm>
            <a:off x="3237833" y="2386775"/>
            <a:ext cx="6284880" cy="3107531"/>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Draw regular modules</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let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let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if</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qr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isDark</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isFinder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isAlignment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aligments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continue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svgPoints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drawCircle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06C75"/>
                </a:solidFill>
                <a:latin typeface="Roboto Mono" pitchFamily="34" charset="0"/>
                <a:ea typeface="Roboto Mono" pitchFamily="34" charset="-122"/>
                <a:cs typeface="Roboto Mono" pitchFamily="34" charset="-120"/>
              </a:rPr>
              <a:t>svgPath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`&lt;path d="</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svgPoints</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 fill="currentColor" stroke="none" /&gt;`</a:t>
            </a:r>
            <a:endParaRPr lang="en-US" sz="1120" dirty="0"/>
          </a:p>
        </p:txBody>
      </p:sp>
      <p:sp>
        <p:nvSpPr>
          <p:cNvPr id="7" name="pre.freya@code:line-numbers"/>
          <p:cNvSpPr/>
          <p:nvPr/>
        </p:nvSpPr>
        <p:spPr>
          <a:xfrm>
            <a:off x="2811304" y="2386775"/>
            <a:ext cx="170688" cy="3107531"/>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52351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Draw other elements</a:t>
            </a:r>
            <a:endParaRPr lang="en-US" sz="3240" dirty="0"/>
          </a:p>
        </p:txBody>
      </p:sp>
      <p:sp>
        <p:nvSpPr>
          <p:cNvPr id="5" name="pre.freya@code"/>
          <p:cNvSpPr/>
          <p:nvPr/>
        </p:nvSpPr>
        <p:spPr>
          <a:xfrm>
            <a:off x="3408521" y="2819210"/>
            <a:ext cx="5374958" cy="2242471"/>
          </a:xfrm>
          <a:prstGeom prst="roundRect">
            <a:avLst>
              <a:gd name="adj" fmla="val 2718"/>
            </a:avLst>
          </a:prstGeom>
          <a:solidFill>
            <a:srgbClr val="282C34"/>
          </a:solidFill>
          <a:ln w="12700">
            <a:solidFill>
              <a:srgbClr val="282C34">
                <a:alpha val="0"/>
              </a:srgbClr>
            </a:solidFill>
            <a:prstDash val="solid"/>
          </a:ln>
        </p:spPr>
      </p:sp>
      <p:sp>
        <p:nvSpPr>
          <p:cNvPr id="6" name="pre.freya@code:code"/>
          <p:cNvSpPr/>
          <p:nvPr/>
        </p:nvSpPr>
        <p:spPr>
          <a:xfrm>
            <a:off x="4090797" y="3069146"/>
            <a:ext cx="4579048" cy="1742694"/>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Draw the finders</a:t>
            </a:r>
            <a:endParaRPr lang="en-US" sz="1120" dirty="0"/>
          </a:p>
          <a:p>
            <a:pPr algn="l" indent="0" marL="0">
              <a:lnSpc>
                <a:spcPts val="1535"/>
              </a:lnSpc>
              <a:buNone/>
            </a:pPr>
            <a:r>
              <a:rPr lang="en-US" sz="1120" u="none" dirty="0">
                <a:solidFill>
                  <a:srgbClr val="E06C75"/>
                </a:solidFill>
                <a:latin typeface="Roboto Mono" pitchFamily="34" charset="0"/>
                <a:ea typeface="Roboto Mono" pitchFamily="34" charset="-122"/>
                <a:cs typeface="Roboto Mono" pitchFamily="34" charset="-120"/>
              </a:rPr>
              <a:t>svgPath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drawFinder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06C75"/>
                </a:solidFill>
                <a:latin typeface="Roboto Mono" pitchFamily="34" charset="0"/>
                <a:ea typeface="Roboto Mono" pitchFamily="34" charset="-122"/>
                <a:cs typeface="Roboto Mono" pitchFamily="34" charset="-120"/>
              </a:rPr>
              <a:t>svgPath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drawFinder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7</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06C75"/>
                </a:solidFill>
                <a:latin typeface="Roboto Mono" pitchFamily="34" charset="0"/>
                <a:ea typeface="Roboto Mono" pitchFamily="34" charset="-122"/>
                <a:cs typeface="Roboto Mono" pitchFamily="34" charset="-120"/>
              </a:rPr>
              <a:t>svgPath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drawFinder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modules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7</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Draw the aligments</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aligment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of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aligments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svgPath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drawAlignment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aligment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aligment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1</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3749612" y="3069146"/>
            <a:ext cx="85344" cy="1742694"/>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2611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QR service - Return the SVG</a:t>
            </a:r>
            <a:endParaRPr lang="en-US" sz="3240" dirty="0"/>
          </a:p>
        </p:txBody>
      </p:sp>
      <p:sp>
        <p:nvSpPr>
          <p:cNvPr id="5" name="pre.freya@code"/>
          <p:cNvSpPr/>
          <p:nvPr/>
        </p:nvSpPr>
        <p:spPr>
          <a:xfrm>
            <a:off x="1958245" y="2819210"/>
            <a:ext cx="8275415" cy="2242471"/>
          </a:xfrm>
          <a:prstGeom prst="roundRect">
            <a:avLst>
              <a:gd name="adj" fmla="val 2718"/>
            </a:avLst>
          </a:prstGeom>
          <a:solidFill>
            <a:srgbClr val="282C34"/>
          </a:solidFill>
          <a:ln w="12700">
            <a:solidFill>
              <a:srgbClr val="282C34">
                <a:alpha val="0"/>
              </a:srgbClr>
            </a:solidFill>
            <a:prstDash val="solid"/>
          </a:ln>
        </p:spPr>
      </p:sp>
      <p:sp>
        <p:nvSpPr>
          <p:cNvPr id="6" name="pre.freya@code:code"/>
          <p:cNvSpPr/>
          <p:nvPr/>
        </p:nvSpPr>
        <p:spPr>
          <a:xfrm>
            <a:off x="2640521" y="3069146"/>
            <a:ext cx="7479505" cy="1742694"/>
          </a:xfrm>
          <a:prstGeom prst="rect">
            <a:avLst/>
          </a:prstGeom>
          <a:noFill/>
          <a:ln/>
        </p:spPr>
        <p:txBody>
          <a:bodyPr wrap="none" lIns="0" tIns="0" rIns="0" bIns="0" rtlCol="0" anchor="t"/>
          <a:lstStyle/>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res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writeHead</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200</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98C379"/>
                </a:solidFill>
                <a:latin typeface="Roboto Mono" pitchFamily="34" charset="0"/>
                <a:ea typeface="Roboto Mono" pitchFamily="34" charset="-122"/>
                <a:cs typeface="Roboto Mono" pitchFamily="34" charset="-120"/>
              </a:rPr>
              <a:t>'x-plt-qr'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'content-type'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'image/svg+xml'</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res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end</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  &lt;svg</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    xmlns="http://www.w3.org/2000/svg" version="1.1"</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    width="</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dimension</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 height="</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dimension</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 viewBox="0 0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dimension</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dimension</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  &gt;</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svgPath</a:t>
            </a:r>
            <a:r>
              <a:rPr lang="en-US" sz="1120" u="none" dirty="0">
                <a:solidFill>
                  <a:srgbClr val="C678DD"/>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  &lt;/svg&gt;</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2299335" y="3069146"/>
            <a:ext cx="85344" cy="1742694"/>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6150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Check it out!</a:t>
            </a:r>
            <a:endParaRPr lang="en-US" sz="3240" dirty="0"/>
          </a:p>
        </p:txBody>
      </p:sp>
      <p:sp>
        <p:nvSpPr>
          <p:cNvPr id="5" name="span"/>
          <p:cNvSpPr/>
          <p:nvPr/>
        </p:nvSpPr>
        <p:spPr>
          <a:xfrm>
            <a:off x="487680" y="1571625"/>
            <a:ext cx="2815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6" name="span"/>
          <p:cNvSpPr/>
          <p:nvPr/>
        </p:nvSpPr>
        <p:spPr>
          <a:xfrm>
            <a:off x="83858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270159" y="1571625"/>
            <a:ext cx="5761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8" name="span"/>
          <p:cNvSpPr/>
          <p:nvPr/>
        </p:nvSpPr>
        <p:spPr>
          <a:xfrm>
            <a:off x="1915668" y="1571625"/>
            <a:ext cx="7612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shown</a:t>
            </a:r>
            <a:endParaRPr lang="en-US" sz="1944" dirty="0"/>
          </a:p>
        </p:txBody>
      </p:sp>
      <p:sp>
        <p:nvSpPr>
          <p:cNvPr id="9" name="span"/>
          <p:cNvSpPr/>
          <p:nvPr/>
        </p:nvSpPr>
        <p:spPr>
          <a:xfrm>
            <a:off x="2746248" y="1571625"/>
            <a:ext cx="6356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today</a:t>
            </a:r>
            <a:endParaRPr lang="en-US" sz="1944" dirty="0"/>
          </a:p>
        </p:txBody>
      </p:sp>
      <p:sp>
        <p:nvSpPr>
          <p:cNvPr id="10" name="span"/>
          <p:cNvSpPr/>
          <p:nvPr/>
        </p:nvSpPr>
        <p:spPr>
          <a:xfrm>
            <a:off x="3451289"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1" name="span"/>
          <p:cNvSpPr/>
          <p:nvPr/>
        </p:nvSpPr>
        <p:spPr>
          <a:xfrm>
            <a:off x="3705701" y="1571625"/>
            <a:ext cx="695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online</a:t>
            </a:r>
            <a:endParaRPr lang="en-US" sz="1944" dirty="0"/>
          </a:p>
        </p:txBody>
      </p:sp>
      <p:sp>
        <p:nvSpPr>
          <p:cNvPr id="12" name="span"/>
          <p:cNvSpPr/>
          <p:nvPr/>
        </p:nvSpPr>
        <p:spPr>
          <a:xfrm>
            <a:off x="4470368" y="1571625"/>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3" name="span"/>
          <p:cNvSpPr/>
          <p:nvPr/>
        </p:nvSpPr>
        <p:spPr>
          <a:xfrm>
            <a:off x="4831461" y="1571625"/>
            <a:ext cx="8614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GitHub.</a:t>
            </a:r>
            <a:endParaRPr lang="en-US" sz="1944" dirty="0"/>
          </a:p>
        </p:txBody>
      </p:sp>
      <p:pic>
        <p:nvPicPr>
          <p:cNvPr id="14"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399157"/>
            <a:ext cx="4486656" cy="2438400"/>
          </a:xfrm>
          <a:prstGeom prst="rect">
            <a:avLst/>
          </a:prstGeom>
        </p:spPr>
      </p:pic>
      <p:sp>
        <p:nvSpPr>
          <p:cNvPr id="15" name="a">
            <a:hlinkClick r:id="rId3" tooltip=""/>
          </p:cNvPr>
          <p:cNvSpPr/>
          <p:nvPr/>
        </p:nvSpPr>
        <p:spPr>
          <a:xfrm>
            <a:off x="3034570" y="5050917"/>
            <a:ext cx="612286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https://github.com/ShogunPanda/plt-qr-rendering</a:t>
            </a:r>
            <a:endParaRPr lang="en-US" sz="1944" dirty="0"/>
          </a:p>
        </p:txBody>
      </p:sp>
      <p:pic>
        <p:nvPicPr>
          <p:cNvPr id="16" name="img.freya@image.theme@logo" descr="preencoded.png">    </p:cNvPr>
          <p:cNvPicPr>
            <a:picLocks noChangeAspect="1"/>
          </p:cNvPicPr>
          <p:nvPr/>
        </p:nvPicPr>
        <p:blipFill>
          <a:blip r:embed="rId4"/>
          <a:stretch>
            <a:fillRect/>
          </a:stretch>
        </p:blipFill>
        <p:spPr>
          <a:xfrm>
            <a:off x="11094720" y="5730240"/>
            <a:ext cx="609600" cy="6096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6310503"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“Sharing is good, and with digital</a:t>
            </a:r>
            <a:endParaRPr lang="en-US" sz="3240" dirty="0"/>
          </a:p>
        </p:txBody>
      </p:sp>
      <p:sp>
        <p:nvSpPr>
          <p:cNvPr id="8" name="span.sentence.dark"/>
          <p:cNvSpPr/>
          <p:nvPr/>
        </p:nvSpPr>
        <p:spPr>
          <a:xfrm>
            <a:off x="487680" y="3554254"/>
            <a:ext cx="5303234"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technology, sharing is easy.”</a:t>
            </a:r>
            <a:endParaRPr lang="en-US" sz="3240" dirty="0"/>
          </a:p>
        </p:txBody>
      </p:sp>
      <p:sp>
        <p:nvSpPr>
          <p:cNvPr id="9" name="strong.author.dark"/>
          <p:cNvSpPr/>
          <p:nvPr/>
        </p:nvSpPr>
        <p:spPr>
          <a:xfrm>
            <a:off x="487680" y="4107847"/>
            <a:ext cx="2211896"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Richard Stallman</a:t>
            </a:r>
            <a:endParaRPr lang="en-US" sz="1944" dirty="0"/>
          </a:p>
        </p:txBody>
      </p:sp>
      <p:pic>
        <p:nvPicPr>
          <p:cNvPr id="10"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QRverse: let's build a rendering service</dc:title>
  <dc:subject>Despite being 30 years old, QR codes have only recently started becoming widely used in mainstream applications,
thanks to the availability of mobile phones and ease of implementation.
Have you ever wondered how these codes work? How hard would it be to implement a rendering service?
In this talk, I will show you how Platformatic makes it very easy to create a QR code rendering 
service in just a few minutes.
</dc:subject>
  <dc:creator>Paolo Insogna</dc:creator>
  <cp:lastModifiedBy>Paolo Insogna</cp:lastModifiedBy>
  <cp:revision>1</cp:revision>
  <dcterms:created xsi:type="dcterms:W3CDTF">2026-11-02T14:09:39Z</dcterms:created>
  <dcterms:modified xsi:type="dcterms:W3CDTF">2026-11-02T14:09:39Z</dcterms:modified>
</cp:coreProperties>
</file>