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notesMasterIdLst>
    <p:notesMasterId r:id="rId50"/>
  </p:notesMasterIdLst>
  <p:sldSz cx="12192000" cy="6827520"/>
  <p:notesSz cx="6827520" cy="12192000"/>
  <p:embeddedFontLst>
    <p:embeddedFont>
      <p:font typeface="Montserrat" panose="00000000000000000000" charset="1"/>
      <p:regular r:id="rId56"/>
      <p:bold r:id="rId55"/>
    </p:embeddedFont>
    <p:embeddedFont>
      <p:font typeface="Inter Light" panose="02000503000000020004" charset="1"/>
      <p:regular r:id="rId57"/>
    </p:embeddedFont>
    <p:embeddedFont>
      <p:font typeface="Bitter" panose="00000000000000000000" charset="1"/>
      <p:regular r:id="rId67"/>
      <p:bold r:id="rId58"/>
      <p:boldItalic r:id="rId65"/>
    </p:embeddedFont>
    <p:embeddedFont>
      <p:font typeface="Montserrat ExtraBold" panose="00000000000000000000" charset="1"/>
      <p:regular r:id="rId59"/>
    </p:embeddedFont>
    <p:embeddedFont>
      <p:font typeface="Inter ExtraBold" panose="02000503000000020004" charset="1"/>
      <p:regular r:id="rId60"/>
    </p:embeddedFont>
    <p:embeddedFont>
      <p:font typeface="Inter" panose="02000503000000020004" charset="1"/>
      <p:regular r:id="rId61"/>
      <p:bold r:id="rId64"/>
    </p:embeddedFont>
    <p:embeddedFont>
      <p:font typeface="Roboto Mono" panose="00000009000000000000" charset="1"/>
      <p:regular r:id="rId66"/>
      <p:bold r:id="rId62"/>
    </p:embeddedFont>
    <p:embeddedFont>
      <p:font typeface="Montserrat Black" panose="00000000000000000000" charset="1"/>
      <p:regular r:id="rId6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55" Type="http://schemas.openxmlformats.org/officeDocument/2006/relationships/font" Target="fonts/font1.fntdata"/><Relationship Id="rId56" Type="http://schemas.openxmlformats.org/officeDocument/2006/relationships/font" Target="fonts/font2.fntdata"/><Relationship Id="rId57" Type="http://schemas.openxmlformats.org/officeDocument/2006/relationships/font" Target="fonts/font3.fntdata"/><Relationship Id="rId58" Type="http://schemas.openxmlformats.org/officeDocument/2006/relationships/font" Target="fonts/font4.fntdata"/><Relationship Id="rId59" Type="http://schemas.openxmlformats.org/officeDocument/2006/relationships/font" Target="fonts/font5.fntdata"/><Relationship Id="rId60" Type="http://schemas.openxmlformats.org/officeDocument/2006/relationships/font" Target="fonts/font6.fntdata"/><Relationship Id="rId61" Type="http://schemas.openxmlformats.org/officeDocument/2006/relationships/font" Target="fonts/font7.fntdata"/><Relationship Id="rId62" Type="http://schemas.openxmlformats.org/officeDocument/2006/relationships/font" Target="fonts/font8.fntdata"/><Relationship Id="rId63" Type="http://schemas.openxmlformats.org/officeDocument/2006/relationships/font" Target="fonts/font9.fntdata"/><Relationship Id="rId64" Type="http://schemas.openxmlformats.org/officeDocument/2006/relationships/font" Target="fonts/font10.fntdata"/><Relationship Id="rId65" Type="http://schemas.openxmlformats.org/officeDocument/2006/relationships/font" Target="fonts/font11.fntdata"/><Relationship Id="rId66" Type="http://schemas.openxmlformats.org/officeDocument/2006/relationships/font" Target="fonts/font12.fntdata"/><Relationship Id="rId67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platformatic.dev/" TargetMode="External"/><Relationship Id="rId5" Type="http://schemas.openxmlformats.org/officeDocument/2006/relationships/hyperlink" Target="https://platformatic.dev/" TargetMode="External"/><Relationship Id="rId10" Type="http://schemas.openxmlformats.org/officeDocument/2006/relationships/hyperlink" Target="https://talks.paoloinsogna.dev/postgresql-webhooks" TargetMode="External"/><Relationship Id="rId15" Type="http://schemas.openxmlformats.org/officeDocument/2006/relationships/hyperlink" Target="https://talks.paoloinsogna.dev/pdfs/postgresql-webhooks.pdf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6" Type="http://schemas.openxmlformats.org/officeDocument/2006/relationships/image" Target="../media/image-1-4.png"/><Relationship Id="rId7" Type="http://schemas.openxmlformats.org/officeDocument/2006/relationships/image" Target="../media/image-1-5.svg"/><Relationship Id="rId8" Type="http://schemas.openxmlformats.org/officeDocument/2006/relationships/image" Target="../media/image-1-6.png"/><Relationship Id="rId9" Type="http://schemas.openxmlformats.org/officeDocument/2006/relationships/image" Target="../media/image-1-7.svg"/><Relationship Id="rId11" Type="http://schemas.openxmlformats.org/officeDocument/2006/relationships/image" Target="../media/image-1-8.png"/><Relationship Id="rId12" Type="http://schemas.openxmlformats.org/officeDocument/2006/relationships/image" Target="../media/image-1-9.svg"/><Relationship Id="rId13" Type="http://schemas.openxmlformats.org/officeDocument/2006/relationships/image" Target="../media/image-1-10.png"/><Relationship Id="rId14" Type="http://schemas.openxmlformats.org/officeDocument/2006/relationships/image" Target="../media/image-1-11.sv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js.org/" TargetMode="External"/><Relationship Id="rId4" Type="http://schemas.openxmlformats.org/officeDocument/2006/relationships/hyperlink" Target="https://platformatic.dev/" TargetMode="External"/><Relationship Id="rId7" Type="http://schemas.openxmlformats.org/officeDocument/2006/relationships/hyperlink" Target="https://paoloinsogna.dev/" TargetMode="External"/><Relationship Id="rId10" Type="http://schemas.openxmlformats.org/officeDocument/2006/relationships/hyperlink" Target="https://github.com/ShogunPanda" TargetMode="External"/><Relationship Id="rId13" Type="http://schemas.openxmlformats.org/officeDocument/2006/relationships/hyperlink" Target="https://twitter.com/p_insogna" TargetMode="External"/><Relationship Id="rId16" Type="http://schemas.openxmlformats.org/officeDocument/2006/relationships/hyperlink" Target="https://linkedin.com/in/pinsogna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5" Type="http://schemas.openxmlformats.org/officeDocument/2006/relationships/image" Target="../media/image-3-3.png"/><Relationship Id="rId6" Type="http://schemas.openxmlformats.org/officeDocument/2006/relationships/image" Target="../media/image-3-4.svg"/><Relationship Id="rId8" Type="http://schemas.openxmlformats.org/officeDocument/2006/relationships/image" Target="../media/image-3-5.png"/><Relationship Id="rId9" Type="http://schemas.openxmlformats.org/officeDocument/2006/relationships/image" Target="../media/image-3-6.svg"/><Relationship Id="rId11" Type="http://schemas.openxmlformats.org/officeDocument/2006/relationships/image" Target="../media/image-3-7.png"/><Relationship Id="rId12" Type="http://schemas.openxmlformats.org/officeDocument/2006/relationships/image" Target="../media/image-3-8.svg"/><Relationship Id="rId14" Type="http://schemas.openxmlformats.org/officeDocument/2006/relationships/image" Target="../media/image-3-9.png"/><Relationship Id="rId15" Type="http://schemas.openxmlformats.org/officeDocument/2006/relationships/image" Target="../media/image-3-10.svg"/><Relationship Id="rId17" Type="http://schemas.openxmlformats.org/officeDocument/2006/relationships/image" Target="../media/image-3-11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booking-com-development/node-js-at-scale-rebalanced-how-we-cut-cost-by-38-62ce247a3002" TargetMode="External"/><Relationship Id="rId4" Type="http://schemas.openxmlformats.org/officeDocument/2006/relationships/hyperlink" Target="https://platformatichq.com/case-studies/supabase" TargetMode="External"/><Relationship Id="rId6" Type="http://schemas.openxmlformats.org/officeDocument/2006/relationships/hyperlink" Target="https://platformatichq.com/case-studies/spendesk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5" Type="http://schemas.openxmlformats.org/officeDocument/2006/relationships/image" Target="../media/image-4-3.png"/><Relationship Id="rId7" Type="http://schemas.openxmlformats.org/officeDocument/2006/relationships/image" Target="../media/image-4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3.png"/><Relationship Id="rId4" Type="http://schemas.openxmlformats.org/officeDocument/2006/relationships/image" Target="../media/image-19-4.svg"/><Relationship Id="rId5" Type="http://schemas.openxmlformats.org/officeDocument/2006/relationships/image" Target="../media/image-19-5.png"/><Relationship Id="rId6" Type="http://schemas.openxmlformats.org/officeDocument/2006/relationships/image" Target="../media/image-19-6.sv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image" Target="../media/image-2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svg"/><Relationship Id="rId3" Type="http://schemas.openxmlformats.org/officeDocument/2006/relationships/image" Target="../media/image-22-3.png"/><Relationship Id="rId4" Type="http://schemas.openxmlformats.org/officeDocument/2006/relationships/image" Target="../media/image-22-4.svg"/><Relationship Id="rId5" Type="http://schemas.openxmlformats.org/officeDocument/2006/relationships/image" Target="../media/image-22-5.png"/><Relationship Id="rId6" Type="http://schemas.openxmlformats.org/officeDocument/2006/relationships/image" Target="../media/image-22-6.sv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svg"/><Relationship Id="rId3" Type="http://schemas.openxmlformats.org/officeDocument/2006/relationships/image" Target="../media/image-23-3.png"/><Relationship Id="rId4" Type="http://schemas.openxmlformats.org/officeDocument/2006/relationships/image" Target="../media/image-23-4.svg"/><Relationship Id="rId5" Type="http://schemas.openxmlformats.org/officeDocument/2006/relationships/image" Target="../media/image-23-5.png"/><Relationship Id="rId6" Type="http://schemas.openxmlformats.org/officeDocument/2006/relationships/image" Target="../media/image-23-6.svg"/><Relationship Id="rId7" Type="http://schemas.openxmlformats.org/officeDocument/2006/relationships/image" Target="../media/image-2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image" Target="../media/image-24-3.png"/><Relationship Id="rId4" Type="http://schemas.openxmlformats.org/officeDocument/2006/relationships/image" Target="../media/image-24-4.svg"/><Relationship Id="rId5" Type="http://schemas.openxmlformats.org/officeDocument/2006/relationships/image" Target="../media/image-24-5.png"/><Relationship Id="rId6" Type="http://schemas.openxmlformats.org/officeDocument/2006/relationships/image" Target="../media/image-24-6.svg"/><Relationship Id="rId7" Type="http://schemas.openxmlformats.org/officeDocument/2006/relationships/image" Target="../media/image-2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svg"/><Relationship Id="rId3" Type="http://schemas.openxmlformats.org/officeDocument/2006/relationships/image" Target="../media/image-32-3.png"/><Relationship Id="rId4" Type="http://schemas.openxmlformats.org/officeDocument/2006/relationships/image" Target="../media/image-32-4.svg"/><Relationship Id="rId5" Type="http://schemas.openxmlformats.org/officeDocument/2006/relationships/image" Target="../media/image-32-5.png"/><Relationship Id="rId6" Type="http://schemas.openxmlformats.org/officeDocument/2006/relationships/image" Target="../media/image-32-6.svg"/><Relationship Id="rId7" Type="http://schemas.openxmlformats.org/officeDocument/2006/relationships/image" Target="../media/image-32-7.png"/><Relationship Id="rId8" Type="http://schemas.openxmlformats.org/officeDocument/2006/relationships/image" Target="../media/image-32-8.svg"/><Relationship Id="rId9" Type="http://schemas.openxmlformats.org/officeDocument/2006/relationships/image" Target="../media/image-3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svg"/><Relationship Id="rId3" Type="http://schemas.openxmlformats.org/officeDocument/2006/relationships/image" Target="../media/image-40-3.png"/><Relationship Id="rId4" Type="http://schemas.openxmlformats.org/officeDocument/2006/relationships/image" Target="../media/image-40-4.svg"/><Relationship Id="rId5" Type="http://schemas.openxmlformats.org/officeDocument/2006/relationships/image" Target="../media/image-40-5.png"/><Relationship Id="rId6" Type="http://schemas.openxmlformats.org/officeDocument/2006/relationships/image" Target="../media/image-40-6.svg"/><Relationship Id="rId7" Type="http://schemas.openxmlformats.org/officeDocument/2006/relationships/image" Target="../media/image-4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sv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hogunPanda/postgresql-webhooks" TargetMode="External"/><Relationship Id="rId1" Type="http://schemas.openxmlformats.org/officeDocument/2006/relationships/image" Target="../media/image-46-1.png"/><Relationship Id="rId2" Type="http://schemas.openxmlformats.org/officeDocument/2006/relationships/image" Target="../media/image-46-2.svg"/><Relationship Id="rId4" Type="http://schemas.openxmlformats.org/officeDocument/2006/relationships/image" Target="../media/image-46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svg"/><Relationship Id="rId3" Type="http://schemas.openxmlformats.org/officeDocument/2006/relationships/image" Target="../media/image-47-3.png"/><Relationship Id="rId4" Type="http://schemas.openxmlformats.org/officeDocument/2006/relationships/image" Target="../media/image-47-4.svg"/><Relationship Id="rId5" Type="http://schemas.openxmlformats.org/officeDocument/2006/relationships/image" Target="../media/image-4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_insogna" TargetMode="External"/><Relationship Id="rId3" Type="http://schemas.openxmlformats.org/officeDocument/2006/relationships/hyperlink" Target="mailto:paolo.insogna@platformatic.dev" TargetMode="External"/><Relationship Id="rId5" Type="http://schemas.openxmlformats.org/officeDocument/2006/relationships/hyperlink" Target="https://platformatic.dev/" TargetMode="External"/><Relationship Id="rId6" Type="http://schemas.openxmlformats.org/officeDocument/2006/relationships/hyperlink" Target="https://platformatic.dev/" TargetMode="External"/><Relationship Id="rId1" Type="http://schemas.openxmlformats.org/officeDocument/2006/relationships/image" Target="../media/image-48-1.png"/><Relationship Id="rId4" Type="http://schemas.openxmlformats.org/officeDocument/2006/relationships/image" Target="../media/image-48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pic>
        <p:nvPicPr>
          <p:cNvPr id="4" name="svg.freya@svg.corner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00927" y="0"/>
            <a:ext cx="2491073" cy="5120640"/>
          </a:xfrm>
          <a:prstGeom prst="rect">
            <a:avLst/>
          </a:prstGeom>
        </p:spPr>
      </p:pic>
      <p:pic>
        <p:nvPicPr>
          <p:cNvPr id="5" name="img.freya@image.image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967359"/>
            <a:ext cx="2438400" cy="2438400"/>
          </a:xfrm>
          <a:prstGeom prst="rect">
            <a:avLst/>
          </a:prstGeom>
        </p:spPr>
      </p:pic>
      <p:sp>
        <p:nvSpPr>
          <p:cNvPr id="6" name="span.text">
            <a:hlinkClick r:id="rId5" tooltip=""/>
          </p:cNvPr>
          <p:cNvSpPr/>
          <p:nvPr/>
        </p:nvSpPr>
        <p:spPr>
          <a:xfrm>
            <a:off x="5998369" y="1945100"/>
            <a:ext cx="2583466" cy="4815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110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3110" dirty="0"/>
          </a:p>
        </p:txBody>
      </p:sp>
      <p:sp>
        <p:nvSpPr>
          <p:cNvPr id="7" name="span"/>
          <p:cNvSpPr/>
          <p:nvPr/>
        </p:nvSpPr>
        <p:spPr>
          <a:xfrm>
            <a:off x="2475071" y="3922014"/>
            <a:ext cx="7241762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create a PostgreSQL</a:t>
            </a:r>
            <a:endParaRPr lang="en-US" sz="3888" dirty="0"/>
          </a:p>
        </p:txBody>
      </p:sp>
      <p:sp>
        <p:nvSpPr>
          <p:cNvPr id="8" name="span"/>
          <p:cNvSpPr/>
          <p:nvPr/>
        </p:nvSpPr>
        <p:spPr>
          <a:xfrm>
            <a:off x="3041618" y="4600956"/>
            <a:ext cx="6108573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based webhook system</a:t>
            </a:r>
            <a:endParaRPr lang="en-US" sz="3888" dirty="0"/>
          </a:p>
        </p:txBody>
      </p:sp>
      <p:sp>
        <p:nvSpPr>
          <p:cNvPr id="9" name="span"/>
          <p:cNvSpPr/>
          <p:nvPr/>
        </p:nvSpPr>
        <p:spPr>
          <a:xfrm>
            <a:off x="5115592" y="5627370"/>
            <a:ext cx="196062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CD3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Paolo Insogna</a:t>
            </a:r>
            <a:endParaRPr lang="en-US" sz="2074" dirty="0"/>
          </a:p>
        </p:txBody>
      </p:sp>
      <p:sp>
        <p:nvSpPr>
          <p:cNvPr id="10" name="span"/>
          <p:cNvSpPr/>
          <p:nvPr/>
        </p:nvSpPr>
        <p:spPr>
          <a:xfrm>
            <a:off x="4044410" y="5996083"/>
            <a:ext cx="410298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 TSC, Principal Engineer</a:t>
            </a:r>
            <a:endParaRPr lang="en-US" sz="2074" dirty="0"/>
          </a:p>
        </p:txBody>
      </p:sp>
      <p:sp>
        <p:nvSpPr>
          <p:cNvPr id="11" name="svg.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freya@svg.theme@icon.image"/>
          <p:cNvSpPr/>
          <p:nvPr/>
        </p:nvSpPr>
        <p:spPr>
          <a:xfrm>
            <a:off x="10960608" y="963168"/>
            <a:ext cx="268224" cy="2682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vg.code"/>
          <p:cNvSpPr/>
          <p:nvPr/>
        </p:nvSpPr>
        <p:spPr>
          <a:xfrm>
            <a:off x="10485120" y="2481072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vg.freya@svg.theme@icon.image"/>
          <p:cNvSpPr/>
          <p:nvPr/>
        </p:nvSpPr>
        <p:spPr>
          <a:xfrm>
            <a:off x="10960608" y="2971419"/>
            <a:ext cx="268224" cy="23841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5" name="svg.cod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6" name="svg.freya@svg.theme@icon.image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60608" y="963168"/>
            <a:ext cx="268224" cy="268224"/>
          </a:xfrm>
          <a:prstGeom prst="rect">
            <a:avLst/>
          </a:prstGeom>
        </p:spPr>
      </p:pic>
      <p:sp>
        <p:nvSpPr>
          <p:cNvPr id="17" name="a.label">
            <a:hlinkClick r:id="rId10" tooltip=""/>
          </p:cNvPr>
          <p:cNvSpPr/>
          <p:nvPr/>
        </p:nvSpPr>
        <p:spPr>
          <a:xfrm>
            <a:off x="10651903" y="1810512"/>
            <a:ext cx="885635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8" name="svg.cod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46080" y="2542032"/>
            <a:ext cx="1097280" cy="1097280"/>
          </a:xfrm>
          <a:prstGeom prst="rect">
            <a:avLst/>
          </a:prstGeom>
        </p:spPr>
      </p:pic>
      <p:pic>
        <p:nvPicPr>
          <p:cNvPr id="19" name="svg.freya@svg.theme@icon.image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60608" y="2971419"/>
            <a:ext cx="268224" cy="238411"/>
          </a:xfrm>
          <a:prstGeom prst="rect">
            <a:avLst/>
          </a:prstGeom>
        </p:spPr>
      </p:pic>
      <p:sp>
        <p:nvSpPr>
          <p:cNvPr id="20" name="a.label">
            <a:hlinkClick r:id="rId15" tooltip=""/>
          </p:cNvPr>
          <p:cNvSpPr/>
          <p:nvPr/>
        </p:nvSpPr>
        <p:spPr>
          <a:xfrm>
            <a:off x="10526744" y="3803904"/>
            <a:ext cx="1135952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fuchsia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C026D3"/>
          </a:solidFill>
          <a:ln w="12700">
            <a:solidFill>
              <a:srgbClr val="C026D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08622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Don't shoot a fly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78961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with a cannon!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itle"/>
          <p:cNvSpPr/>
          <p:nvPr/>
        </p:nvSpPr>
        <p:spPr>
          <a:xfrm>
            <a:off x="487680" y="518160"/>
            <a:ext cx="20031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Hello, I'm </a:t>
            </a:r>
            <a:endParaRPr lang="en-US" sz="3240" dirty="0"/>
          </a:p>
        </p:txBody>
      </p:sp>
      <p:sp>
        <p:nvSpPr>
          <p:cNvPr id="5" name="h1.title"/>
          <p:cNvSpPr/>
          <p:nvPr/>
        </p:nvSpPr>
        <p:spPr>
          <a:xfrm>
            <a:off x="3726085" y="518160"/>
            <a:ext cx="10706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name"/>
          <p:cNvSpPr/>
          <p:nvPr/>
        </p:nvSpPr>
        <p:spPr>
          <a:xfrm>
            <a:off x="2490788" y="518160"/>
            <a:ext cx="12352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Paolo</a:t>
            </a:r>
            <a:endParaRPr lang="en-US" sz="3240" dirty="0"/>
          </a:p>
        </p:txBody>
      </p:sp>
      <p:pic>
        <p:nvPicPr>
          <p:cNvPr id="7" name="img.freya@image.loca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05" y="1723263"/>
            <a:ext cx="1828800" cy="1828800"/>
          </a:xfrm>
          <a:prstGeom prst="rect">
            <a:avLst/>
          </a:prstGeom>
        </p:spPr>
      </p:pic>
      <p:sp>
        <p:nvSpPr>
          <p:cNvPr id="9" name="a.role.company">
            <a:hlinkClick r:id="rId3" tooltip=""/>
          </p:cNvPr>
          <p:cNvSpPr/>
          <p:nvPr/>
        </p:nvSpPr>
        <p:spPr>
          <a:xfrm>
            <a:off x="961454" y="3764471"/>
            <a:ext cx="7569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Node.js</a:t>
            </a:r>
            <a:endParaRPr lang="en-US" sz="1555" dirty="0"/>
          </a:p>
        </p:txBody>
      </p:sp>
      <p:sp>
        <p:nvSpPr>
          <p:cNvPr id="10" name="span.role.description"/>
          <p:cNvSpPr/>
          <p:nvPr/>
        </p:nvSpPr>
        <p:spPr>
          <a:xfrm>
            <a:off x="1962245" y="3764471"/>
            <a:ext cx="36344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Steering Committee Member</a:t>
            </a:r>
            <a:endParaRPr lang="en-US" sz="1555" dirty="0"/>
          </a:p>
        </p:txBody>
      </p:sp>
      <p:sp>
        <p:nvSpPr>
          <p:cNvPr id="11" name="a.role.company">
            <a:hlinkClick r:id="rId4" tooltip=""/>
          </p:cNvPr>
          <p:cNvSpPr/>
          <p:nvPr/>
        </p:nvSpPr>
        <p:spPr>
          <a:xfrm>
            <a:off x="517493" y="4119944"/>
            <a:ext cx="1200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Platformatic</a:t>
            </a:r>
            <a:endParaRPr lang="en-US" sz="1555" dirty="0"/>
          </a:p>
        </p:txBody>
      </p:sp>
      <p:sp>
        <p:nvSpPr>
          <p:cNvPr id="12" name="span.role.description"/>
          <p:cNvSpPr/>
          <p:nvPr/>
        </p:nvSpPr>
        <p:spPr>
          <a:xfrm>
            <a:off x="1962245" y="4119944"/>
            <a:ext cx="1690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Principal Engineer</a:t>
            </a:r>
            <a:endParaRPr lang="en-US" sz="1555" dirty="0"/>
          </a:p>
        </p:txBody>
      </p:sp>
      <p:pic>
        <p:nvPicPr>
          <p:cNvPr id="13" name="svg.code.qr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533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504158" y="6183821"/>
            <a:ext cx="1264349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paoloinsogna.dev</a:t>
            </a:r>
            <a:endParaRPr lang="en-US" sz="1037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588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1976057" y="6183821"/>
            <a:ext cx="86925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ShogunPanda</a:t>
            </a:r>
            <a:endParaRPr lang="en-US" sz="1037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0232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29464" y="6183821"/>
            <a:ext cx="71123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p_insogna</a:t>
            </a:r>
            <a:endParaRPr lang="en-US" sz="1037" dirty="0"/>
          </a:p>
        </p:txBody>
      </p:sp>
      <p:pic>
        <p:nvPicPr>
          <p:cNvPr id="19" name="svg.freya@svg.theme@icon.icon.horizontal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54677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643342" y="6183821"/>
            <a:ext cx="632174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pinsogna</a:t>
            </a:r>
            <a:endParaRPr lang="en-US" sz="1037" dirty="0"/>
          </a:p>
        </p:txBody>
      </p:sp>
      <p:pic>
        <p:nvPicPr>
          <p:cNvPr id="21" name="img.freya@image.theme@logo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platformatic.theme@bg-black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7308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Some companies trusting us</a:t>
            </a:r>
            <a:endParaRPr lang="en-US" sz="3240" dirty="0"/>
          </a:p>
        </p:txBody>
      </p:sp>
      <p:pic>
        <p:nvPicPr>
          <p:cNvPr id="5" name="img.freya@image.image.horizontal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0" y="2368677"/>
            <a:ext cx="3657600" cy="608076"/>
          </a:xfrm>
          <a:prstGeom prst="rect">
            <a:avLst/>
          </a:prstGeom>
        </p:spPr>
      </p:pic>
      <p:sp>
        <p:nvSpPr>
          <p:cNvPr id="6" name="a">
            <a:hlinkClick r:id="rId2" tooltip=""/>
          </p:cNvPr>
          <p:cNvSpPr/>
          <p:nvPr/>
        </p:nvSpPr>
        <p:spPr>
          <a:xfrm>
            <a:off x="5773484" y="3196209"/>
            <a:ext cx="6450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</a:t>
            </a:r>
            <a:endParaRPr lang="en-US" sz="1555" dirty="0"/>
          </a:p>
        </p:txBody>
      </p:sp>
      <p:pic>
        <p:nvPicPr>
          <p:cNvPr id="7" name="img.freya@image.image.horizonta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01" y="4363593"/>
            <a:ext cx="3657600" cy="707231"/>
          </a:xfrm>
          <a:prstGeom prst="rect">
            <a:avLst/>
          </a:prstGeom>
        </p:spPr>
      </p:pic>
      <p:sp>
        <p:nvSpPr>
          <p:cNvPr id="8" name="a">
            <a:hlinkClick r:id="rId4" tooltip=""/>
          </p:cNvPr>
          <p:cNvSpPr/>
          <p:nvPr/>
        </p:nvSpPr>
        <p:spPr>
          <a:xfrm>
            <a:off x="2581275" y="5290280"/>
            <a:ext cx="11059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</a:t>
            </a:r>
            <a:endParaRPr lang="en-US" sz="1555" dirty="0"/>
          </a:p>
        </p:txBody>
      </p:sp>
      <p:pic>
        <p:nvPicPr>
          <p:cNvPr id="9" name="img.freya@image.image.horizontal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904" y="4436174"/>
            <a:ext cx="3657600" cy="562070"/>
          </a:xfrm>
          <a:prstGeom prst="rect">
            <a:avLst/>
          </a:prstGeom>
        </p:spPr>
      </p:pic>
      <p:sp>
        <p:nvSpPr>
          <p:cNvPr id="10" name="a">
            <a:hlinkClick r:id="rId6" tooltip=""/>
          </p:cNvPr>
          <p:cNvSpPr/>
          <p:nvPr/>
        </p:nvSpPr>
        <p:spPr>
          <a:xfrm>
            <a:off x="8504682" y="5217700"/>
            <a:ext cx="11059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</a:t>
            </a:r>
            <a:endParaRPr lang="en-US" sz="1555" dirty="0"/>
          </a:p>
        </p:txBody>
      </p:sp>
      <p:pic>
        <p:nvPicPr>
          <p:cNvPr id="11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60860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Distributed data in a distributed world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40175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don't live a in simple world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568471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complexity of data cannot be handled by a single system.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82251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Divide et impera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51313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 represents the only possible path to have a scalable and reliable architecture.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444084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new powers come new challenges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54799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How many point of failure would you like to have?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17607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Time matters, as usual!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1488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075182" y="4255008"/>
            <a:ext cx="406136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Distribution implies synchronization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015079" y="4582382"/>
            <a:ext cx="418157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When the data is distributed, keeping a global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2010251" y="4860036"/>
            <a:ext cx="16977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consistent state is 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145756" y="4860036"/>
            <a:ext cx="5581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555" dirty="0"/>
          </a:p>
        </p:txBody>
      </p:sp>
      <p:sp>
        <p:nvSpPr>
          <p:cNvPr id="11" name="strong"/>
          <p:cNvSpPr/>
          <p:nvPr/>
        </p:nvSpPr>
        <p:spPr>
          <a:xfrm>
            <a:off x="3707987" y="4860036"/>
            <a:ext cx="43776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</a:t>
            </a:r>
            <a:endParaRPr lang="en-US" sz="1555" dirty="0"/>
          </a:p>
        </p:txBody>
      </p:sp>
      <p:pic>
        <p:nvPicPr>
          <p:cNvPr id="12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7154418" y="4258056"/>
            <a:ext cx="386324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it right or you will fail miserably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6990969" y="4585430"/>
            <a:ext cx="419014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Not all customers want to deal with things like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7153656" y="4856988"/>
            <a:ext cx="38648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overbooking, so be careful with your data.</a:t>
            </a:r>
            <a:endParaRPr lang="en-US" sz="1555" dirty="0"/>
          </a:p>
        </p:txBody>
      </p:sp>
      <p:pic>
        <p:nvPicPr>
          <p:cNvPr id="16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09327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 do we keep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37744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updated?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21985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Batch updates via FTP or similar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4536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2113502" y="4258056"/>
            <a:ext cx="19847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old good way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619917" y="4585430"/>
            <a:ext cx="297189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Still popular, especially in banks.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104329" y="4856988"/>
            <a:ext cx="4003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Your money depends on this, unfortunately.</a:t>
            </a:r>
            <a:endParaRPr lang="en-US" sz="1555" dirty="0"/>
          </a:p>
        </p:txBody>
      </p:sp>
      <p:pic>
        <p:nvPicPr>
          <p:cNvPr id="10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7769447" y="4258056"/>
            <a:ext cx="263318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realtime and fragile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7193375" y="4585430"/>
            <a:ext cx="378533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Data is processed with massive delays. A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7411879" y="4856988"/>
            <a:ext cx="334841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failure might impact the entire batch.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84911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Polling (pull)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9050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Relatively simple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63578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 responsibility of dependent system to periodically checks for updates.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77584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Almost realtime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58698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system receives the list of updates in much shorter time.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05320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 intensive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738949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lot of uncessary requests are made, especially when updates are not frequent.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50865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Events based (push)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9820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Realtime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3580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 soon as an update is available, all dependent systems are notified.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1376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 optimized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47408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Not a single unnecessary byte is sent over the wire.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82025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Delivery state is complex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706688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system must maintain the list of subscribers and handle delivery failures.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75167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Which one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424862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shall we choose?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91407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Say hello to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3174206" y="3456432"/>
            <a:ext cx="17440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!</a:t>
            </a:r>
            <a:endParaRPr lang="en-US" sz="4277" dirty="0"/>
          </a:p>
        </p:txBody>
      </p:sp>
      <p:sp>
        <p:nvSpPr>
          <p:cNvPr id="6" name="span.theme@fg-black"/>
          <p:cNvSpPr/>
          <p:nvPr/>
        </p:nvSpPr>
        <p:spPr>
          <a:xfrm>
            <a:off x="487680" y="3456432"/>
            <a:ext cx="268652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Webhooks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8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quote.ligh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25497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What are we talking about?</a:t>
            </a:r>
            <a:endParaRPr lang="en-US" sz="3240" dirty="0"/>
          </a:p>
        </p:txBody>
      </p:sp>
      <p:sp>
        <p:nvSpPr>
          <p:cNvPr id="5" name="span.sentence.light"/>
          <p:cNvSpPr/>
          <p:nvPr/>
        </p:nvSpPr>
        <p:spPr>
          <a:xfrm>
            <a:off x="487680" y="2422684"/>
            <a:ext cx="944346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2165E3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“Webhooks are user-defined HTTP callbacks. They</a:t>
            </a:r>
            <a:endParaRPr lang="en-US" sz="3240" dirty="0"/>
          </a:p>
        </p:txBody>
      </p:sp>
      <p:sp>
        <p:nvSpPr>
          <p:cNvPr id="6" name="span.sentence.light"/>
          <p:cNvSpPr/>
          <p:nvPr/>
        </p:nvSpPr>
        <p:spPr>
          <a:xfrm>
            <a:off x="487680" y="2988469"/>
            <a:ext cx="9293733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2165E3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are usually triggered by some event, such as [...] a</a:t>
            </a:r>
            <a:endParaRPr lang="en-US" sz="3240" dirty="0"/>
          </a:p>
        </p:txBody>
      </p:sp>
      <p:sp>
        <p:nvSpPr>
          <p:cNvPr id="7" name="span.sentence.light"/>
          <p:cNvSpPr/>
          <p:nvPr/>
        </p:nvSpPr>
        <p:spPr>
          <a:xfrm>
            <a:off x="487680" y="3554254"/>
            <a:ext cx="9007793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2165E3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comment being posted to a blog and many more</a:t>
            </a:r>
            <a:endParaRPr lang="en-US" sz="3240" dirty="0"/>
          </a:p>
        </p:txBody>
      </p:sp>
      <p:sp>
        <p:nvSpPr>
          <p:cNvPr id="8" name="span.sentence.light"/>
          <p:cNvSpPr/>
          <p:nvPr/>
        </p:nvSpPr>
        <p:spPr>
          <a:xfrm>
            <a:off x="487680" y="4120039"/>
            <a:ext cx="2033207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2165E3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use cases.”</a:t>
            </a:r>
            <a:endParaRPr lang="en-US" sz="3240" dirty="0"/>
          </a:p>
        </p:txBody>
      </p:sp>
      <p:sp>
        <p:nvSpPr>
          <p:cNvPr id="9" name="strong.author.light"/>
          <p:cNvSpPr/>
          <p:nvPr/>
        </p:nvSpPr>
        <p:spPr>
          <a:xfrm>
            <a:off x="487680" y="4673632"/>
            <a:ext cx="13198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Wikipedia</a:t>
            </a:r>
            <a:endParaRPr lang="en-US" sz="1944" dirty="0"/>
          </a:p>
        </p:txBody>
      </p:sp>
      <p:pic>
        <p:nvPicPr>
          <p:cNvPr id="10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orang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15404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Let's implement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65337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 real one!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34978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General architeture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9680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 as a queue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83327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webhook system is modeled as a queue of events.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43141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 target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81990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queue is associated to a single URL.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41573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data structure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24884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Few tables in a (No)SQL database are more than enough.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7434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Yes, but which kind of queue?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97878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Eventual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8831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queue might not deliver all messages.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4660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least once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83126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queue guarantees that all messages are delivered, but there might be repetitions.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4432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Exactly once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08130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message is guaranteed to be delivered only once.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7434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Yes, but which kind of queue?</a:t>
            </a:r>
            <a:endParaRPr lang="en-US" sz="3240" dirty="0"/>
          </a:p>
        </p:txBody>
      </p:sp>
      <p:pic>
        <p:nvPicPr>
          <p:cNvPr id="5" name="svg.freya@svg.theme@icon.icon.talk@disabled" descr="preencoded.png">    </p:cNvPr>
          <p:cNvPicPr>
            <a:picLocks noChangeAspect="1"/>
          </p:cNvPicPr>
          <p:nvPr/>
        </p:nvPicPr>
        <p:blipFill>
          <a:blip r:embed="rId1">
            <a:alphaModFix amt="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97878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>
                    <a:alpha val="2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Eventual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8831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>
                    <a:alpha val="20000"/>
                  </a:srgbClr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queue might not deliver all messages.</a:t>
            </a:r>
            <a:endParaRPr lang="en-US" sz="1555" dirty="0"/>
          </a:p>
        </p:txBody>
      </p:sp>
      <p:pic>
        <p:nvPicPr>
          <p:cNvPr id="8" name="svg.freya@svg.theme@icon.icon.talk@disabled" descr="preencoded.png">    </p:cNvPr>
          <p:cNvPicPr>
            <a:picLocks noChangeAspect="1"/>
          </p:cNvPicPr>
          <p:nvPr/>
        </p:nvPicPr>
        <p:blipFill>
          <a:blip r:embed="rId3">
            <a:alphaModFix amt="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4660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>
                    <a:alpha val="2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least once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83126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>
                    <a:alpha val="20000"/>
                  </a:srgbClr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queue guarantees that all messages are delivered, but there might be repetitions.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4432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Exactly once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08130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message is guaranteed to be delivered only once.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01237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What about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24323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failures?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40934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Dead letter queue (DLQ)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61820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 retries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40664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messages is retried a limited number of times.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39989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Separate queue for troubleshooting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17972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Messages that cannot be delivered are moved to a separate queue.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25523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intervention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57381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human operator is required to evaluate the DLQ.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11712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Cron jobs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02580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Messages can be repeated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55326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system can mark a message as "to be repeated regularly".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405507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Easy extension of the queue system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46646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Once a message is delivered, it is enqueued again.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84489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Standard syntax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1747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repetition interval syntax is really flexible.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22414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What about race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99666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conditions?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31196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Being equal is hard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8994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Atomicity is hard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822417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 distributed system, atomic access is complex and easily leads to an inconsistent state.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311372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Concurrency is even harder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83652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 implemented wrong, multiple peers will easily ending up operating on the same resource.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394220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queue model might be violated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57005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Without coordination, policies like exactly-one might not be guaranteed.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24220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Leader based queue system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98932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concur to elect a leader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506644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 instance of the queue system must choose a leader.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6995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the leader is active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8105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 contention for resources and massive lock access attempts.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06816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Automatic failover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5552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When the leader resigns or fails, a new leader is automatically selected.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81983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 simple selection implementation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2883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Lock based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15432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distributed lock is used to select the leader.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35200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Exclusivity is the key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495128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 one instance can hold the lock at any given time.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18494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Bully-like algorithm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15638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 are going replace the original concept of "higher ID" with locks.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457123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 do you easily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372551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get such a lock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829812"/>
            <a:ext cx="445331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implementation?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8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99875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PostgreSQL</a:t>
            </a:r>
            <a:endParaRPr lang="en-US" sz="4277" dirty="0"/>
          </a:p>
        </p:txBody>
      </p:sp>
      <p:sp>
        <p:nvSpPr>
          <p:cNvPr id="5" name="span.theme@fg-black"/>
          <p:cNvSpPr/>
          <p:nvPr/>
        </p:nvSpPr>
        <p:spPr>
          <a:xfrm>
            <a:off x="487680" y="3456432"/>
            <a:ext cx="387867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Advisory Locks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16858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leader election process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2864" y="1474089"/>
            <a:ext cx="284417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139579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Lock access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72849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 the peers, potentially at the same time, will try to get exclusive access to the lock.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726567" y="2815209"/>
            <a:ext cx="370713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2101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Become the leader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15165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 one peer receives the lock and becomes the leader, other will be denied.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717995" y="4156329"/>
            <a:ext cx="379286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217436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 coordinates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5343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leader will start the operation, potentially delegating to other peers.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696278" y="5497449"/>
            <a:ext cx="401003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4</a:t>
            </a:r>
            <a:endParaRPr lang="en-US" sz="5184" dirty="0"/>
          </a:p>
        </p:txBody>
      </p:sp>
      <p:sp>
        <p:nvSpPr>
          <p:cNvPr id="15" name="span"/>
          <p:cNvSpPr/>
          <p:nvPr/>
        </p:nvSpPr>
        <p:spPr>
          <a:xfrm>
            <a:off x="1341120" y="5594985"/>
            <a:ext cx="235981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 resigns or fail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73172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When the leader voluntarily resigns or fails, the other peers start a new election.</a:t>
            </a:r>
            <a:endParaRPr lang="en-US" sz="1555" dirty="0"/>
          </a:p>
        </p:txBody>
      </p:sp>
      <p:pic>
        <p:nvPicPr>
          <p:cNvPr id="1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fuchsia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C026D3"/>
          </a:solidFill>
          <a:ln w="12700">
            <a:solidFill>
              <a:srgbClr val="C026D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99329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Stop talking please.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39261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Show me the 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5091017" y="3456432"/>
            <a:ext cx="17440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!</a:t>
            </a:r>
            <a:endParaRPr lang="en-US" sz="4277" dirty="0"/>
          </a:p>
        </p:txBody>
      </p:sp>
      <p:sp>
        <p:nvSpPr>
          <p:cNvPr id="7" name="span.theme@fg-black"/>
          <p:cNvSpPr/>
          <p:nvPr/>
        </p:nvSpPr>
        <p:spPr>
          <a:xfrm>
            <a:off x="3880295" y="3456432"/>
            <a:ext cx="121072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code</a:t>
            </a:r>
            <a:endParaRPr lang="en-US" sz="4277" dirty="0"/>
          </a:p>
        </p:txBody>
      </p:sp>
      <p:pic>
        <p:nvPicPr>
          <p:cNvPr id="8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9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47786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Technical stack</a:t>
            </a:r>
            <a:endParaRPr lang="en-US" sz="3240" dirty="0"/>
          </a:p>
        </p:txBody>
      </p:sp>
      <p:pic>
        <p:nvPicPr>
          <p:cNvPr id="5" name="img.freya@image.image.horizontal.width-au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631" y="1816608"/>
            <a:ext cx="2267236" cy="12192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2700242" y="3310128"/>
            <a:ext cx="86801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Node.js</a:t>
            </a:r>
            <a:endParaRPr lang="en-US" sz="1814" dirty="0"/>
          </a:p>
        </p:txBody>
      </p:sp>
      <p:pic>
        <p:nvPicPr>
          <p:cNvPr id="7" name="img.freya@image.image.horizontal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104" y="1816608"/>
            <a:ext cx="1219200" cy="12192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8392097" y="3310128"/>
            <a:ext cx="133121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PostgreSQL</a:t>
            </a:r>
            <a:endParaRPr lang="en-US" sz="1814" dirty="0"/>
          </a:p>
        </p:txBody>
      </p:sp>
      <p:pic>
        <p:nvPicPr>
          <p:cNvPr id="9" name="img.freya@image.image.horizonta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601" y="4255580"/>
            <a:ext cx="1219200" cy="12192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2748439" y="5749100"/>
            <a:ext cx="77152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Fastify</a:t>
            </a:r>
            <a:endParaRPr lang="en-US" sz="1814" dirty="0"/>
          </a:p>
        </p:txBody>
      </p:sp>
      <p:pic>
        <p:nvPicPr>
          <p:cNvPr id="11" name="img.freya@image.image.horizontal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104" y="4255580"/>
            <a:ext cx="1219200" cy="12192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8794718" y="5749100"/>
            <a:ext cx="52597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Watt</a:t>
            </a:r>
            <a:endParaRPr lang="en-US" sz="1814" dirty="0"/>
          </a:p>
        </p:txBody>
      </p:sp>
      <p:pic>
        <p:nvPicPr>
          <p:cNvPr id="13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0011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Database schema (1/2)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3835146" y="2721769"/>
            <a:ext cx="4521613" cy="2437448"/>
          </a:xfrm>
          <a:prstGeom prst="roundRect">
            <a:avLst>
              <a:gd name="adj" fmla="val 2501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4005739" y="2971705"/>
            <a:ext cx="4237386" cy="1937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TABLE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EXISTS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queues (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id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SERIAL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PRIMARY KEY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name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VARCHAR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255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VARCHAR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2048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method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VARCHAR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headers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max_retries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5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created_at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TIMESTAMPTZ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UNIQUE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name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method, max_retries)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112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0793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Database schema (2/2)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4267200" y="1541145"/>
            <a:ext cx="3657600" cy="5056823"/>
          </a:xfrm>
          <a:prstGeom prst="roundRect">
            <a:avLst>
              <a:gd name="adj" fmla="val 166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4395121" y="1791081"/>
            <a:ext cx="3306008" cy="455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TABLE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pending_messages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id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SERIAL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PRIMARY KEY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queue_id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REFERENCES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queues(id),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headers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payload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retries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schedule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VARCHAR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execute_at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TIMESTAMPTZ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created_at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TIMESTAMPTZ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TABLE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completed_messages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id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queue_id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REFERENCES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queues(id),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headers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payload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retries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response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TEXT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created_at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TIMESTAMPTZ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TABLE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failed_messages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id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queue_id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REFERENCES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queues(id),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headers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payload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BYTEA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retries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INTEGER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error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TEXT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created_at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TIMESTAMPTZ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 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DEFAULT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);</a:t>
            </a:r>
            <a:endParaRPr lang="en-US" sz="84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88423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Services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1450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Processor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8224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queue system that deliver messages.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3860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7139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is used to add messages to the queue.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16881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Composer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7335"/>
            <a:ext cx="18859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137279" y="4587335"/>
            <a:ext cx="42022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service which orchestrates all other services.</a:t>
            </a:r>
            <a:endParaRPr lang="en-US" sz="1555" dirty="0"/>
          </a:p>
        </p:txBody>
      </p:sp>
      <p:sp>
        <p:nvSpPr>
          <p:cNvPr id="15" name="code"/>
          <p:cNvSpPr/>
          <p:nvPr/>
        </p:nvSpPr>
        <p:spPr>
          <a:xfrm>
            <a:off x="1529715" y="4569047"/>
            <a:ext cx="2607564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@platformatic/composer</a:t>
            </a:r>
            <a:endParaRPr lang="en-US" sz="1555" dirty="0"/>
          </a:p>
        </p:txBody>
      </p:sp>
      <p:pic>
        <p:nvPicPr>
          <p:cNvPr id="16" name="svg.freya@svg.theme@icon.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5590794"/>
            <a:ext cx="609600" cy="609600"/>
          </a:xfrm>
          <a:prstGeom prst="rect">
            <a:avLst/>
          </a:prstGeom>
        </p:spPr>
      </p:pic>
      <p:sp>
        <p:nvSpPr>
          <p:cNvPr id="17" name="span"/>
          <p:cNvSpPr/>
          <p:nvPr/>
        </p:nvSpPr>
        <p:spPr>
          <a:xfrm>
            <a:off x="1341120" y="5594985"/>
            <a:ext cx="72618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</a:t>
            </a:r>
            <a:endParaRPr lang="en-US" sz="1814" dirty="0"/>
          </a:p>
        </p:txBody>
      </p:sp>
      <p:sp>
        <p:nvSpPr>
          <p:cNvPr id="18" name="span"/>
          <p:cNvSpPr/>
          <p:nvPr/>
        </p:nvSpPr>
        <p:spPr>
          <a:xfrm>
            <a:off x="1341120" y="5922359"/>
            <a:ext cx="800738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sample Fastify application that receives the messages. It implements random failures.</a:t>
            </a:r>
            <a:endParaRPr lang="en-US" sz="1555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55273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Main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470309" y="1649349"/>
            <a:ext cx="7251383" cy="4582192"/>
          </a:xfrm>
          <a:prstGeom prst="roundRect">
            <a:avLst>
              <a:gd name="adj" fmla="val 1330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2640902" y="1899285"/>
            <a:ext cx="6967156" cy="4082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main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createConnectionPool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({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bigIntMode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'bigint'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globalThis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platformatic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events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'stop'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logger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info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'Received stop event. Stopping processing jobs...'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abortController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abortController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AbortController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while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abortController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signal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aborted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runAsLeader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()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logger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info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'Successfully elected as leader. Starting processing jobs...'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processJobs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abortController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signal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scheduler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1000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dispose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25791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Leader election and main loop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3707321" y="1844326"/>
            <a:ext cx="4777359" cy="4192238"/>
          </a:xfrm>
          <a:prstGeom prst="roundRect">
            <a:avLst>
              <a:gd name="adj" fmla="val 1454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3877913" y="2094262"/>
            <a:ext cx="4493132" cy="3692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runAsLeader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task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task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leaderConnection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[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 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leaderConnection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`SELECT pg_try_advisory_lock(0) as lock`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112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result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lock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task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finally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leaderConnection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`SELECT pg_advisory_unlock(0) as unlock`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orang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351529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And now, let's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329536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deliver some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829812"/>
            <a:ext cx="269948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messages!</a:t>
            </a:r>
            <a:endParaRPr lang="en-US" sz="4277" dirty="0"/>
          </a:p>
        </p:txBody>
      </p:sp>
      <p:pic>
        <p:nvPicPr>
          <p:cNvPr id="7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8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01668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Query to select the next message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299716" y="2039303"/>
            <a:ext cx="7592473" cy="3802285"/>
          </a:xfrm>
          <a:prstGeom prst="roundRect">
            <a:avLst>
              <a:gd name="adj" fmla="val 1603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:code"/>
          <p:cNvSpPr/>
          <p:nvPr/>
        </p:nvSpPr>
        <p:spPr>
          <a:xfrm>
            <a:off x="2470309" y="2289239"/>
            <a:ext cx="7308246" cy="3302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export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getNextPendingMessageQuery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() {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112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112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SELECT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messages.id, messages.queue_id as queue, messages.headers as message_headers,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messages.payload, messages.retries, messages.schedule,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queues.url, queues.method, queues.headers as queue_headers, queues.max_retries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FROM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pending_messages as messages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INNER JOIN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queues ON messages.queue_id = queues.id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WHERE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execute_at &lt; NOW()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ORDER BY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messages.execute_at ASC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LIMIT 1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`</a:t>
            </a:r>
            <a:endParaRPr lang="en-US" sz="1120" dirty="0"/>
          </a:p>
          <a:p>
            <a:pPr algn="l" indent="0" marL="0">
              <a:lnSpc>
                <a:spcPts val="1535"/>
              </a:lnSpc>
              <a:buNone/>
            </a:pPr>
            <a:r>
              <a:rPr lang="en-US" sz="112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112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00160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Select and deliver a message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3024569" y="1716691"/>
            <a:ext cx="6142768" cy="4447604"/>
          </a:xfrm>
          <a:prstGeom prst="roundRect">
            <a:avLst>
              <a:gd name="adj" fmla="val 1371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3152489" y="1966627"/>
            <a:ext cx="5929574" cy="3947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processJobs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abortSignal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while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abortSignal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aborted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pending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getNextPendingMessageQuery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pending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Mark the message as "in-process" by clearing the execute_at field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`UPDATE pending_messages SET execute_at = NULL WHERE id =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catch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/* ... */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No messages, wait for a while then continue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scheduler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100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continue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// Call the target, a non 2xx will be considered a failure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invokeHook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57015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Deliver a message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3952304" y="1640491"/>
            <a:ext cx="4287298" cy="4599908"/>
          </a:xfrm>
          <a:prstGeom prst="roundRect">
            <a:avLst>
              <a:gd name="adj" fmla="val 1422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4080224" y="1890427"/>
            <a:ext cx="4074104" cy="4100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invokeHook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fetch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method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method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headers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'content-type'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'application/octet-stream'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...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queue_headers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...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message_headers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},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body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status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status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headers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Object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fromEntries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headers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entries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()),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body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text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ok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handleMessageSuccess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else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handleMessageFailure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catch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handleMessageFailure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45719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Why all those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188042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delays?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9482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Notifications based scheduling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9900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Polling is not very efficient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905095"/>
            <a:ext cx="32967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But it was the easiest to implement. </a:t>
            </a:r>
            <a:endParaRPr lang="en-US" sz="1555" dirty="0"/>
          </a:p>
        </p:txBody>
      </p:sp>
      <p:sp>
        <p:nvSpPr>
          <p:cNvPr id="8" name="strong"/>
          <p:cNvSpPr/>
          <p:nvPr/>
        </p:nvSpPr>
        <p:spPr>
          <a:xfrm>
            <a:off x="4637913" y="1905095"/>
            <a:ext cx="196986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Forgive my laziness.</a:t>
            </a:r>
            <a:endParaRPr lang="en-US" sz="1555" dirty="0"/>
          </a:p>
        </p:txBody>
      </p:sp>
      <p:pic>
        <p:nvPicPr>
          <p:cNvPr id="9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446360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Pushing based scheduling is way better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56448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processor can listen for notifications and act accordingly.</a:t>
            </a:r>
            <a:endParaRPr lang="en-US" sz="1555" dirty="0"/>
          </a:p>
        </p:txBody>
      </p:sp>
      <p:pic>
        <p:nvPicPr>
          <p:cNvPr id="12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4253865"/>
            <a:ext cx="427548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PostgreSQL pub/sub works flawlessly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7335"/>
            <a:ext cx="166201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Take a look at the 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3714369" y="4587335"/>
            <a:ext cx="4547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and </a:t>
            </a:r>
            <a:endParaRPr lang="en-US" sz="1555" dirty="0"/>
          </a:p>
        </p:txBody>
      </p:sp>
      <p:sp>
        <p:nvSpPr>
          <p:cNvPr id="16" name="span"/>
          <p:cNvSpPr/>
          <p:nvPr/>
        </p:nvSpPr>
        <p:spPr>
          <a:xfrm>
            <a:off x="4880324" y="4587335"/>
            <a:ext cx="414613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commands. But don't forget about cron jobs.</a:t>
            </a:r>
            <a:endParaRPr lang="en-US" sz="1555" dirty="0"/>
          </a:p>
        </p:txBody>
      </p:sp>
      <p:sp>
        <p:nvSpPr>
          <p:cNvPr id="17" name="code"/>
          <p:cNvSpPr/>
          <p:nvPr/>
        </p:nvSpPr>
        <p:spPr>
          <a:xfrm>
            <a:off x="3003137" y="4569047"/>
            <a:ext cx="711232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LISTEN</a:t>
            </a:r>
            <a:endParaRPr lang="en-US" sz="1555" dirty="0"/>
          </a:p>
        </p:txBody>
      </p:sp>
      <p:sp>
        <p:nvSpPr>
          <p:cNvPr id="18" name="code"/>
          <p:cNvSpPr/>
          <p:nvPr/>
        </p:nvSpPr>
        <p:spPr>
          <a:xfrm>
            <a:off x="4169093" y="4569047"/>
            <a:ext cx="711232" cy="2621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NOTIFY</a:t>
            </a:r>
            <a:endParaRPr lang="en-US" sz="1555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00500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Retry and error handling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1584484" y="1541145"/>
            <a:ext cx="9022937" cy="5056823"/>
          </a:xfrm>
          <a:prstGeom prst="roundRect">
            <a:avLst>
              <a:gd name="adj" fmla="val 120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1712405" y="1791081"/>
            <a:ext cx="8809743" cy="455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markMessageAsCompletedQuery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INSERT INTO completed_messages (id, queue_id, headers, payload, retries, response)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VALUES 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queue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message_headers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NULL,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retries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stringify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2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deletePendingMessageQuery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`DELETE FROM pending_messages WHERE id =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handleMessageFailure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error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retries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max_retries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Date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exponentialBackoff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retries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+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1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toISOString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`UPDATE pending_messages  SET retries = retries + 1, execute_at =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timestamp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WHERE id =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catch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/* ... */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else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tx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markMessageAsFailedQuery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error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deletePendingMessageQuery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})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catch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/* ... */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89657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Processor: Reschedule a successful cron job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2064449" y="1716691"/>
            <a:ext cx="8063008" cy="4447604"/>
          </a:xfrm>
          <a:prstGeom prst="roundRect">
            <a:avLst>
              <a:gd name="adj" fmla="val 1371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2192369" y="1966627"/>
            <a:ext cx="7849814" cy="3947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markMessageAsCompletedQuery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serializedResponse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stringify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2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INSERT INTO completed_messages (id, queue_id, headers, payload, retries, response)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VALUES 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queue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message_headers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NULL,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retries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serializedResponse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rescheduleMessageQuery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UPDATE pending_messages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SET retries=0, execute_at =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parseExpression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schedule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next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WHERE id=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function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handleMessageSuccess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tx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=&gt;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markMessageAsCompletedQuery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response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schedule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?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rescheduleMessageQuery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deletePendingMessageQuery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message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catch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/* ... */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red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295151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Remember,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506063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successful message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2290953" y="3829812"/>
            <a:ext cx="279730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be retried!</a:t>
            </a:r>
            <a:endParaRPr lang="en-US" sz="4277" dirty="0"/>
          </a:p>
        </p:txBody>
      </p:sp>
      <p:sp>
        <p:nvSpPr>
          <p:cNvPr id="7" name="span.theme@fg-black"/>
          <p:cNvSpPr/>
          <p:nvPr/>
        </p:nvSpPr>
        <p:spPr>
          <a:xfrm>
            <a:off x="487680" y="3829812"/>
            <a:ext cx="180327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cannot</a:t>
            </a:r>
            <a:endParaRPr lang="en-US" sz="4277" dirty="0"/>
          </a:p>
        </p:txBody>
      </p:sp>
      <p:pic>
        <p:nvPicPr>
          <p:cNvPr id="8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9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11374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API: Message creation endpoint</a:t>
            </a:r>
            <a:endParaRPr lang="en-US" sz="3240" dirty="0"/>
          </a:p>
        </p:txBody>
      </p:sp>
      <p:sp>
        <p:nvSpPr>
          <p:cNvPr id="5" name="pre.freya@code.talk@code"/>
          <p:cNvSpPr/>
          <p:nvPr/>
        </p:nvSpPr>
        <p:spPr>
          <a:xfrm>
            <a:off x="3056287" y="1792796"/>
            <a:ext cx="6079331" cy="4295299"/>
          </a:xfrm>
          <a:prstGeom prst="roundRect">
            <a:avLst>
              <a:gd name="adj" fmla="val 1419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pre.freya@code.talk@code:code"/>
          <p:cNvSpPr/>
          <p:nvPr/>
        </p:nvSpPr>
        <p:spPr>
          <a:xfrm>
            <a:off x="3184208" y="2042732"/>
            <a:ext cx="5866137" cy="3795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server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route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method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'POST'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url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'/messages'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async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handler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request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reply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let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{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queue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headers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schedule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}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body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typeof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queue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===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'string'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/* ... Find the queue by name */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(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isBuffer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)) {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typeof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!==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'string'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?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JSON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stringify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toString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const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[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row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]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=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await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db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query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sql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INSERT INTO pending_messages (queue_id, headers, payload, schedule)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VALUES (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queue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headers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56B6C2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??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null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payload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,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${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schedule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  RETURNING id;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98C379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`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E5C07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reply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.</a:t>
            </a:r>
            <a:r>
              <a:rPr lang="en-US" sz="840" u="none" dirty="0">
                <a:solidFill>
                  <a:srgbClr val="61AFE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code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</a:t>
            </a:r>
            <a:r>
              <a:rPr lang="en-US" sz="840" u="none" dirty="0">
                <a:solidFill>
                  <a:srgbClr val="D19A6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201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  </a:t>
            </a:r>
            <a:r>
              <a:rPr lang="en-US" sz="840" u="none" dirty="0">
                <a:solidFill>
                  <a:srgbClr val="C678DD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return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row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},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  </a:t>
            </a:r>
            <a:r>
              <a:rPr lang="en-US" sz="840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schema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: {</a:t>
            </a:r>
            <a:r>
              <a:rPr lang="en-US" sz="840" u="none" dirty="0">
                <a:solidFill>
                  <a:srgbClr val="7F848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/* ... */</a:t>
            </a: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ts val="1199"/>
              </a:lnSpc>
              <a:buNone/>
            </a:pPr>
            <a:r>
              <a:rPr lang="en-US" sz="840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})</a:t>
            </a:r>
            <a:endParaRPr lang="en-US" sz="840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pic>
        <p:nvPicPr>
          <p:cNvPr id="4" name="svg.freya@svg.theme@icon.theme@slide-icon.theme@mission-completed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9200" y="4413504"/>
            <a:ext cx="2438400" cy="243840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3083052"/>
            <a:ext cx="502148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Mission completed!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86150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Check it out!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2815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838581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270159" y="1571625"/>
            <a:ext cx="5761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code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915668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170176" y="1571625"/>
            <a:ext cx="2916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531174" y="1571625"/>
            <a:ext cx="8613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GitHub!</a:t>
            </a:r>
            <a:endParaRPr lang="en-US" sz="1944" dirty="0"/>
          </a:p>
        </p:txBody>
      </p:sp>
      <p:pic>
        <p:nvPicPr>
          <p:cNvPr id="11" name="svg.code.theme@qr.big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52672" y="2399157"/>
            <a:ext cx="4486656" cy="2438400"/>
          </a:xfrm>
          <a:prstGeom prst="rect">
            <a:avLst/>
          </a:prstGeom>
        </p:spPr>
      </p:pic>
      <p:sp>
        <p:nvSpPr>
          <p:cNvPr id="12" name="a">
            <a:hlinkClick r:id="rId3" tooltip=""/>
          </p:cNvPr>
          <p:cNvSpPr/>
          <p:nvPr/>
        </p:nvSpPr>
        <p:spPr>
          <a:xfrm>
            <a:off x="2690717" y="5050917"/>
            <a:ext cx="68104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https://github.com/ShogunPanda/postgresql-webhooks</a:t>
            </a:r>
            <a:endParaRPr lang="en-US" sz="1944" dirty="0"/>
          </a:p>
        </p:txBody>
      </p:sp>
      <p:pic>
        <p:nvPicPr>
          <p:cNvPr id="13" name="img.freya@image.theme@logo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quote.dark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pic>
        <p:nvPicPr>
          <p:cNvPr id="4" name="svg.freya@svg.theme@icon.icon.primary.dark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8400" y="4023360"/>
            <a:ext cx="3048000" cy="3048000"/>
          </a:xfrm>
          <a:prstGeom prst="rect">
            <a:avLst/>
          </a:prstGeom>
        </p:spPr>
      </p:pic>
      <p:pic>
        <p:nvPicPr>
          <p:cNvPr id="5" name="svg.freya@svg.theme@icon.icon.secondary.dark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705600" y="-487680"/>
            <a:ext cx="3048000" cy="30480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518160"/>
            <a:ext cx="36132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One last thing™</a:t>
            </a:r>
            <a:endParaRPr lang="en-US" sz="3240" dirty="0"/>
          </a:p>
        </p:txBody>
      </p:sp>
      <p:sp>
        <p:nvSpPr>
          <p:cNvPr id="7" name="span.sentence.dark"/>
          <p:cNvSpPr/>
          <p:nvPr/>
        </p:nvSpPr>
        <p:spPr>
          <a:xfrm>
            <a:off x="487680" y="2988469"/>
            <a:ext cx="4776883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“Progress is man's ability</a:t>
            </a:r>
            <a:endParaRPr lang="en-US" sz="3240" dirty="0"/>
          </a:p>
        </p:txBody>
      </p:sp>
      <p:sp>
        <p:nvSpPr>
          <p:cNvPr id="8" name="span.sentence.dark"/>
          <p:cNvSpPr/>
          <p:nvPr/>
        </p:nvSpPr>
        <p:spPr>
          <a:xfrm>
            <a:off x="487680" y="3554254"/>
            <a:ext cx="47259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to complicate simplicity.”</a:t>
            </a:r>
            <a:endParaRPr lang="en-US" sz="3240" dirty="0"/>
          </a:p>
        </p:txBody>
      </p:sp>
      <p:sp>
        <p:nvSpPr>
          <p:cNvPr id="9" name="strong.author.dark"/>
          <p:cNvSpPr/>
          <p:nvPr/>
        </p:nvSpPr>
        <p:spPr>
          <a:xfrm>
            <a:off x="487680" y="4107847"/>
            <a:ext cx="19894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Thor Heyerdahl</a:t>
            </a:r>
            <a:endParaRPr lang="en-US" sz="1944" dirty="0"/>
          </a:p>
        </p:txBody>
      </p:sp>
      <p:pic>
        <p:nvPicPr>
          <p:cNvPr id="10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4450461"/>
            <a:ext cx="3775520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h1.theme@callout.title"/>
          <p:cNvSpPr/>
          <p:nvPr/>
        </p:nvSpPr>
        <p:spPr>
          <a:xfrm>
            <a:off x="853440" y="4621149"/>
            <a:ext cx="3044000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7" name="footer.footer"/>
          <p:cNvSpPr/>
          <p:nvPr/>
        </p:nvSpPr>
        <p:spPr>
          <a:xfrm>
            <a:off x="0" y="5974080"/>
            <a:ext cx="12192000" cy="85344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8" name="strong.social.highlight.author"/>
          <p:cNvSpPr/>
          <p:nvPr/>
        </p:nvSpPr>
        <p:spPr>
          <a:xfrm>
            <a:off x="487680" y="6085046"/>
            <a:ext cx="131206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 Insogna</a:t>
            </a:r>
            <a:endParaRPr lang="en-US" sz="1555" dirty="0"/>
          </a:p>
        </p:txBody>
      </p:sp>
      <p:sp>
        <p:nvSpPr>
          <p:cNvPr id="9" name="a.social.twitter">
            <a:hlinkClick r:id="rId2" tooltip=""/>
          </p:cNvPr>
          <p:cNvSpPr/>
          <p:nvPr/>
        </p:nvSpPr>
        <p:spPr>
          <a:xfrm>
            <a:off x="3772281" y="6085046"/>
            <a:ext cx="11210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@p_insogna</a:t>
            </a:r>
            <a:endParaRPr lang="en-US" sz="1555" dirty="0"/>
          </a:p>
        </p:txBody>
      </p:sp>
      <p:sp>
        <p:nvSpPr>
          <p:cNvPr id="10" name="span.social.highlight.description"/>
          <p:cNvSpPr/>
          <p:nvPr/>
        </p:nvSpPr>
        <p:spPr>
          <a:xfrm>
            <a:off x="487680" y="6469094"/>
            <a:ext cx="29188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TSC, Principal Engineer</a:t>
            </a:r>
            <a:endParaRPr lang="en-US" sz="1555" dirty="0"/>
          </a:p>
        </p:txBody>
      </p:sp>
      <p:sp>
        <p:nvSpPr>
          <p:cNvPr id="11" name="a.social.email">
            <a:hlinkClick r:id="rId3" tooltip=""/>
          </p:cNvPr>
          <p:cNvSpPr/>
          <p:nvPr/>
        </p:nvSpPr>
        <p:spPr>
          <a:xfrm>
            <a:off x="3772281" y="6469094"/>
            <a:ext cx="295951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paolo.insogna@platformatic.dev</a:t>
            </a:r>
            <a:endParaRPr lang="en-US" sz="1555" dirty="0"/>
          </a:p>
        </p:txBody>
      </p:sp>
      <p:sp>
        <p:nvSpPr>
          <p:cNvPr id="12" name="a.logo"/>
          <p:cNvSpPr/>
          <p:nvPr/>
        </p:nvSpPr>
        <p:spPr>
          <a:xfrm>
            <a:off x="9284684" y="6035040"/>
            <a:ext cx="12192" cy="731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pic>
        <p:nvPicPr>
          <p:cNvPr id="13" name="img.freya@image.image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56" y="6035040"/>
            <a:ext cx="731520" cy="731520"/>
          </a:xfrm>
          <a:prstGeom prst="rect">
            <a:avLst/>
          </a:prstGeom>
        </p:spPr>
      </p:pic>
      <p:sp>
        <p:nvSpPr>
          <p:cNvPr id="14" name="span.text">
            <a:hlinkClick r:id="rId6" tooltip=""/>
          </p:cNvPr>
          <p:cNvSpPr/>
          <p:nvPr/>
        </p:nvSpPr>
        <p:spPr>
          <a:xfrm>
            <a:off x="10627805" y="6295930"/>
            <a:ext cx="10765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12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Montserrat</vt:lpstr>
      <vt:lpstr>Inter Light</vt:lpstr>
      <vt:lpstr>Bitter</vt:lpstr>
      <vt:lpstr>Montserrat ExtraBold</vt:lpstr>
      <vt:lpstr>Inter ExtraBold</vt:lpstr>
      <vt:lpstr>Inter</vt:lpstr>
      <vt:lpstr>Roboto Mono</vt:lpstr>
      <vt:lpstr>Montserrat Black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create a PostgreSQL based webhook system</dc:title>
  <dc:subject>Webhooks are essential in modern API interactions, as they eliminate the need for polling-based 
architectures and significantly improve latency in distributed workflows by providing 
near-instantaneous responses to changes, enabling more efficient and real-time data 
synchronization across systems.
In this talk, I will demonstrate how to leverage PostgreSQL as a centralized message store for
queuing and managing webhook events with transactional integrity. 
Additionally, I will cover the implementation of a dead-letter queue (DLQ) to gracefully handle failures, 
cron jobs for managing recurring events, and a leader election mechanism to enforce an exactly-once
execution model, ensuring reliable and consistent event processing across distributed systems.
</dc:subject>
  <dc:creator>Paolo Insogna</dc:creator>
  <cp:lastModifiedBy>Paolo Insogna</cp:lastModifiedBy>
  <cp:revision>1</cp:revision>
  <dcterms:created xsi:type="dcterms:W3CDTF">2026-11-02T14:09:32Z</dcterms:created>
  <dcterms:modified xsi:type="dcterms:W3CDTF">2026-11-02T14:09:32Z</dcterms:modified>
</cp:coreProperties>
</file>