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2000" cy="6827520"/>
  <p:notesSz cx="6827520" cy="12192000"/>
  <p:embeddedFontLst>
    <p:embeddedFont>
      <p:font typeface="Montserrat" panose="00000000000000000000" charset="1"/>
      <p:regular r:id="rId58"/>
      <p:bold r:id="rId57"/>
    </p:embeddedFont>
    <p:embeddedFont>
      <p:font typeface="Inter Light" panose="02000503000000020004" charset="1"/>
      <p:regular r:id="rId59"/>
    </p:embeddedFont>
    <p:embeddedFont>
      <p:font typeface="Bitter" panose="00000000000000000000" charset="1"/>
      <p:regular r:id="rId69"/>
      <p:bold r:id="rId60"/>
      <p:boldItalic r:id="rId68"/>
    </p:embeddedFont>
    <p:embeddedFont>
      <p:font typeface="Montserrat ExtraBold" panose="00000000000000000000" charset="1"/>
      <p:regular r:id="rId61"/>
    </p:embeddedFont>
    <p:embeddedFont>
      <p:font typeface="Inter ExtraBold" panose="02000503000000020004" charset="1"/>
      <p:regular r:id="rId62"/>
    </p:embeddedFont>
    <p:embeddedFont>
      <p:font typeface="Inter" panose="02000503000000020004" charset="1"/>
      <p:regular r:id="rId63"/>
      <p:bold r:id="rId66"/>
    </p:embeddedFont>
    <p:embeddedFont>
      <p:font typeface="Roboto Mono" panose="00000009000000000000" charset="1"/>
      <p:regular r:id="rId67"/>
      <p:bold r:id="rId64"/>
    </p:embeddedFont>
    <p:embeddedFont>
      <p:font typeface="Montserrat Black" panose="00000000000000000000" charset="1"/>
      <p:regular r:id="rId6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57" Type="http://schemas.openxmlformats.org/officeDocument/2006/relationships/font" Target="fonts/font1.fntdata"/><Relationship Id="rId58" Type="http://schemas.openxmlformats.org/officeDocument/2006/relationships/font" Target="fonts/font2.fntdata"/><Relationship Id="rId59" Type="http://schemas.openxmlformats.org/officeDocument/2006/relationships/font" Target="fonts/font3.fntdata"/><Relationship Id="rId60" Type="http://schemas.openxmlformats.org/officeDocument/2006/relationships/font" Target="fonts/font4.fntdata"/><Relationship Id="rId61" Type="http://schemas.openxmlformats.org/officeDocument/2006/relationships/font" Target="fonts/font5.fntdata"/><Relationship Id="rId62" Type="http://schemas.openxmlformats.org/officeDocument/2006/relationships/font" Target="fonts/font6.fntdata"/><Relationship Id="rId63" Type="http://schemas.openxmlformats.org/officeDocument/2006/relationships/font" Target="fonts/font7.fntdata"/><Relationship Id="rId64" Type="http://schemas.openxmlformats.org/officeDocument/2006/relationships/font" Target="fonts/font8.fntdata"/><Relationship Id="rId65" Type="http://schemas.openxmlformats.org/officeDocument/2006/relationships/font" Target="fonts/font9.fntdata"/><Relationship Id="rId66" Type="http://schemas.openxmlformats.org/officeDocument/2006/relationships/font" Target="fonts/font10.fntdata"/><Relationship Id="rId67" Type="http://schemas.openxmlformats.org/officeDocument/2006/relationships/font" Target="fonts/font11.fntdata"/><Relationship Id="rId68" Type="http://schemas.openxmlformats.org/officeDocument/2006/relationships/font" Target="fonts/font12.fntdata"/><Relationship Id="rId6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platformatic.dev/" TargetMode="External"/><Relationship Id="rId5" Type="http://schemas.openxmlformats.org/officeDocument/2006/relationships/hyperlink" Target="https://platformatic.dev/" TargetMode="External"/><Relationship Id="rId10" Type="http://schemas.openxmlformats.org/officeDocument/2006/relationships/hyperlink" Target="https://talks.paoloinsogna.dev/node-threads" TargetMode="External"/><Relationship Id="rId15" Type="http://schemas.openxmlformats.org/officeDocument/2006/relationships/hyperlink" Target="https://talks.paoloinsogna.dev/pdfs/node-threads.pdf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6" Type="http://schemas.openxmlformats.org/officeDocument/2006/relationships/image" Target="../media/image-1-4.png"/><Relationship Id="rId7" Type="http://schemas.openxmlformats.org/officeDocument/2006/relationships/image" Target="../media/image-1-5.svg"/><Relationship Id="rId8" Type="http://schemas.openxmlformats.org/officeDocument/2006/relationships/image" Target="../media/image-1-6.png"/><Relationship Id="rId9" Type="http://schemas.openxmlformats.org/officeDocument/2006/relationships/image" Target="../media/image-1-7.svg"/><Relationship Id="rId11" Type="http://schemas.openxmlformats.org/officeDocument/2006/relationships/image" Target="../media/image-1-8.png"/><Relationship Id="rId12" Type="http://schemas.openxmlformats.org/officeDocument/2006/relationships/image" Target="../media/image-1-9.svg"/><Relationship Id="rId13" Type="http://schemas.openxmlformats.org/officeDocument/2006/relationships/image" Target="../media/image-1-10.png"/><Relationship Id="rId14" Type="http://schemas.openxmlformats.org/officeDocument/2006/relationships/image" Target="../media/image-1-11.sv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js.org/" TargetMode="External"/><Relationship Id="rId4" Type="http://schemas.openxmlformats.org/officeDocument/2006/relationships/hyperlink" Target="https://platformatic.dev/" TargetMode="External"/><Relationship Id="rId7" Type="http://schemas.openxmlformats.org/officeDocument/2006/relationships/hyperlink" Target="https://paoloinsogna.dev/" TargetMode="External"/><Relationship Id="rId10" Type="http://schemas.openxmlformats.org/officeDocument/2006/relationships/hyperlink" Target="https://github.com/ShogunPanda" TargetMode="External"/><Relationship Id="rId13" Type="http://schemas.openxmlformats.org/officeDocument/2006/relationships/hyperlink" Target="https://twitter.com/p_insogna" TargetMode="External"/><Relationship Id="rId16" Type="http://schemas.openxmlformats.org/officeDocument/2006/relationships/hyperlink" Target="https://linkedin.com/in/pinsogna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5" Type="http://schemas.openxmlformats.org/officeDocument/2006/relationships/image" Target="../media/image-3-3.png"/><Relationship Id="rId6" Type="http://schemas.openxmlformats.org/officeDocument/2006/relationships/image" Target="../media/image-3-4.svg"/><Relationship Id="rId8" Type="http://schemas.openxmlformats.org/officeDocument/2006/relationships/image" Target="../media/image-3-5.png"/><Relationship Id="rId9" Type="http://schemas.openxmlformats.org/officeDocument/2006/relationships/image" Target="../media/image-3-6.svg"/><Relationship Id="rId11" Type="http://schemas.openxmlformats.org/officeDocument/2006/relationships/image" Target="../media/image-3-7.png"/><Relationship Id="rId12" Type="http://schemas.openxmlformats.org/officeDocument/2006/relationships/image" Target="../media/image-3-8.svg"/><Relationship Id="rId14" Type="http://schemas.openxmlformats.org/officeDocument/2006/relationships/image" Target="../media/image-3-9.png"/><Relationship Id="rId15" Type="http://schemas.openxmlformats.org/officeDocument/2006/relationships/image" Target="../media/image-3-10.svg"/><Relationship Id="rId17" Type="http://schemas.openxmlformats.org/officeDocument/2006/relationships/image" Target="../media/image-3-11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booking-com-development/node-js-at-scale-rebalanced-how-we-cut-cost-by-38-62ce247a3002" TargetMode="External"/><Relationship Id="rId4" Type="http://schemas.openxmlformats.org/officeDocument/2006/relationships/hyperlink" Target="https://platformatichq.com/case-studies/supabase" TargetMode="External"/><Relationship Id="rId6" Type="http://schemas.openxmlformats.org/officeDocument/2006/relationships/hyperlink" Target="https://platformatichq.com/case-studies/spendesk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5" Type="http://schemas.openxmlformats.org/officeDocument/2006/relationships/image" Target="../media/image-4-3.png"/><Relationship Id="rId7" Type="http://schemas.openxmlformats.org/officeDocument/2006/relationships/image" Target="../media/image-4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@matteocollina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ssCzHoUI7M" TargetMode="External"/><Relationship Id="rId1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js.org/dist/latest-v22.x/docs/api/worker_threads.html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4" Type="http://schemas.openxmlformats.org/officeDocument/2006/relationships/image" Target="../media/image-9-3.png"/><Relationship Id="rId5" Type="http://schemas.openxmlformats.org/officeDocument/2006/relationships/image" Target="../media/image-9-4.svg"/><Relationship Id="rId6" Type="http://schemas.openxmlformats.org/officeDocument/2006/relationships/image" Target="../media/image-9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hyperlink" Target="https://developer.mozilla.org/en-US/docs/Web/API/Web_Workers_API/Structured_clone_algorithm" TargetMode="External"/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3.png"/><Relationship Id="rId4" Type="http://schemas.openxmlformats.org/officeDocument/2006/relationships/image" Target="../media/image-19-4.svg"/><Relationship Id="rId6" Type="http://schemas.openxmlformats.org/officeDocument/2006/relationships/image" Target="../media/image-19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nodejs.org/docs/latest/api/worker_threads.html#portpostmessagevalue-transferlist" TargetMode="External"/><Relationship Id="rId2" Type="http://schemas.openxmlformats.org/officeDocument/2006/relationships/hyperlink" Target="https://nodejs.org/docs/latest/api/worker_threads.html#portpostmessagevalue-transferlist" TargetMode="External"/><Relationship Id="rId3" Type="http://schemas.openxmlformats.org/officeDocument/2006/relationships/image" Target="../media/image-21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pmjs.com/package/piscina" TargetMode="External"/><Relationship Id="rId1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collina/everysync" TargetMode="External"/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4" Type="http://schemas.openxmlformats.org/officeDocument/2006/relationships/image" Target="../media/image-29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mcollina/everysync/blob/main/lib/objects.js" TargetMode="External"/><Relationship Id="rId2" Type="http://schemas.openxmlformats.org/officeDocument/2006/relationships/image" Target="../media/image-3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hyperlink" Target="https://getpino.io/" TargetMode="External"/><Relationship Id="rId1" Type="http://schemas.openxmlformats.org/officeDocument/2006/relationships/image" Target="../media/image-36-1.png"/><Relationship Id="rId2" Type="http://schemas.openxmlformats.org/officeDocument/2006/relationships/image" Target="../media/image-36-2.svg"/><Relationship Id="rId3" Type="http://schemas.openxmlformats.org/officeDocument/2006/relationships/image" Target="../media/image-36-3.png"/><Relationship Id="rId5" Type="http://schemas.openxmlformats.org/officeDocument/2006/relationships/image" Target="../media/image-36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atic.dev/watt" TargetMode="External"/><Relationship Id="rId2" Type="http://schemas.openxmlformats.org/officeDocument/2006/relationships/image" Target="../media/image-4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fundme.com/f/code-their-future-unlocking-opportunities-for-underserved-k" TargetMode="External"/><Relationship Id="rId1" Type="http://schemas.openxmlformats.org/officeDocument/2006/relationships/image" Target="../media/image-48-1.png"/><Relationship Id="rId2" Type="http://schemas.openxmlformats.org/officeDocument/2006/relationships/image" Target="../media/image-48-2.svg"/><Relationship Id="rId4" Type="http://schemas.openxmlformats.org/officeDocument/2006/relationships/image" Target="../media/image-4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svg"/><Relationship Id="rId3" Type="http://schemas.openxmlformats.org/officeDocument/2006/relationships/image" Target="../media/image-49-3.png"/><Relationship Id="rId4" Type="http://schemas.openxmlformats.org/officeDocument/2006/relationships/image" Target="../media/image-49-4.svg"/><Relationship Id="rId5" Type="http://schemas.openxmlformats.org/officeDocument/2006/relationships/image" Target="../media/image-4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_insogna" TargetMode="External"/><Relationship Id="rId3" Type="http://schemas.openxmlformats.org/officeDocument/2006/relationships/hyperlink" Target="mailto:paolo.insogna@platformatic.dev" TargetMode="External"/><Relationship Id="rId5" Type="http://schemas.openxmlformats.org/officeDocument/2006/relationships/hyperlink" Target="https://platformatic.dev/" TargetMode="External"/><Relationship Id="rId6" Type="http://schemas.openxmlformats.org/officeDocument/2006/relationships/hyperlink" Target="https://platformatic.dev/" TargetMode="External"/><Relationship Id="rId1" Type="http://schemas.openxmlformats.org/officeDocument/2006/relationships/image" Target="../media/image-50-1.png"/><Relationship Id="rId4" Type="http://schemas.openxmlformats.org/officeDocument/2006/relationships/image" Target="../media/image-50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pic>
        <p:nvPicPr>
          <p:cNvPr id="4" name="svg.freya@svg.corner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00927" y="0"/>
            <a:ext cx="2491073" cy="5120640"/>
          </a:xfrm>
          <a:prstGeom prst="rect">
            <a:avLst/>
          </a:prstGeom>
        </p:spPr>
      </p:pic>
      <p:pic>
        <p:nvPicPr>
          <p:cNvPr id="5" name="img.freya@image.image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967359"/>
            <a:ext cx="2438400" cy="2438400"/>
          </a:xfrm>
          <a:prstGeom prst="rect">
            <a:avLst/>
          </a:prstGeom>
        </p:spPr>
      </p:pic>
      <p:sp>
        <p:nvSpPr>
          <p:cNvPr id="6" name="span.text">
            <a:hlinkClick r:id="rId5" tooltip=""/>
          </p:cNvPr>
          <p:cNvSpPr/>
          <p:nvPr/>
        </p:nvSpPr>
        <p:spPr>
          <a:xfrm>
            <a:off x="5998369" y="1945100"/>
            <a:ext cx="2583466" cy="4815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110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3110" dirty="0"/>
          </a:p>
        </p:txBody>
      </p:sp>
      <p:sp>
        <p:nvSpPr>
          <p:cNvPr id="7" name="span"/>
          <p:cNvSpPr/>
          <p:nvPr/>
        </p:nvSpPr>
        <p:spPr>
          <a:xfrm>
            <a:off x="3282696" y="3922014"/>
            <a:ext cx="5626608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Node.js: More threads</a:t>
            </a:r>
            <a:endParaRPr lang="en-US" sz="3888" dirty="0"/>
          </a:p>
        </p:txBody>
      </p:sp>
      <p:sp>
        <p:nvSpPr>
          <p:cNvPr id="8" name="span"/>
          <p:cNvSpPr/>
          <p:nvPr/>
        </p:nvSpPr>
        <p:spPr>
          <a:xfrm>
            <a:off x="4195382" y="4600956"/>
            <a:ext cx="3801142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than you think</a:t>
            </a:r>
            <a:endParaRPr lang="en-US" sz="3888" dirty="0"/>
          </a:p>
        </p:txBody>
      </p:sp>
      <p:sp>
        <p:nvSpPr>
          <p:cNvPr id="9" name="span"/>
          <p:cNvSpPr/>
          <p:nvPr/>
        </p:nvSpPr>
        <p:spPr>
          <a:xfrm>
            <a:off x="5115687" y="5627370"/>
            <a:ext cx="196062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CD3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Paolo Insogna</a:t>
            </a:r>
            <a:endParaRPr lang="en-US" sz="2074" dirty="0"/>
          </a:p>
        </p:txBody>
      </p:sp>
      <p:sp>
        <p:nvSpPr>
          <p:cNvPr id="10" name="span"/>
          <p:cNvSpPr/>
          <p:nvPr/>
        </p:nvSpPr>
        <p:spPr>
          <a:xfrm>
            <a:off x="4044506" y="5996083"/>
            <a:ext cx="410298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 TSC, Principal Engineer</a:t>
            </a:r>
            <a:endParaRPr lang="en-US" sz="2074" dirty="0"/>
          </a:p>
        </p:txBody>
      </p:sp>
      <p:sp>
        <p:nvSpPr>
          <p:cNvPr id="11" name="svg.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freya@svg.theme@icon.image"/>
          <p:cNvSpPr/>
          <p:nvPr/>
        </p:nvSpPr>
        <p:spPr>
          <a:xfrm>
            <a:off x="10960608" y="963168"/>
            <a:ext cx="268224" cy="2682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vg.code"/>
          <p:cNvSpPr/>
          <p:nvPr/>
        </p:nvSpPr>
        <p:spPr>
          <a:xfrm>
            <a:off x="10485120" y="2481072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vg.freya@svg.theme@icon.image"/>
          <p:cNvSpPr/>
          <p:nvPr/>
        </p:nvSpPr>
        <p:spPr>
          <a:xfrm>
            <a:off x="10960608" y="2971419"/>
            <a:ext cx="268224" cy="23841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5" name="svg.cod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6" name="svg.freya@svg.theme@icon.image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60608" y="963168"/>
            <a:ext cx="268224" cy="268224"/>
          </a:xfrm>
          <a:prstGeom prst="rect">
            <a:avLst/>
          </a:prstGeom>
        </p:spPr>
      </p:pic>
      <p:sp>
        <p:nvSpPr>
          <p:cNvPr id="17" name="a.label">
            <a:hlinkClick r:id="rId10" tooltip=""/>
          </p:cNvPr>
          <p:cNvSpPr/>
          <p:nvPr/>
        </p:nvSpPr>
        <p:spPr>
          <a:xfrm>
            <a:off x="10651903" y="1810512"/>
            <a:ext cx="885635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8" name="svg.cod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46080" y="2542032"/>
            <a:ext cx="1097280" cy="1097280"/>
          </a:xfrm>
          <a:prstGeom prst="rect">
            <a:avLst/>
          </a:prstGeom>
        </p:spPr>
      </p:pic>
      <p:pic>
        <p:nvPicPr>
          <p:cNvPr id="19" name="svg.freya@svg.theme@icon.image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60608" y="2971419"/>
            <a:ext cx="268224" cy="238411"/>
          </a:xfrm>
          <a:prstGeom prst="rect">
            <a:avLst/>
          </a:prstGeom>
        </p:spPr>
      </p:pic>
      <p:sp>
        <p:nvSpPr>
          <p:cNvPr id="20" name="a.label">
            <a:hlinkClick r:id="rId15" tooltip=""/>
          </p:cNvPr>
          <p:cNvSpPr/>
          <p:nvPr/>
        </p:nvSpPr>
        <p:spPr>
          <a:xfrm>
            <a:off x="10526744" y="3803904"/>
            <a:ext cx="1135952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fuchsia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C026D3"/>
          </a:solidFill>
          <a:ln w="12700">
            <a:solidFill>
              <a:srgbClr val="C026D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24916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There is a lot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420890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 the unknown!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itle"/>
          <p:cNvSpPr/>
          <p:nvPr/>
        </p:nvSpPr>
        <p:spPr>
          <a:xfrm>
            <a:off x="487680" y="518160"/>
            <a:ext cx="20031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Hello, I'm </a:t>
            </a:r>
            <a:endParaRPr lang="en-US" sz="3240" dirty="0"/>
          </a:p>
        </p:txBody>
      </p:sp>
      <p:sp>
        <p:nvSpPr>
          <p:cNvPr id="5" name="h1.title"/>
          <p:cNvSpPr/>
          <p:nvPr/>
        </p:nvSpPr>
        <p:spPr>
          <a:xfrm>
            <a:off x="3726085" y="518160"/>
            <a:ext cx="10706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name"/>
          <p:cNvSpPr/>
          <p:nvPr/>
        </p:nvSpPr>
        <p:spPr>
          <a:xfrm>
            <a:off x="2490788" y="518160"/>
            <a:ext cx="12352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Paolo</a:t>
            </a:r>
            <a:endParaRPr lang="en-US" sz="3240" dirty="0"/>
          </a:p>
        </p:txBody>
      </p:sp>
      <p:pic>
        <p:nvPicPr>
          <p:cNvPr id="7" name="img.freya@image.loca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05" y="1723263"/>
            <a:ext cx="1828800" cy="1828800"/>
          </a:xfrm>
          <a:prstGeom prst="rect">
            <a:avLst/>
          </a:prstGeom>
        </p:spPr>
      </p:pic>
      <p:sp>
        <p:nvSpPr>
          <p:cNvPr id="9" name="a.role.company">
            <a:hlinkClick r:id="rId3" tooltip=""/>
          </p:cNvPr>
          <p:cNvSpPr/>
          <p:nvPr/>
        </p:nvSpPr>
        <p:spPr>
          <a:xfrm>
            <a:off x="961454" y="3764471"/>
            <a:ext cx="7569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Node.js</a:t>
            </a:r>
            <a:endParaRPr lang="en-US" sz="1555" dirty="0"/>
          </a:p>
        </p:txBody>
      </p:sp>
      <p:sp>
        <p:nvSpPr>
          <p:cNvPr id="10" name="span.role.description"/>
          <p:cNvSpPr/>
          <p:nvPr/>
        </p:nvSpPr>
        <p:spPr>
          <a:xfrm>
            <a:off x="1962245" y="3764471"/>
            <a:ext cx="36344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Steering Committee Member</a:t>
            </a:r>
            <a:endParaRPr lang="en-US" sz="1555" dirty="0"/>
          </a:p>
        </p:txBody>
      </p:sp>
      <p:sp>
        <p:nvSpPr>
          <p:cNvPr id="11" name="a.role.company">
            <a:hlinkClick r:id="rId4" tooltip=""/>
          </p:cNvPr>
          <p:cNvSpPr/>
          <p:nvPr/>
        </p:nvSpPr>
        <p:spPr>
          <a:xfrm>
            <a:off x="517493" y="4119944"/>
            <a:ext cx="1200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Platformatic</a:t>
            </a:r>
            <a:endParaRPr lang="en-US" sz="1555" dirty="0"/>
          </a:p>
        </p:txBody>
      </p:sp>
      <p:sp>
        <p:nvSpPr>
          <p:cNvPr id="12" name="span.role.description"/>
          <p:cNvSpPr/>
          <p:nvPr/>
        </p:nvSpPr>
        <p:spPr>
          <a:xfrm>
            <a:off x="1962245" y="4119944"/>
            <a:ext cx="1690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Principal Engineer</a:t>
            </a:r>
            <a:endParaRPr lang="en-US" sz="1555" dirty="0"/>
          </a:p>
        </p:txBody>
      </p:sp>
      <p:pic>
        <p:nvPicPr>
          <p:cNvPr id="13" name="svg.code.qr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533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504158" y="6183821"/>
            <a:ext cx="1264349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paoloinsogna.dev</a:t>
            </a:r>
            <a:endParaRPr lang="en-US" sz="1037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588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1976057" y="6183821"/>
            <a:ext cx="86925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ShogunPanda</a:t>
            </a:r>
            <a:endParaRPr lang="en-US" sz="1037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0232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29464" y="6183821"/>
            <a:ext cx="71123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p_insogna</a:t>
            </a:r>
            <a:endParaRPr lang="en-US" sz="1037" dirty="0"/>
          </a:p>
        </p:txBody>
      </p:sp>
      <p:pic>
        <p:nvPicPr>
          <p:cNvPr id="19" name="svg.freya@svg.theme@icon.icon.horizontal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54677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643342" y="6183821"/>
            <a:ext cx="632174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pinsogna</a:t>
            </a:r>
            <a:endParaRPr lang="en-US" sz="1037" dirty="0"/>
          </a:p>
        </p:txBody>
      </p:sp>
      <p:pic>
        <p:nvPicPr>
          <p:cNvPr id="21" name="img.freya@image.theme@logo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platformatic.theme@bg-black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7308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Some companies trusting us</a:t>
            </a:r>
            <a:endParaRPr lang="en-US" sz="3240" dirty="0"/>
          </a:p>
        </p:txBody>
      </p:sp>
      <p:pic>
        <p:nvPicPr>
          <p:cNvPr id="5" name="img.freya@image.image.horizontal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0" y="2368677"/>
            <a:ext cx="3657600" cy="608076"/>
          </a:xfrm>
          <a:prstGeom prst="rect">
            <a:avLst/>
          </a:prstGeom>
        </p:spPr>
      </p:pic>
      <p:sp>
        <p:nvSpPr>
          <p:cNvPr id="6" name="a">
            <a:hlinkClick r:id="rId2" tooltip=""/>
          </p:cNvPr>
          <p:cNvSpPr/>
          <p:nvPr/>
        </p:nvSpPr>
        <p:spPr>
          <a:xfrm>
            <a:off x="5773484" y="3196209"/>
            <a:ext cx="6450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</a:t>
            </a:r>
            <a:endParaRPr lang="en-US" sz="1555" dirty="0"/>
          </a:p>
        </p:txBody>
      </p:sp>
      <p:pic>
        <p:nvPicPr>
          <p:cNvPr id="7" name="img.freya@image.image.horizonta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01" y="4363593"/>
            <a:ext cx="3657600" cy="707231"/>
          </a:xfrm>
          <a:prstGeom prst="rect">
            <a:avLst/>
          </a:prstGeom>
        </p:spPr>
      </p:pic>
      <p:sp>
        <p:nvSpPr>
          <p:cNvPr id="8" name="a">
            <a:hlinkClick r:id="rId4" tooltip=""/>
          </p:cNvPr>
          <p:cNvSpPr/>
          <p:nvPr/>
        </p:nvSpPr>
        <p:spPr>
          <a:xfrm>
            <a:off x="2581275" y="5290280"/>
            <a:ext cx="11059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</a:t>
            </a:r>
            <a:endParaRPr lang="en-US" sz="1555" dirty="0"/>
          </a:p>
        </p:txBody>
      </p:sp>
      <p:pic>
        <p:nvPicPr>
          <p:cNvPr id="9" name="img.freya@image.image.horizontal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904" y="4436174"/>
            <a:ext cx="3657600" cy="562070"/>
          </a:xfrm>
          <a:prstGeom prst="rect">
            <a:avLst/>
          </a:prstGeom>
        </p:spPr>
      </p:pic>
      <p:sp>
        <p:nvSpPr>
          <p:cNvPr id="10" name="a">
            <a:hlinkClick r:id="rId6" tooltip=""/>
          </p:cNvPr>
          <p:cNvSpPr/>
          <p:nvPr/>
        </p:nvSpPr>
        <p:spPr>
          <a:xfrm>
            <a:off x="8504682" y="5217700"/>
            <a:ext cx="11059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</a:t>
            </a:r>
            <a:endParaRPr lang="en-US" sz="1555" dirty="0"/>
          </a:p>
        </p:txBody>
      </p:sp>
      <p:pic>
        <p:nvPicPr>
          <p:cNvPr id="11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50865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First of all, let’s give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083945"/>
            <a:ext cx="168259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credits!</a:t>
            </a:r>
            <a:endParaRPr lang="en-US" sz="3240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487680" y="2137410"/>
            <a:ext cx="4873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054894" y="2137410"/>
            <a:ext cx="39900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talk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1533716" y="2137410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1798606" y="2137410"/>
            <a:ext cx="141903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co-authored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297365" y="2137410"/>
            <a:ext cx="2812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658362" y="2137410"/>
            <a:ext cx="13534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Platformatic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091589" y="2137410"/>
            <a:ext cx="516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CTO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87680" y="2507742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986600" y="2507742"/>
            <a:ext cx="6700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friend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726025" y="2507742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2026920" y="2507742"/>
            <a:ext cx="63122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mine,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2727484" y="2507742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3159062" y="2507742"/>
            <a:ext cx="487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5453920" y="2507742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21" name="strong"/>
          <p:cNvSpPr/>
          <p:nvPr/>
        </p:nvSpPr>
        <p:spPr>
          <a:xfrm>
            <a:off x="3715988" y="2507742"/>
            <a:ext cx="84763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Matteo</a:t>
            </a:r>
            <a:endParaRPr lang="en-US" sz="1944" dirty="0"/>
          </a:p>
        </p:txBody>
      </p:sp>
      <p:sp>
        <p:nvSpPr>
          <p:cNvPr id="22" name="strong"/>
          <p:cNvSpPr/>
          <p:nvPr/>
        </p:nvSpPr>
        <p:spPr>
          <a:xfrm>
            <a:off x="4622006" y="2507742"/>
            <a:ext cx="83191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Collina</a:t>
            </a:r>
            <a:endParaRPr lang="en-US" sz="1944" dirty="0"/>
          </a:p>
        </p:txBody>
      </p:sp>
      <p:sp>
        <p:nvSpPr>
          <p:cNvPr id="23" name="strong"/>
          <p:cNvSpPr/>
          <p:nvPr/>
        </p:nvSpPr>
        <p:spPr>
          <a:xfrm>
            <a:off x="487680" y="3353562"/>
            <a:ext cx="11750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Whatever</a:t>
            </a:r>
            <a:endParaRPr lang="en-US" sz="1944" dirty="0"/>
          </a:p>
        </p:txBody>
      </p:sp>
      <p:sp>
        <p:nvSpPr>
          <p:cNvPr id="24" name="strong"/>
          <p:cNvSpPr/>
          <p:nvPr/>
        </p:nvSpPr>
        <p:spPr>
          <a:xfrm>
            <a:off x="1922240" y="3353562"/>
            <a:ext cx="5928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goes</a:t>
            </a:r>
            <a:endParaRPr lang="en-US" sz="1944" dirty="0"/>
          </a:p>
        </p:txBody>
      </p:sp>
      <p:sp>
        <p:nvSpPr>
          <p:cNvPr id="25" name="strong"/>
          <p:cNvSpPr/>
          <p:nvPr/>
        </p:nvSpPr>
        <p:spPr>
          <a:xfrm>
            <a:off x="2774633" y="3353562"/>
            <a:ext cx="7656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wrong</a:t>
            </a:r>
            <a:endParaRPr lang="en-US" sz="1944" dirty="0"/>
          </a:p>
        </p:txBody>
      </p:sp>
      <p:sp>
        <p:nvSpPr>
          <p:cNvPr id="26" name="strong"/>
          <p:cNvSpPr/>
          <p:nvPr/>
        </p:nvSpPr>
        <p:spPr>
          <a:xfrm>
            <a:off x="3799808" y="3353562"/>
            <a:ext cx="74818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today,</a:t>
            </a:r>
            <a:endParaRPr lang="en-US" sz="1944" dirty="0"/>
          </a:p>
        </p:txBody>
      </p:sp>
      <p:sp>
        <p:nvSpPr>
          <p:cNvPr id="27" name="strong"/>
          <p:cNvSpPr/>
          <p:nvPr/>
        </p:nvSpPr>
        <p:spPr>
          <a:xfrm>
            <a:off x="4807553" y="3353562"/>
            <a:ext cx="8007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please</a:t>
            </a:r>
            <a:endParaRPr lang="en-US" sz="1944" dirty="0"/>
          </a:p>
        </p:txBody>
      </p:sp>
      <p:sp>
        <p:nvSpPr>
          <p:cNvPr id="28" name="strong"/>
          <p:cNvSpPr/>
          <p:nvPr/>
        </p:nvSpPr>
        <p:spPr>
          <a:xfrm>
            <a:off x="487680" y="3699224"/>
            <a:ext cx="1108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complain</a:t>
            </a:r>
            <a:endParaRPr lang="en-US" sz="1944" dirty="0"/>
          </a:p>
        </p:txBody>
      </p:sp>
      <p:sp>
        <p:nvSpPr>
          <p:cNvPr id="29" name="strong"/>
          <p:cNvSpPr/>
          <p:nvPr/>
        </p:nvSpPr>
        <p:spPr>
          <a:xfrm>
            <a:off x="1654588" y="3699224"/>
            <a:ext cx="9185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directly</a:t>
            </a:r>
            <a:endParaRPr lang="en-US" sz="1944" dirty="0"/>
          </a:p>
        </p:txBody>
      </p:sp>
      <p:sp>
        <p:nvSpPr>
          <p:cNvPr id="30" name="strong"/>
          <p:cNvSpPr/>
          <p:nvPr/>
        </p:nvSpPr>
        <p:spPr>
          <a:xfrm>
            <a:off x="2631472" y="3699224"/>
            <a:ext cx="23955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</a:t>
            </a:r>
            <a:endParaRPr lang="en-US" sz="1944" dirty="0"/>
          </a:p>
        </p:txBody>
      </p:sp>
      <p:sp>
        <p:nvSpPr>
          <p:cNvPr id="31" name="strong"/>
          <p:cNvSpPr/>
          <p:nvPr/>
        </p:nvSpPr>
        <p:spPr>
          <a:xfrm>
            <a:off x="2929414" y="3699224"/>
            <a:ext cx="44596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him</a:t>
            </a:r>
            <a:endParaRPr lang="en-US" sz="1944" dirty="0"/>
          </a:p>
        </p:txBody>
      </p:sp>
      <p:sp>
        <p:nvSpPr>
          <p:cNvPr id="32" name="strong"/>
          <p:cNvSpPr/>
          <p:nvPr/>
        </p:nvSpPr>
        <p:spPr>
          <a:xfrm>
            <a:off x="3433763" y="3699224"/>
            <a:ext cx="3051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</a:t>
            </a:r>
            <a:endParaRPr lang="en-US" sz="1944" dirty="0"/>
          </a:p>
        </p:txBody>
      </p:sp>
      <p:sp>
        <p:nvSpPr>
          <p:cNvPr id="33" name="strong"/>
          <p:cNvSpPr/>
          <p:nvPr/>
        </p:nvSpPr>
        <p:spPr>
          <a:xfrm>
            <a:off x="3797332" y="3699224"/>
            <a:ext cx="93306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DB27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Twitter!</a:t>
            </a:r>
            <a:endParaRPr lang="en-US" sz="1944" dirty="0"/>
          </a:p>
        </p:txBody>
      </p:sp>
      <p:sp>
        <p:nvSpPr>
          <p:cNvPr id="34" name="a">
            <a:hlinkClick r:id="rId2" tooltip=""/>
          </p:cNvPr>
          <p:cNvSpPr/>
          <p:nvPr/>
        </p:nvSpPr>
        <p:spPr>
          <a:xfrm>
            <a:off x="487680" y="4483799"/>
            <a:ext cx="1888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@matteocollina</a:t>
            </a:r>
            <a:endParaRPr lang="en-US" sz="1944" dirty="0"/>
          </a:p>
        </p:txBody>
      </p:sp>
      <p:pic>
        <p:nvPicPr>
          <p:cNvPr id="35" name="img.freya@image.theme@log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03665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Let's start the right way! 🤦‍♂️</a:t>
            </a:r>
            <a:endParaRPr lang="en-US" sz="3240" dirty="0"/>
          </a:p>
        </p:txBody>
      </p:sp>
      <p:pic>
        <p:nvPicPr>
          <p:cNvPr id="5" name="img.freya@image.image.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6220" y="1563053"/>
            <a:ext cx="4099560" cy="426720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orang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1907286"/>
            <a:ext cx="244535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is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2654046"/>
            <a:ext cx="279025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(no longer)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400806"/>
            <a:ext cx="449894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single threaded ...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487680" y="4623054"/>
            <a:ext cx="2090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...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766096" y="4623054"/>
            <a:ext cx="4296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1265111" y="4623054"/>
            <a:ext cx="13135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1465802" y="4623054"/>
            <a:ext cx="6846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hasn’t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2219801" y="4623054"/>
            <a:ext cx="58016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been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2869311" y="4623054"/>
            <a:ext cx="31432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for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3252978" y="4623054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3458051" y="4623054"/>
            <a:ext cx="60493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while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4132326" y="4623054"/>
            <a:ext cx="5580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now!</a:t>
            </a:r>
            <a:endParaRPr lang="en-US" sz="1944" dirty="0"/>
          </a:p>
        </p:txBody>
      </p:sp>
      <p:pic>
        <p:nvPicPr>
          <p:cNvPr id="1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18086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2018: "Node.js has threads!"</a:t>
            </a:r>
            <a:endParaRPr lang="en-US" sz="3240" dirty="0"/>
          </a:p>
        </p:txBody>
      </p:sp>
      <p:pic>
        <p:nvPicPr>
          <p:cNvPr id="5" name="img.freya@image.theme@default.image.with-content.talk@anna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0" y="1541145"/>
            <a:ext cx="6096000" cy="3429000"/>
          </a:xfrm>
          <a:prstGeom prst="rect">
            <a:avLst/>
          </a:prstGeom>
        </p:spPr>
      </p:pic>
      <p:sp>
        <p:nvSpPr>
          <p:cNvPr id="6" name="a">
            <a:hlinkClick r:id="rId2" tooltip=""/>
          </p:cNvPr>
          <p:cNvSpPr/>
          <p:nvPr/>
        </p:nvSpPr>
        <p:spPr>
          <a:xfrm>
            <a:off x="3021330" y="5427345"/>
            <a:ext cx="61493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https://www.youtube.com/watch?v=-ssCzHoUI7M</a:t>
            </a:r>
            <a:endParaRPr lang="en-US" sz="1944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6215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Worker Thread API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873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44416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298924" y="1571625"/>
            <a:ext cx="11724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supported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540699" y="1571625"/>
            <a:ext cx="5315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from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141726" y="1571625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091654" y="1571625"/>
            <a:ext cx="6619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10.5.0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4822984" y="1571625"/>
            <a:ext cx="6597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(June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5552123" y="1571625"/>
            <a:ext cx="70780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2018).</a:t>
            </a:r>
            <a:endParaRPr lang="en-US" sz="1944" dirty="0"/>
          </a:p>
        </p:txBody>
      </p:sp>
      <p:pic>
        <p:nvPicPr>
          <p:cNvPr id="13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425446"/>
            <a:ext cx="609600" cy="609600"/>
          </a:xfrm>
          <a:prstGeom prst="rect">
            <a:avLst/>
          </a:prstGeom>
        </p:spPr>
      </p:pic>
      <p:sp>
        <p:nvSpPr>
          <p:cNvPr id="14" name="span"/>
          <p:cNvSpPr/>
          <p:nvPr/>
        </p:nvSpPr>
        <p:spPr>
          <a:xfrm>
            <a:off x="1341120" y="2435733"/>
            <a:ext cx="21697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workers via </a:t>
            </a:r>
            <a:endParaRPr lang="en-US" sz="1814" dirty="0"/>
          </a:p>
        </p:txBody>
      </p:sp>
      <p:sp>
        <p:nvSpPr>
          <p:cNvPr id="15" name="span"/>
          <p:cNvSpPr/>
          <p:nvPr/>
        </p:nvSpPr>
        <p:spPr>
          <a:xfrm>
            <a:off x="5446776" y="2435733"/>
            <a:ext cx="89468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module</a:t>
            </a:r>
            <a:endParaRPr lang="en-US" sz="1814" dirty="0"/>
          </a:p>
        </p:txBody>
      </p:sp>
      <p:sp>
        <p:nvSpPr>
          <p:cNvPr id="16" name="code"/>
          <p:cNvSpPr/>
          <p:nvPr/>
        </p:nvSpPr>
        <p:spPr>
          <a:xfrm>
            <a:off x="3510820" y="2417445"/>
            <a:ext cx="1935956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worker_threads</a:t>
            </a:r>
            <a:endParaRPr lang="en-US" sz="1814" dirty="0"/>
          </a:p>
        </p:txBody>
      </p:sp>
      <p:sp>
        <p:nvSpPr>
          <p:cNvPr id="17" name="a">
            <a:hlinkClick r:id="rId3" tooltip=""/>
          </p:cNvPr>
          <p:cNvSpPr/>
          <p:nvPr/>
        </p:nvSpPr>
        <p:spPr>
          <a:xfrm>
            <a:off x="1341120" y="2726531"/>
            <a:ext cx="64513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https://nodejs.org/dist/latest-v22.x/docs/api/worker_threads.html</a:t>
            </a:r>
            <a:endParaRPr lang="en-US" sz="1555" dirty="0"/>
          </a:p>
        </p:txBody>
      </p:sp>
      <p:pic>
        <p:nvPicPr>
          <p:cNvPr id="18" name="svg.freya@svg.theme@icon.icon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3766566"/>
            <a:ext cx="609600" cy="609600"/>
          </a:xfrm>
          <a:prstGeom prst="rect">
            <a:avLst/>
          </a:prstGeom>
        </p:spPr>
      </p:pic>
      <p:sp>
        <p:nvSpPr>
          <p:cNvPr id="19" name="span"/>
          <p:cNvSpPr/>
          <p:nvPr/>
        </p:nvSpPr>
        <p:spPr>
          <a:xfrm>
            <a:off x="1341120" y="3770757"/>
            <a:ext cx="484622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thread has an independent event loop</a:t>
            </a:r>
            <a:endParaRPr lang="en-US" sz="1814" dirty="0"/>
          </a:p>
        </p:txBody>
      </p:sp>
      <p:sp>
        <p:nvSpPr>
          <p:cNvPr id="20" name="span"/>
          <p:cNvSpPr/>
          <p:nvPr/>
        </p:nvSpPr>
        <p:spPr>
          <a:xfrm>
            <a:off x="1341120" y="4098131"/>
            <a:ext cx="627297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 is crucial to off-load CPU intensive tasks out of the main thread.</a:t>
            </a:r>
            <a:endParaRPr lang="en-US" sz="1555" dirty="0"/>
          </a:p>
        </p:txBody>
      </p:sp>
      <p:pic>
        <p:nvPicPr>
          <p:cNvPr id="21" name="img.freya@image.theme@logo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9660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 threads communicate?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492290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API is fairly simple and straightforward.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905095"/>
            <a:ext cx="659863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thread can communicate with others by sending messages over a 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9243536" y="1905095"/>
            <a:ext cx="5581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555" dirty="0"/>
          </a:p>
        </p:txBody>
      </p:sp>
      <p:sp>
        <p:nvSpPr>
          <p:cNvPr id="9" name="code"/>
          <p:cNvSpPr/>
          <p:nvPr/>
        </p:nvSpPr>
        <p:spPr>
          <a:xfrm>
            <a:off x="7939754" y="1886807"/>
            <a:ext cx="1303782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MessagePort</a:t>
            </a:r>
            <a:endParaRPr lang="en-US" sz="1555" dirty="0"/>
          </a:p>
        </p:txBody>
      </p:sp>
      <p:pic>
        <p:nvPicPr>
          <p:cNvPr id="10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1341120" y="2918841"/>
            <a:ext cx="481745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Additional channels can be created via the 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8094536" y="2918841"/>
            <a:ext cx="51758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API.</a:t>
            </a:r>
            <a:endParaRPr lang="en-US" sz="1814" dirty="0"/>
          </a:p>
        </p:txBody>
      </p:sp>
      <p:sp>
        <p:nvSpPr>
          <p:cNvPr id="13" name="code"/>
          <p:cNvSpPr/>
          <p:nvPr/>
        </p:nvSpPr>
        <p:spPr>
          <a:xfrm>
            <a:off x="6158579" y="2900553"/>
            <a:ext cx="1935956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MessageChannel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3246215"/>
            <a:ext cx="689733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returns a pair of message ports, one meant to be sent to the other thread.</a:t>
            </a:r>
            <a:endParaRPr lang="en-US" sz="1555" dirty="0"/>
          </a:p>
        </p:txBody>
      </p:sp>
      <p:pic>
        <p:nvPicPr>
          <p:cNvPr id="15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orang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76402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Do you see how far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66798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we have gone?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9660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 threads communicate?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02506" y="1571625"/>
            <a:ext cx="66722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graph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739075" y="1571625"/>
            <a:ext cx="6925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below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500979" y="1571625"/>
            <a:ext cx="74342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shows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313748" y="1571625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518726" y="1571625"/>
            <a:ext cx="10692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summary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4657344" y="1571625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958239" y="1571625"/>
            <a:ext cx="176060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parent-children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6788182" y="1571625"/>
            <a:ext cx="733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7591044" y="1571625"/>
            <a:ext cx="183222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communication.</a:t>
            </a:r>
            <a:endParaRPr lang="en-US" sz="1944" dirty="0"/>
          </a:p>
        </p:txBody>
      </p:sp>
      <p:pic>
        <p:nvPicPr>
          <p:cNvPr id="15" name="img.freya@image.image.with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2623090"/>
            <a:ext cx="9753600" cy="3005042"/>
          </a:xfrm>
          <a:prstGeom prst="rect">
            <a:avLst/>
          </a:prstGeom>
        </p:spPr>
      </p:pic>
      <p:pic>
        <p:nvPicPr>
          <p:cNvPr id="1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01224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BroadcastChannel API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5373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Less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94327" y="1571625"/>
            <a:ext cx="83381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known,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997488" y="1571625"/>
            <a:ext cx="8262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equally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893124" y="1571625"/>
            <a:ext cx="108080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powerful.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487680" y="2429637"/>
            <a:ext cx="4873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1125379" y="2429637"/>
            <a:ext cx="4213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1696974" y="2429637"/>
            <a:ext cx="2918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2139029" y="2429637"/>
            <a:ext cx="5646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used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2853976" y="2429637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3222212" y="2429637"/>
            <a:ext cx="11999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implement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4572381" y="2429637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4858322" y="2429637"/>
            <a:ext cx="7499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simple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487680" y="2799969"/>
            <a:ext cx="9850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Pub/Sub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1542098" y="2799969"/>
            <a:ext cx="8813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pattern.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487680" y="3657981"/>
            <a:ext cx="2815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843153" y="3657981"/>
            <a:ext cx="103774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channels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954816" y="3657981"/>
            <a:ext cx="3634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2392204" y="3657981"/>
            <a:ext cx="106041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identified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3526536" y="3657981"/>
            <a:ext cx="2812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3881723" y="3657981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4091369" y="3657981"/>
            <a:ext cx="6970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global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4862322" y="3657981"/>
            <a:ext cx="2424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ID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5178647" y="3657981"/>
            <a:ext cx="4296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487680" y="4028313"/>
            <a:ext cx="5645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1121569" y="4028313"/>
            <a:ext cx="733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1924431" y="4028313"/>
            <a:ext cx="4214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2415254" y="4028313"/>
            <a:ext cx="112661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subscribe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3611213" y="4028313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3898583" y="4028313"/>
            <a:ext cx="8276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events.</a:t>
            </a:r>
            <a:endParaRPr lang="en-US" sz="1944" dirty="0"/>
          </a:p>
        </p:txBody>
      </p:sp>
      <p:sp>
        <p:nvSpPr>
          <p:cNvPr id="34" name="pre.freya@code"/>
          <p:cNvSpPr/>
          <p:nvPr/>
        </p:nvSpPr>
        <p:spPr>
          <a:xfrm>
            <a:off x="6755130" y="1317593"/>
            <a:ext cx="4777645" cy="4192238"/>
          </a:xfrm>
          <a:prstGeom prst="roundRect">
            <a:avLst>
              <a:gd name="adj" fmla="val 1454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pre.freya@code:code"/>
          <p:cNvSpPr/>
          <p:nvPr/>
        </p:nvSpPr>
        <p:spPr>
          <a:xfrm>
            <a:off x="6925723" y="1567529"/>
            <a:ext cx="4493418" cy="3692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BroadcastChannel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isMainThread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'node:worker_threads'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channel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BroadcastChannel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'main'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isMainThread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channel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onmessage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event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console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event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Will print 10 events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for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++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else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channel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postMessage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'ready'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36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97652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postMessageToThread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873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44416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298924" y="1571625"/>
            <a:ext cx="487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855756" y="1571625"/>
            <a:ext cx="10026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available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927795" y="1571625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200114" y="1571625"/>
            <a:ext cx="6256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895154" y="1571625"/>
            <a:ext cx="9526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22.5.0+.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87680" y="2429637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1039273" y="2429637"/>
            <a:ext cx="3861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API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1531525" y="2429637"/>
            <a:ext cx="90087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enables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2538603" y="2429637"/>
            <a:ext cx="31423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for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2958941" y="2429637"/>
            <a:ext cx="64579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direct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3710845" y="2429637"/>
            <a:ext cx="733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4550569" y="2429637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4874705" y="2429637"/>
            <a:ext cx="7336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487680" y="2799969"/>
            <a:ext cx="176250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communication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2393442" y="2799969"/>
            <a:ext cx="8433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without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3380042" y="2799969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3885533" y="2799969"/>
            <a:ext cx="58016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need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4608957" y="2799969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4983766" y="2799969"/>
            <a:ext cx="62455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using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2561939" y="3176397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27" name="code"/>
          <p:cNvSpPr/>
          <p:nvPr/>
        </p:nvSpPr>
        <p:spPr>
          <a:xfrm>
            <a:off x="487680" y="3158109"/>
            <a:ext cx="207425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MessageChannel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487680" y="4034409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1023652" y="4034409"/>
            <a:ext cx="99174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recipient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2105882" y="4034409"/>
            <a:ext cx="4084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has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2604802" y="4034409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2913317" y="4034409"/>
            <a:ext cx="6565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install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3660267" y="4034409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3886486" y="4034409"/>
            <a:ext cx="8643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handler</a:t>
            </a:r>
            <a:endParaRPr lang="en-US" sz="1944" dirty="0"/>
          </a:p>
        </p:txBody>
      </p:sp>
      <p:sp>
        <p:nvSpPr>
          <p:cNvPr id="35" name="span"/>
          <p:cNvSpPr/>
          <p:nvPr/>
        </p:nvSpPr>
        <p:spPr>
          <a:xfrm>
            <a:off x="4841367" y="4034409"/>
            <a:ext cx="31423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for</a:t>
            </a:r>
            <a:endParaRPr lang="en-US" sz="1944" dirty="0"/>
          </a:p>
        </p:txBody>
      </p:sp>
      <p:sp>
        <p:nvSpPr>
          <p:cNvPr id="36" name="span"/>
          <p:cNvSpPr/>
          <p:nvPr/>
        </p:nvSpPr>
        <p:spPr>
          <a:xfrm>
            <a:off x="5246084" y="4034409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7" name="span"/>
          <p:cNvSpPr/>
          <p:nvPr/>
        </p:nvSpPr>
        <p:spPr>
          <a:xfrm>
            <a:off x="3685032" y="4410837"/>
            <a:ext cx="6328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event</a:t>
            </a:r>
            <a:endParaRPr lang="en-US" sz="1944" dirty="0"/>
          </a:p>
        </p:txBody>
      </p:sp>
      <p:sp>
        <p:nvSpPr>
          <p:cNvPr id="38" name="span"/>
          <p:cNvSpPr/>
          <p:nvPr/>
        </p:nvSpPr>
        <p:spPr>
          <a:xfrm>
            <a:off x="4403884" y="4410837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39" name="span"/>
          <p:cNvSpPr/>
          <p:nvPr/>
        </p:nvSpPr>
        <p:spPr>
          <a:xfrm>
            <a:off x="4692777" y="4410837"/>
            <a:ext cx="61160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order</a:t>
            </a:r>
            <a:endParaRPr lang="en-US" sz="1944" dirty="0"/>
          </a:p>
        </p:txBody>
      </p:sp>
      <p:sp>
        <p:nvSpPr>
          <p:cNvPr id="40" name="span"/>
          <p:cNvSpPr/>
          <p:nvPr/>
        </p:nvSpPr>
        <p:spPr>
          <a:xfrm>
            <a:off x="5390293" y="4410837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41" name="span"/>
          <p:cNvSpPr/>
          <p:nvPr/>
        </p:nvSpPr>
        <p:spPr>
          <a:xfrm>
            <a:off x="487680" y="4781169"/>
            <a:ext cx="8421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receive</a:t>
            </a:r>
            <a:endParaRPr lang="en-US" sz="1944" dirty="0"/>
          </a:p>
        </p:txBody>
      </p:sp>
      <p:sp>
        <p:nvSpPr>
          <p:cNvPr id="42" name="span"/>
          <p:cNvSpPr/>
          <p:nvPr/>
        </p:nvSpPr>
        <p:spPr>
          <a:xfrm>
            <a:off x="1399127" y="4781169"/>
            <a:ext cx="12380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messages.</a:t>
            </a:r>
            <a:endParaRPr lang="en-US" sz="1944" dirty="0"/>
          </a:p>
        </p:txBody>
      </p:sp>
      <p:sp>
        <p:nvSpPr>
          <p:cNvPr id="43" name="code"/>
          <p:cNvSpPr/>
          <p:nvPr/>
        </p:nvSpPr>
        <p:spPr>
          <a:xfrm>
            <a:off x="487680" y="4392549"/>
            <a:ext cx="3111341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process.workerMessage</a:t>
            </a:r>
            <a:endParaRPr lang="en-US" sz="1944" dirty="0"/>
          </a:p>
        </p:txBody>
      </p:sp>
      <p:sp>
        <p:nvSpPr>
          <p:cNvPr id="44" name="pre.freya@code"/>
          <p:cNvSpPr/>
          <p:nvPr/>
        </p:nvSpPr>
        <p:spPr>
          <a:xfrm>
            <a:off x="6712268" y="1317593"/>
            <a:ext cx="4863370" cy="4192238"/>
          </a:xfrm>
          <a:prstGeom prst="roundRect">
            <a:avLst>
              <a:gd name="adj" fmla="val 1454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pre.freya@code:code"/>
          <p:cNvSpPr/>
          <p:nvPr/>
        </p:nvSpPr>
        <p:spPr>
          <a:xfrm>
            <a:off x="6882860" y="1567529"/>
            <a:ext cx="4579143" cy="3692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isMainThread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postMessageToThread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threadId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'node:worker_threads'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isMainThread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for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3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;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++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else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threadId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===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postMessageToThread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3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'ready'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else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process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'workerMessage'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source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Will print "1 -&gt; 3: Ready"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console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source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-&gt;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threadId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:`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46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5303901"/>
            <a:ext cx="9439085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853250" y="5474589"/>
            <a:ext cx="8707946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 can threads communicate?</a:t>
            </a:r>
            <a:endParaRPr lang="en-US" sz="4536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76862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Efficient inter-thread RPC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7721"/>
            <a:ext cx="48910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3351371" y="1577721"/>
            <a:ext cx="401431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API alone is not suitable for the job.</a:t>
            </a:r>
            <a:endParaRPr lang="en-US" sz="1814" dirty="0"/>
          </a:p>
        </p:txBody>
      </p:sp>
      <p:sp>
        <p:nvSpPr>
          <p:cNvPr id="8" name="code"/>
          <p:cNvSpPr/>
          <p:nvPr/>
        </p:nvSpPr>
        <p:spPr>
          <a:xfrm>
            <a:off x="1830229" y="1559433"/>
            <a:ext cx="152114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node:events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1341120" y="1905095"/>
            <a:ext cx="396278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is not designed to work between threads.</a:t>
            </a:r>
            <a:endParaRPr lang="en-US" sz="1555" dirty="0"/>
          </a:p>
        </p:txBody>
      </p:sp>
      <p:pic>
        <p:nvPicPr>
          <p:cNvPr id="10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1341120" y="2912745"/>
            <a:ext cx="221151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Let's add promises!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1341120" y="3240119"/>
            <a:ext cx="79548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 leveraging the EventEmitter and the Promise API, we can easily build a RPC system.</a:t>
            </a:r>
            <a:endParaRPr lang="en-US" sz="1555" dirty="0"/>
          </a:p>
        </p:txBody>
      </p:sp>
      <p:pic>
        <p:nvPicPr>
          <p:cNvPr id="13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4" name="span"/>
          <p:cNvSpPr/>
          <p:nvPr/>
        </p:nvSpPr>
        <p:spPr>
          <a:xfrm>
            <a:off x="1341120" y="4259961"/>
            <a:ext cx="440512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you need is an unique identifier and </a:t>
            </a:r>
            <a:endParaRPr lang="en-US" sz="1814" dirty="0"/>
          </a:p>
        </p:txBody>
      </p:sp>
      <p:sp>
        <p:nvSpPr>
          <p:cNvPr id="15" name="span"/>
          <p:cNvSpPr/>
          <p:nvPr/>
        </p:nvSpPr>
        <p:spPr>
          <a:xfrm>
            <a:off x="6714268" y="4259961"/>
            <a:ext cx="9941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method.</a:t>
            </a:r>
            <a:endParaRPr lang="en-US" sz="1814" dirty="0"/>
          </a:p>
        </p:txBody>
      </p:sp>
      <p:sp>
        <p:nvSpPr>
          <p:cNvPr id="16" name="code"/>
          <p:cNvSpPr/>
          <p:nvPr/>
        </p:nvSpPr>
        <p:spPr>
          <a:xfrm>
            <a:off x="5746242" y="4241673"/>
            <a:ext cx="968026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resolve</a:t>
            </a:r>
            <a:endParaRPr lang="en-US" sz="1814" dirty="0"/>
          </a:p>
        </p:txBody>
      </p:sp>
      <p:sp>
        <p:nvSpPr>
          <p:cNvPr id="17" name="span"/>
          <p:cNvSpPr/>
          <p:nvPr/>
        </p:nvSpPr>
        <p:spPr>
          <a:xfrm>
            <a:off x="1341120" y="4587335"/>
            <a:ext cx="773915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ID is sent to the other thread so that can be used later in a shared event handler.</a:t>
            </a:r>
            <a:endParaRPr lang="en-US" sz="1555" dirty="0"/>
          </a:p>
        </p:txBody>
      </p:sp>
      <p:pic>
        <p:nvPicPr>
          <p:cNvPr id="18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21931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Example: multithreaded HTTP server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36918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926211" y="1571625"/>
            <a:ext cx="2509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246537" y="1571625"/>
            <a:ext cx="6188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know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934718" y="1571625"/>
            <a:ext cx="4041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408206" y="1571625"/>
            <a:ext cx="8444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snippet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322034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576542" y="1571625"/>
            <a:ext cx="58959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more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235482" y="1571625"/>
            <a:ext cx="65474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worth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959572" y="1571625"/>
            <a:ext cx="5000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than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528977" y="1571625"/>
            <a:ext cx="5547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1000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6153055" y="1571625"/>
            <a:ext cx="77352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words.</a:t>
            </a:r>
            <a:endParaRPr lang="en-US" sz="1944" dirty="0"/>
          </a:p>
        </p:txBody>
      </p:sp>
      <p:sp>
        <p:nvSpPr>
          <p:cNvPr id="16" name="pre.freya@code"/>
          <p:cNvSpPr/>
          <p:nvPr/>
        </p:nvSpPr>
        <p:spPr>
          <a:xfrm>
            <a:off x="3494056" y="2760821"/>
            <a:ext cx="5203793" cy="3217355"/>
          </a:xfrm>
          <a:prstGeom prst="roundRect">
            <a:avLst>
              <a:gd name="adj" fmla="val 189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pre.freya@code:code"/>
          <p:cNvSpPr/>
          <p:nvPr/>
        </p:nvSpPr>
        <p:spPr>
          <a:xfrm>
            <a:off x="3664649" y="3010757"/>
            <a:ext cx="4919566" cy="2717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In the server creation function, define the following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pending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'message'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pending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In the route handler, define the following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resolve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promise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Promise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_resolve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pending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request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reqId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_resolve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postMessage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({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request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reqId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hash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promise</a:t>
            </a:r>
            <a:endParaRPr lang="en-US" sz="1120" dirty="0"/>
          </a:p>
        </p:txBody>
      </p:sp>
      <p:pic>
        <p:nvPicPr>
          <p:cNvPr id="18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87486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Is all that easy?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81409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Structured Clone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02506" y="1571625"/>
            <a:ext cx="69723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reality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769078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023586" y="1571625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228660" y="1571625"/>
            <a:ext cx="2799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bit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577941" y="1571625"/>
            <a:ext cx="92878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harsher.</a:t>
            </a:r>
            <a:endParaRPr lang="en-US" sz="1944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425446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2429637"/>
            <a:ext cx="516521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all objects can be sent via a MessagePort.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2763107"/>
            <a:ext cx="625925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object cannot contain functions or some native Node.js object (as 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8785670" y="2763107"/>
            <a:ext cx="12458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).</a:t>
            </a:r>
            <a:endParaRPr lang="en-US" sz="1555" dirty="0"/>
          </a:p>
        </p:txBody>
      </p:sp>
      <p:sp>
        <p:nvSpPr>
          <p:cNvPr id="15" name="code"/>
          <p:cNvSpPr/>
          <p:nvPr/>
        </p:nvSpPr>
        <p:spPr>
          <a:xfrm>
            <a:off x="7600379" y="2744819"/>
            <a:ext cx="1185291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net.Socket</a:t>
            </a:r>
            <a:endParaRPr lang="en-US" sz="1555" dirty="0"/>
          </a:p>
        </p:txBody>
      </p:sp>
      <p:pic>
        <p:nvPicPr>
          <p:cNvPr id="16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3766566"/>
            <a:ext cx="609600" cy="609600"/>
          </a:xfrm>
          <a:prstGeom prst="rect">
            <a:avLst/>
          </a:prstGeom>
        </p:spPr>
      </p:pic>
      <p:sp>
        <p:nvSpPr>
          <p:cNvPr id="17" name="span"/>
          <p:cNvSpPr/>
          <p:nvPr/>
        </p:nvSpPr>
        <p:spPr>
          <a:xfrm>
            <a:off x="1341120" y="3770757"/>
            <a:ext cx="789393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object will be cloned according to the Structured Clone Algorithm.</a:t>
            </a:r>
            <a:endParaRPr lang="en-US" sz="1814" dirty="0"/>
          </a:p>
        </p:txBody>
      </p:sp>
      <p:sp>
        <p:nvSpPr>
          <p:cNvPr id="18" name="a">
            <a:hlinkClick r:id="rId5" tooltip=""/>
          </p:cNvPr>
          <p:cNvSpPr/>
          <p:nvPr/>
        </p:nvSpPr>
        <p:spPr>
          <a:xfrm>
            <a:off x="1341120" y="4061555"/>
            <a:ext cx="336965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the documentation on MDN!</a:t>
            </a:r>
            <a:endParaRPr lang="en-US" sz="1555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84000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Transferable (1/2)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372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994315" y="1571625"/>
            <a:ext cx="55235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can’t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616012" y="1571625"/>
            <a:ext cx="79086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always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476214" y="1571625"/>
            <a:ext cx="6304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clone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176016" y="1571625"/>
            <a:ext cx="12874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everything.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87680" y="2429637"/>
            <a:ext cx="6609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Some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1217962" y="2429637"/>
            <a:ext cx="9023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objects,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2189702" y="2429637"/>
            <a:ext cx="8072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usually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3066288" y="2429637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3497866" y="2429637"/>
            <a:ext cx="56226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ones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4129469" y="2429637"/>
            <a:ext cx="8414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backed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5040249" y="2429637"/>
            <a:ext cx="2811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5390769" y="2429637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5595842" y="2429637"/>
            <a:ext cx="5024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C++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6167628" y="2429637"/>
            <a:ext cx="17233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representation,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487680" y="2799969"/>
            <a:ext cx="4213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978408" y="2799969"/>
            <a:ext cx="487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1535240" y="2799969"/>
            <a:ext cx="2918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2784539" y="2799969"/>
            <a:ext cx="9984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between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3852291" y="2799969"/>
            <a:ext cx="9306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threads.</a:t>
            </a:r>
            <a:endParaRPr lang="en-US" sz="1944" dirty="0"/>
          </a:p>
        </p:txBody>
      </p:sp>
      <p:sp>
        <p:nvSpPr>
          <p:cNvPr id="25" name="strong"/>
          <p:cNvSpPr/>
          <p:nvPr/>
        </p:nvSpPr>
        <p:spPr>
          <a:xfrm>
            <a:off x="1896523" y="2799969"/>
            <a:ext cx="8185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moved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487680" y="3657981"/>
            <a:ext cx="7159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These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1273016" y="3657981"/>
            <a:ext cx="8327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objects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175129" y="3657981"/>
            <a:ext cx="363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2607850" y="3657981"/>
            <a:ext cx="68313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called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5005292" y="3657981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5504212" y="3657981"/>
            <a:ext cx="4919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thus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6065520" y="3657981"/>
            <a:ext cx="56197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must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6696837" y="3657981"/>
            <a:ext cx="2918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487680" y="4034409"/>
            <a:ext cx="99764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explicitly</a:t>
            </a:r>
            <a:endParaRPr lang="en-US" sz="1944" dirty="0"/>
          </a:p>
        </p:txBody>
      </p:sp>
      <p:sp>
        <p:nvSpPr>
          <p:cNvPr id="35" name="span"/>
          <p:cNvSpPr/>
          <p:nvPr/>
        </p:nvSpPr>
        <p:spPr>
          <a:xfrm>
            <a:off x="1554671" y="4034409"/>
            <a:ext cx="6060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listed</a:t>
            </a:r>
            <a:endParaRPr lang="en-US" sz="1944" dirty="0"/>
          </a:p>
        </p:txBody>
      </p:sp>
      <p:sp>
        <p:nvSpPr>
          <p:cNvPr id="36" name="span"/>
          <p:cNvSpPr/>
          <p:nvPr/>
        </p:nvSpPr>
        <p:spPr>
          <a:xfrm>
            <a:off x="2230088" y="4034409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37" name="span"/>
          <p:cNvSpPr/>
          <p:nvPr/>
        </p:nvSpPr>
        <p:spPr>
          <a:xfrm>
            <a:off x="2502408" y="4034409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8" name="span"/>
          <p:cNvSpPr/>
          <p:nvPr/>
        </p:nvSpPr>
        <p:spPr>
          <a:xfrm>
            <a:off x="2933986" y="4034409"/>
            <a:ext cx="84886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second</a:t>
            </a:r>
            <a:endParaRPr lang="en-US" sz="1944" dirty="0"/>
          </a:p>
        </p:txBody>
      </p:sp>
      <p:sp>
        <p:nvSpPr>
          <p:cNvPr id="39" name="span"/>
          <p:cNvSpPr/>
          <p:nvPr/>
        </p:nvSpPr>
        <p:spPr>
          <a:xfrm>
            <a:off x="3852196" y="4034409"/>
            <a:ext cx="10919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argument</a:t>
            </a:r>
            <a:endParaRPr lang="en-US" sz="1944" dirty="0"/>
          </a:p>
        </p:txBody>
      </p:sp>
      <p:sp>
        <p:nvSpPr>
          <p:cNvPr id="40" name="span"/>
          <p:cNvSpPr/>
          <p:nvPr/>
        </p:nvSpPr>
        <p:spPr>
          <a:xfrm>
            <a:off x="5013484" y="4034409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41" name="span"/>
          <p:cNvSpPr/>
          <p:nvPr/>
        </p:nvSpPr>
        <p:spPr>
          <a:xfrm>
            <a:off x="6944201" y="4034409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42" name="strong"/>
          <p:cNvSpPr/>
          <p:nvPr/>
        </p:nvSpPr>
        <p:spPr>
          <a:xfrm>
            <a:off x="3360420" y="3657981"/>
            <a:ext cx="157543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transferrable</a:t>
            </a:r>
            <a:endParaRPr lang="en-US" sz="1944" dirty="0"/>
          </a:p>
        </p:txBody>
      </p:sp>
      <p:sp>
        <p:nvSpPr>
          <p:cNvPr id="43" name="code"/>
          <p:cNvSpPr/>
          <p:nvPr/>
        </p:nvSpPr>
        <p:spPr>
          <a:xfrm>
            <a:off x="5314474" y="4016121"/>
            <a:ext cx="162972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postMessage</a:t>
            </a:r>
            <a:endParaRPr lang="en-US" sz="1944" dirty="0"/>
          </a:p>
        </p:txBody>
      </p:sp>
      <p:pic>
        <p:nvPicPr>
          <p:cNvPr id="44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91820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Transferable (2/2)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6609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Some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217962" y="1571625"/>
            <a:ext cx="9690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example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256377" y="1571625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557272" y="1571625"/>
            <a:ext cx="13666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transferable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993261" y="1571625"/>
            <a:ext cx="8327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objects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895374" y="1571625"/>
            <a:ext cx="43310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are:</a:t>
            </a:r>
            <a:endParaRPr lang="en-US" sz="1944" dirty="0"/>
          </a:p>
        </p:txBody>
      </p:sp>
      <p:sp>
        <p:nvSpPr>
          <p:cNvPr id="11" name="li"/>
          <p:cNvSpPr/>
          <p:nvPr/>
        </p:nvSpPr>
        <p:spPr>
          <a:xfrm>
            <a:off x="423672" y="2158365"/>
            <a:ext cx="246888" cy="345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•</a:t>
            </a:r>
            <a:endParaRPr lang="en-US" sz="1944" dirty="0"/>
          </a:p>
        </p:txBody>
      </p:sp>
      <p:sp>
        <p:nvSpPr>
          <p:cNvPr id="12" name="code"/>
          <p:cNvSpPr/>
          <p:nvPr/>
        </p:nvSpPr>
        <p:spPr>
          <a:xfrm>
            <a:off x="853440" y="2164461"/>
            <a:ext cx="162972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MessagePort</a:t>
            </a:r>
            <a:endParaRPr lang="en-US" sz="1944" dirty="0"/>
          </a:p>
        </p:txBody>
      </p:sp>
      <p:sp>
        <p:nvSpPr>
          <p:cNvPr id="13" name="li"/>
          <p:cNvSpPr/>
          <p:nvPr/>
        </p:nvSpPr>
        <p:spPr>
          <a:xfrm>
            <a:off x="423672" y="2510123"/>
            <a:ext cx="246888" cy="345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•</a:t>
            </a:r>
            <a:endParaRPr lang="en-US" sz="1944" dirty="0"/>
          </a:p>
        </p:txBody>
      </p:sp>
      <p:sp>
        <p:nvSpPr>
          <p:cNvPr id="14" name="code"/>
          <p:cNvSpPr/>
          <p:nvPr/>
        </p:nvSpPr>
        <p:spPr>
          <a:xfrm>
            <a:off x="853440" y="2516219"/>
            <a:ext cx="1333500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CryptoKey</a:t>
            </a:r>
            <a:endParaRPr lang="en-US" sz="1944" dirty="0"/>
          </a:p>
        </p:txBody>
      </p:sp>
      <p:sp>
        <p:nvSpPr>
          <p:cNvPr id="15" name="li"/>
          <p:cNvSpPr/>
          <p:nvPr/>
        </p:nvSpPr>
        <p:spPr>
          <a:xfrm>
            <a:off x="423672" y="2861882"/>
            <a:ext cx="246888" cy="345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•</a:t>
            </a:r>
            <a:endParaRPr lang="en-US" sz="1944" dirty="0"/>
          </a:p>
        </p:txBody>
      </p:sp>
      <p:sp>
        <p:nvSpPr>
          <p:cNvPr id="16" name="code"/>
          <p:cNvSpPr/>
          <p:nvPr/>
        </p:nvSpPr>
        <p:spPr>
          <a:xfrm>
            <a:off x="853440" y="2867978"/>
            <a:ext cx="1481614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FileHandle</a:t>
            </a:r>
            <a:endParaRPr lang="en-US" sz="1944" dirty="0"/>
          </a:p>
        </p:txBody>
      </p:sp>
      <p:sp>
        <p:nvSpPr>
          <p:cNvPr id="17" name="li"/>
          <p:cNvSpPr/>
          <p:nvPr/>
        </p:nvSpPr>
        <p:spPr>
          <a:xfrm>
            <a:off x="423672" y="3213640"/>
            <a:ext cx="246888" cy="345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•</a:t>
            </a:r>
            <a:endParaRPr lang="en-US" sz="1944" dirty="0"/>
          </a:p>
        </p:txBody>
      </p:sp>
      <p:sp>
        <p:nvSpPr>
          <p:cNvPr id="18" name="li"/>
          <p:cNvSpPr/>
          <p:nvPr/>
        </p:nvSpPr>
        <p:spPr>
          <a:xfrm>
            <a:off x="2256377" y="3238024"/>
            <a:ext cx="860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(</a:t>
            </a:r>
            <a:endParaRPr lang="en-US" sz="1944" dirty="0"/>
          </a:p>
        </p:txBody>
      </p:sp>
      <p:sp>
        <p:nvSpPr>
          <p:cNvPr id="19" name="li"/>
          <p:cNvSpPr/>
          <p:nvPr/>
        </p:nvSpPr>
        <p:spPr>
          <a:xfrm>
            <a:off x="4486085" y="3238024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20" name="li"/>
          <p:cNvSpPr/>
          <p:nvPr/>
        </p:nvSpPr>
        <p:spPr>
          <a:xfrm>
            <a:off x="7059359" y="3238024"/>
            <a:ext cx="860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)</a:t>
            </a:r>
            <a:endParaRPr lang="en-US" sz="1944" dirty="0"/>
          </a:p>
        </p:txBody>
      </p:sp>
      <p:sp>
        <p:nvSpPr>
          <p:cNvPr id="21" name="code"/>
          <p:cNvSpPr/>
          <p:nvPr/>
        </p:nvSpPr>
        <p:spPr>
          <a:xfrm>
            <a:off x="853440" y="3219736"/>
            <a:ext cx="1333500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WebStream</a:t>
            </a:r>
            <a:endParaRPr lang="en-US" sz="1944" dirty="0"/>
          </a:p>
        </p:txBody>
      </p:sp>
      <p:sp>
        <p:nvSpPr>
          <p:cNvPr id="22" name="code"/>
          <p:cNvSpPr/>
          <p:nvPr/>
        </p:nvSpPr>
        <p:spPr>
          <a:xfrm>
            <a:off x="2342388" y="3219736"/>
            <a:ext cx="207425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ReadableStream</a:t>
            </a:r>
            <a:endParaRPr lang="en-US" sz="1944" dirty="0"/>
          </a:p>
        </p:txBody>
      </p:sp>
      <p:sp>
        <p:nvSpPr>
          <p:cNvPr id="23" name="code"/>
          <p:cNvSpPr/>
          <p:nvPr/>
        </p:nvSpPr>
        <p:spPr>
          <a:xfrm>
            <a:off x="4985099" y="3219736"/>
            <a:ext cx="207425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WritableStream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487680" y="4330446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1002506" y="4330446"/>
            <a:ext cx="3458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full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1417701" y="4330446"/>
            <a:ext cx="31642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list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1803464" y="4330446"/>
            <a:ext cx="4213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294192" y="4330446"/>
            <a:ext cx="2918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2655380" y="4330446"/>
            <a:ext cx="66484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found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3389567" y="4330446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3661886" y="4330446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7586663" y="4330446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33" name="a">
            <a:hlinkClick r:id="rId1" tooltip=""/>
          </p:cNvPr>
          <p:cNvSpPr/>
          <p:nvPr/>
        </p:nvSpPr>
        <p:spPr>
          <a:xfrm>
            <a:off x="4093559" y="4330446"/>
            <a:ext cx="16051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MessagePort</a:t>
            </a:r>
            <a:endParaRPr lang="en-US" sz="1944" dirty="0"/>
          </a:p>
        </p:txBody>
      </p:sp>
      <p:sp>
        <p:nvSpPr>
          <p:cNvPr id="34" name="a">
            <a:hlinkClick r:id="rId2" tooltip=""/>
          </p:cNvPr>
          <p:cNvSpPr/>
          <p:nvPr/>
        </p:nvSpPr>
        <p:spPr>
          <a:xfrm>
            <a:off x="5757101" y="4330446"/>
            <a:ext cx="182956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documentation</a:t>
            </a:r>
            <a:endParaRPr lang="en-US" sz="1944" dirty="0"/>
          </a:p>
        </p:txBody>
      </p:sp>
      <p:pic>
        <p:nvPicPr>
          <p:cNvPr id="35" name="img.freya@image.theme@log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44154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Ready for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49634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another dive?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61144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Piscina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4800" y="2194560"/>
            <a:ext cx="2438400" cy="24384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14287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708851" y="1571625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972217" y="1571625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1186148" y="1571625"/>
            <a:ext cx="10110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powerful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275523" y="1571625"/>
            <a:ext cx="56483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NPM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2918651" y="1571625"/>
            <a:ext cx="85658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module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853434" y="1571625"/>
            <a:ext cx="6877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which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619339" y="1571625"/>
            <a:ext cx="9889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provides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87680" y="1941957"/>
            <a:ext cx="2808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837914" y="1941957"/>
            <a:ext cx="5459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easy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453229" y="1941957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1740599" y="1941957"/>
            <a:ext cx="4160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2225993" y="1941957"/>
            <a:ext cx="4557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API.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487680" y="2799969"/>
            <a:ext cx="1663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778764" y="2799969"/>
            <a:ext cx="8166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Piscina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720215" y="2799969"/>
            <a:ext cx="96764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instance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2812542" y="2799969"/>
            <a:ext cx="137036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dynamically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4307586" y="2799969"/>
            <a:ext cx="81372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adjusts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5246084" y="2799969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487680" y="3170301"/>
            <a:ext cx="8865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number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1457801" y="3170301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1772793" y="3170301"/>
            <a:ext cx="9185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workers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774918" y="3170301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3076480" y="3170301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3522155" y="3170301"/>
            <a:ext cx="11160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maximum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4721733" y="3170301"/>
            <a:ext cx="8865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number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487680" y="3540633"/>
            <a:ext cx="2314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788575" y="3540633"/>
            <a:ext cx="12274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parallelism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2085404" y="3540633"/>
            <a:ext cx="10026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available</a:t>
            </a:r>
            <a:endParaRPr lang="en-US" sz="1944" dirty="0"/>
          </a:p>
        </p:txBody>
      </p:sp>
      <p:sp>
        <p:nvSpPr>
          <p:cNvPr id="35" name="span"/>
          <p:cNvSpPr/>
          <p:nvPr/>
        </p:nvSpPr>
        <p:spPr>
          <a:xfrm>
            <a:off x="3157442" y="3540633"/>
            <a:ext cx="29175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</a:t>
            </a:r>
            <a:endParaRPr lang="en-US" sz="1944" dirty="0"/>
          </a:p>
        </p:txBody>
      </p:sp>
      <p:sp>
        <p:nvSpPr>
          <p:cNvPr id="36" name="span"/>
          <p:cNvSpPr/>
          <p:nvPr/>
        </p:nvSpPr>
        <p:spPr>
          <a:xfrm>
            <a:off x="3518535" y="354063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7" name="span"/>
          <p:cNvSpPr/>
          <p:nvPr/>
        </p:nvSpPr>
        <p:spPr>
          <a:xfrm>
            <a:off x="3950113" y="3540633"/>
            <a:ext cx="10502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machine.</a:t>
            </a:r>
            <a:endParaRPr lang="en-US" sz="1944" dirty="0"/>
          </a:p>
        </p:txBody>
      </p:sp>
      <p:sp>
        <p:nvSpPr>
          <p:cNvPr id="38" name="span"/>
          <p:cNvSpPr/>
          <p:nvPr/>
        </p:nvSpPr>
        <p:spPr>
          <a:xfrm>
            <a:off x="487680" y="4398645"/>
            <a:ext cx="2815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39" name="span"/>
          <p:cNvSpPr/>
          <p:nvPr/>
        </p:nvSpPr>
        <p:spPr>
          <a:xfrm>
            <a:off x="927830" y="4398645"/>
            <a:ext cx="3621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40" name="span"/>
          <p:cNvSpPr/>
          <p:nvPr/>
        </p:nvSpPr>
        <p:spPr>
          <a:xfrm>
            <a:off x="1448562" y="4398645"/>
            <a:ext cx="1249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messaging</a:t>
            </a:r>
            <a:endParaRPr lang="en-US" sz="1944" dirty="0"/>
          </a:p>
        </p:txBody>
      </p:sp>
      <p:sp>
        <p:nvSpPr>
          <p:cNvPr id="41" name="span"/>
          <p:cNvSpPr/>
          <p:nvPr/>
        </p:nvSpPr>
        <p:spPr>
          <a:xfrm>
            <a:off x="2856643" y="4398645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42" name="span"/>
          <p:cNvSpPr/>
          <p:nvPr/>
        </p:nvSpPr>
        <p:spPr>
          <a:xfrm>
            <a:off x="3444812" y="4398645"/>
            <a:ext cx="18198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synchronization</a:t>
            </a:r>
            <a:endParaRPr lang="en-US" sz="1944" dirty="0"/>
          </a:p>
        </p:txBody>
      </p:sp>
      <p:sp>
        <p:nvSpPr>
          <p:cNvPr id="43" name="span"/>
          <p:cNvSpPr/>
          <p:nvPr/>
        </p:nvSpPr>
        <p:spPr>
          <a:xfrm>
            <a:off x="5423249" y="4398645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44" name="span"/>
          <p:cNvSpPr/>
          <p:nvPr/>
        </p:nvSpPr>
        <p:spPr>
          <a:xfrm>
            <a:off x="487680" y="4768977"/>
            <a:ext cx="10724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managed</a:t>
            </a:r>
            <a:endParaRPr lang="en-US" sz="1944" dirty="0"/>
          </a:p>
        </p:txBody>
      </p:sp>
      <p:sp>
        <p:nvSpPr>
          <p:cNvPr id="45" name="span"/>
          <p:cNvSpPr/>
          <p:nvPr/>
        </p:nvSpPr>
        <p:spPr>
          <a:xfrm>
            <a:off x="1629537" y="4768977"/>
            <a:ext cx="2738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</a:t>
            </a:r>
            <a:endParaRPr lang="en-US" sz="1944" dirty="0"/>
          </a:p>
        </p:txBody>
      </p:sp>
      <p:sp>
        <p:nvSpPr>
          <p:cNvPr id="46" name="span"/>
          <p:cNvSpPr/>
          <p:nvPr/>
        </p:nvSpPr>
        <p:spPr>
          <a:xfrm>
            <a:off x="1972723" y="4768977"/>
            <a:ext cx="4242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47" name="span"/>
          <p:cNvSpPr/>
          <p:nvPr/>
        </p:nvSpPr>
        <p:spPr>
          <a:xfrm>
            <a:off x="2466308" y="4768977"/>
            <a:ext cx="6363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focus</a:t>
            </a:r>
            <a:endParaRPr lang="en-US" sz="1944" dirty="0"/>
          </a:p>
        </p:txBody>
      </p:sp>
      <p:sp>
        <p:nvSpPr>
          <p:cNvPr id="48" name="span"/>
          <p:cNvSpPr/>
          <p:nvPr/>
        </p:nvSpPr>
        <p:spPr>
          <a:xfrm>
            <a:off x="3172016" y="4768977"/>
            <a:ext cx="29175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</a:t>
            </a:r>
            <a:endParaRPr lang="en-US" sz="1944" dirty="0"/>
          </a:p>
        </p:txBody>
      </p:sp>
      <p:sp>
        <p:nvSpPr>
          <p:cNvPr id="49" name="span"/>
          <p:cNvSpPr/>
          <p:nvPr/>
        </p:nvSpPr>
        <p:spPr>
          <a:xfrm>
            <a:off x="3533108" y="4768977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50" name="span"/>
          <p:cNvSpPr/>
          <p:nvPr/>
        </p:nvSpPr>
        <p:spPr>
          <a:xfrm>
            <a:off x="3964686" y="4768977"/>
            <a:ext cx="5121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core</a:t>
            </a:r>
            <a:endParaRPr lang="en-US" sz="1944" dirty="0"/>
          </a:p>
        </p:txBody>
      </p:sp>
      <p:sp>
        <p:nvSpPr>
          <p:cNvPr id="51" name="span"/>
          <p:cNvSpPr/>
          <p:nvPr/>
        </p:nvSpPr>
        <p:spPr>
          <a:xfrm>
            <a:off x="4546187" y="4768977"/>
            <a:ext cx="6181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logic.</a:t>
            </a:r>
            <a:endParaRPr lang="en-US" sz="1944" dirty="0"/>
          </a:p>
        </p:txBody>
      </p:sp>
      <p:sp>
        <p:nvSpPr>
          <p:cNvPr id="52" name="a">
            <a:hlinkClick r:id="rId2" tooltip=""/>
          </p:cNvPr>
          <p:cNvSpPr/>
          <p:nvPr/>
        </p:nvSpPr>
        <p:spPr>
          <a:xfrm>
            <a:off x="487680" y="5566029"/>
            <a:ext cx="50360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https://www.npmjs.com/package/piscina</a:t>
            </a:r>
            <a:endParaRPr lang="en-US" sz="1944" dirty="0"/>
          </a:p>
        </p:txBody>
      </p:sp>
      <p:pic>
        <p:nvPicPr>
          <p:cNvPr id="53" name="img.freya@image.theme@log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3786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to use Piscina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52587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How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82897" y="1571625"/>
            <a:ext cx="5459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easy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698212" y="1571625"/>
            <a:ext cx="4213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188940" y="1571625"/>
            <a:ext cx="16393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multithreading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897630" y="1571625"/>
            <a:ext cx="41538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be?</a:t>
            </a:r>
            <a:endParaRPr lang="en-US" sz="1944" dirty="0"/>
          </a:p>
        </p:txBody>
      </p:sp>
      <p:sp>
        <p:nvSpPr>
          <p:cNvPr id="10" name="pre.freya@code"/>
          <p:cNvSpPr/>
          <p:nvPr/>
        </p:nvSpPr>
        <p:spPr>
          <a:xfrm>
            <a:off x="487680" y="2955798"/>
            <a:ext cx="4522089" cy="2827401"/>
          </a:xfrm>
          <a:prstGeom prst="roundRect">
            <a:avLst>
              <a:gd name="adj" fmla="val 215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pre.freya@code:code"/>
          <p:cNvSpPr/>
          <p:nvPr/>
        </p:nvSpPr>
        <p:spPr>
          <a:xfrm>
            <a:off x="658273" y="3205734"/>
            <a:ext cx="4237862" cy="2327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Main thread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Piscina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'piscina'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piscina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Piscina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filename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'./worker.mjs'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).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href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piscina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run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6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console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Prints 10</a:t>
            </a:r>
            <a:endParaRPr lang="en-US" sz="1120" dirty="0"/>
          </a:p>
        </p:txBody>
      </p:sp>
      <p:pic>
        <p:nvPicPr>
          <p:cNvPr id="12" name="img.freya@image.image.horizontal.talk@example.arrow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8645" y="3637979"/>
            <a:ext cx="1219200" cy="1219200"/>
          </a:xfrm>
          <a:prstGeom prst="rect">
            <a:avLst/>
          </a:prstGeom>
        </p:spPr>
      </p:pic>
      <p:sp>
        <p:nvSpPr>
          <p:cNvPr id="13" name="pre.freya@code"/>
          <p:cNvSpPr/>
          <p:nvPr/>
        </p:nvSpPr>
        <p:spPr>
          <a:xfrm>
            <a:off x="8046720" y="3638169"/>
            <a:ext cx="3657600" cy="1462564"/>
          </a:xfrm>
          <a:prstGeom prst="roundRect">
            <a:avLst>
              <a:gd name="adj" fmla="val 4168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pre.freya@code:code"/>
          <p:cNvSpPr/>
          <p:nvPr/>
        </p:nvSpPr>
        <p:spPr>
          <a:xfrm>
            <a:off x="8217313" y="3888105"/>
            <a:ext cx="2701956" cy="962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Worker thread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15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fuchsia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C026D3"/>
          </a:solidFill>
          <a:ln w="12700">
            <a:solidFill>
              <a:srgbClr val="C026D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39804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Are we done?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468039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Do you know what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501443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you can use Worker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829812"/>
            <a:ext cx="322259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Threads for?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8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black.theme@separator.theme@fg-white.talk@batman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950464"/>
            <a:ext cx="363645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“Everything is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697224"/>
            <a:ext cx="417585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impossible until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4443984"/>
            <a:ext cx="466791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somebody does it”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487680" y="1709928"/>
            <a:ext cx="4429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“It's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999935" y="1709928"/>
            <a:ext cx="365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not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1434656" y="1709928"/>
            <a:ext cx="49301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who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1997012" y="1709928"/>
            <a:ext cx="424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2490692" y="1709928"/>
            <a:ext cx="3634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2923508" y="1709928"/>
            <a:ext cx="13888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underneath,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87680" y="2080260"/>
            <a:ext cx="2996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it’s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856679" y="2080260"/>
            <a:ext cx="5558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what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481900" y="2080260"/>
            <a:ext cx="424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1975580" y="2080260"/>
            <a:ext cx="29508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2340007" y="2080260"/>
            <a:ext cx="42843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that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2837783" y="2080260"/>
            <a:ext cx="8502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defines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3757422" y="2080260"/>
            <a:ext cx="5285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you”</a:t>
            </a:r>
            <a:endParaRPr lang="en-US" sz="1944" dirty="0"/>
          </a:p>
        </p:txBody>
      </p:sp>
      <p:pic>
        <p:nvPicPr>
          <p:cNvPr id="21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55160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can a Promise be invoked synchronously?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372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994315" y="1571625"/>
            <a:ext cx="4213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485043" y="1571625"/>
            <a:ext cx="4160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970437" y="1571625"/>
            <a:ext cx="8203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Worker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860167" y="1571625"/>
            <a:ext cx="94430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Threads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873818" y="1571625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4161187" y="1571625"/>
            <a:ext cx="7458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invoke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976336" y="1571625"/>
            <a:ext cx="2809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326666" y="1571625"/>
            <a:ext cx="6837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async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6079712" y="1571625"/>
            <a:ext cx="11458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function...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9095708" y="1571625"/>
            <a:ext cx="696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!</a:t>
            </a:r>
            <a:endParaRPr lang="en-US" sz="1944" dirty="0"/>
          </a:p>
        </p:txBody>
      </p:sp>
      <p:sp>
        <p:nvSpPr>
          <p:cNvPr id="16" name="strong"/>
          <p:cNvSpPr/>
          <p:nvPr/>
        </p:nvSpPr>
        <p:spPr>
          <a:xfrm>
            <a:off x="7295007" y="1571625"/>
            <a:ext cx="180070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synchronously</a:t>
            </a:r>
            <a:endParaRPr lang="en-US" sz="1944" dirty="0"/>
          </a:p>
        </p:txBody>
      </p:sp>
      <p:sp>
        <p:nvSpPr>
          <p:cNvPr id="17" name="pre.freya@code"/>
          <p:cNvSpPr/>
          <p:nvPr/>
        </p:nvSpPr>
        <p:spPr>
          <a:xfrm>
            <a:off x="3408617" y="3540728"/>
            <a:ext cx="5374767" cy="1657541"/>
          </a:xfrm>
          <a:prstGeom prst="roundRect">
            <a:avLst>
              <a:gd name="adj" fmla="val 3678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pre.freya@code:code"/>
          <p:cNvSpPr/>
          <p:nvPr/>
        </p:nvSpPr>
        <p:spPr>
          <a:xfrm>
            <a:off x="3579209" y="3790664"/>
            <a:ext cx="5090540" cy="115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setTimeout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sleep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'node:timers/promises'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echo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sleep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1000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32851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everysync (1/2)</a:t>
            </a:r>
            <a:endParaRPr lang="en-US" sz="3240" dirty="0"/>
          </a:p>
        </p:txBody>
      </p:sp>
      <p:pic>
        <p:nvPicPr>
          <p:cNvPr id="5" name="svg.code.theme@qr.big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86890" y="2769489"/>
            <a:ext cx="2438400" cy="24384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1663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726662" y="1571625"/>
            <a:ext cx="4099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tiny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209294" y="1571625"/>
            <a:ext cx="6080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utility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1890046" y="1571625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180749" y="1571625"/>
            <a:ext cx="83420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expose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087624" y="1571625"/>
            <a:ext cx="2809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441287" y="1571625"/>
            <a:ext cx="162448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asynchronous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138452" y="1571625"/>
            <a:ext cx="3861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API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87680" y="1941957"/>
            <a:ext cx="3306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via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887635" y="1941957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092708" y="1941957"/>
            <a:ext cx="7911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worker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1953197" y="1941957"/>
            <a:ext cx="9424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thread…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2965037" y="1941957"/>
            <a:ext cx="175421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synchronously!</a:t>
            </a:r>
            <a:endParaRPr lang="en-US" sz="1944" dirty="0"/>
          </a:p>
        </p:txBody>
      </p:sp>
      <p:sp>
        <p:nvSpPr>
          <p:cNvPr id="19" name="a">
            <a:hlinkClick r:id="rId3" tooltip=""/>
          </p:cNvPr>
          <p:cNvSpPr/>
          <p:nvPr/>
        </p:nvSpPr>
        <p:spPr>
          <a:xfrm>
            <a:off x="623602" y="5421249"/>
            <a:ext cx="47649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https://github.com/mcollina/everysync</a:t>
            </a:r>
            <a:endParaRPr lang="en-US" sz="1944" dirty="0"/>
          </a:p>
        </p:txBody>
      </p:sp>
      <p:sp>
        <p:nvSpPr>
          <p:cNvPr id="20" name="pre.freya@code"/>
          <p:cNvSpPr/>
          <p:nvPr/>
        </p:nvSpPr>
        <p:spPr>
          <a:xfrm>
            <a:off x="6499955" y="1707547"/>
            <a:ext cx="5204365" cy="3412331"/>
          </a:xfrm>
          <a:prstGeom prst="roundRect">
            <a:avLst>
              <a:gd name="adj" fmla="val 178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pre.freya@code:code"/>
          <p:cNvSpPr/>
          <p:nvPr/>
        </p:nvSpPr>
        <p:spPr>
          <a:xfrm>
            <a:off x="6670548" y="1957483"/>
            <a:ext cx="4920138" cy="2912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join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'node:path'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strictEqual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'node:assert'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'node:worker_threads'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makeSync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'everysync'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SharedArrayBuffer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1024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maxByteLength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64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1024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1024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join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__dirname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'echo.mjs'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),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workerData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api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makeSync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assert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strictEqual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api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echo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42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),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42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terminate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1120" dirty="0"/>
          </a:p>
        </p:txBody>
      </p:sp>
      <p:pic>
        <p:nvPicPr>
          <p:cNvPr id="22" name="img.freya@image.theme@logo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40671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everysync (2/2)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873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44416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298924" y="1571625"/>
            <a:ext cx="2509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619250" y="1571625"/>
            <a:ext cx="424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112931" y="1571625"/>
            <a:ext cx="58016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need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762441" y="1571625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049810" y="1571625"/>
            <a:ext cx="83420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expose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953351" y="1571625"/>
            <a:ext cx="2809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303681" y="1571625"/>
            <a:ext cx="3860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API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759071" y="1571625"/>
            <a:ext cx="5316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from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5360099" y="1571625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5565077" y="1571625"/>
            <a:ext cx="80324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thread.</a:t>
            </a:r>
            <a:endParaRPr lang="en-US" sz="1944" dirty="0"/>
          </a:p>
        </p:txBody>
      </p:sp>
      <p:sp>
        <p:nvSpPr>
          <p:cNvPr id="17" name="pre.freya@code"/>
          <p:cNvSpPr/>
          <p:nvPr/>
        </p:nvSpPr>
        <p:spPr>
          <a:xfrm>
            <a:off x="3792569" y="2858262"/>
            <a:ext cx="4606766" cy="3022378"/>
          </a:xfrm>
          <a:prstGeom prst="roundRect">
            <a:avLst>
              <a:gd name="adj" fmla="val 201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pre.freya@code:code"/>
          <p:cNvSpPr/>
          <p:nvPr/>
        </p:nvSpPr>
        <p:spPr>
          <a:xfrm>
            <a:off x="3963162" y="3108198"/>
            <a:ext cx="4322539" cy="2522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wire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'everysync'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workerData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'node:worker_threads'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setTimeout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'node:timers/promises'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wire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workerData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echo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setTimeout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1000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Keep the event loop alive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setInterval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(()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{},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100000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black.theme@separator.theme@fg-white.talk@batman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142532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How?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685538" y="530352"/>
            <a:ext cx="109289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and </a:t>
            </a:r>
            <a:endParaRPr lang="en-US" sz="3240" dirty="0"/>
          </a:p>
        </p:txBody>
      </p:sp>
      <p:sp>
        <p:nvSpPr>
          <p:cNvPr id="5" name="code"/>
          <p:cNvSpPr/>
          <p:nvPr/>
        </p:nvSpPr>
        <p:spPr>
          <a:xfrm>
            <a:off x="487680" y="493776"/>
            <a:ext cx="4197858" cy="54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Atomics.waitAsync</a:t>
            </a:r>
            <a:endParaRPr lang="en-US" sz="3240" dirty="0"/>
          </a:p>
        </p:txBody>
      </p:sp>
      <p:sp>
        <p:nvSpPr>
          <p:cNvPr id="6" name="code"/>
          <p:cNvSpPr/>
          <p:nvPr/>
        </p:nvSpPr>
        <p:spPr>
          <a:xfrm>
            <a:off x="5778437" y="493776"/>
            <a:ext cx="4197858" cy="54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SharedArrayBuffer</a:t>
            </a:r>
            <a:endParaRPr lang="en-US" sz="3240" dirty="0"/>
          </a:p>
        </p:txBody>
      </p:sp>
      <p:sp>
        <p:nvSpPr>
          <p:cNvPr id="7" name="span"/>
          <p:cNvSpPr/>
          <p:nvPr/>
        </p:nvSpPr>
        <p:spPr>
          <a:xfrm>
            <a:off x="3075813" y="1589913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3330226" y="1589913"/>
            <a:ext cx="5646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used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964210" y="1589913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251579" y="1589913"/>
            <a:ext cx="14008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synchronize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5721763" y="158991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6153341" y="1589913"/>
            <a:ext cx="5539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main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6776657" y="1589913"/>
            <a:ext cx="733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7579519" y="1589913"/>
            <a:ext cx="477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8126825" y="158991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8558403" y="1589913"/>
            <a:ext cx="7911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worker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9418892" y="1589913"/>
            <a:ext cx="733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10221754" y="1589913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10494074" y="1589913"/>
            <a:ext cx="6391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meta.</a:t>
            </a:r>
            <a:endParaRPr lang="en-US" sz="1944" dirty="0"/>
          </a:p>
        </p:txBody>
      </p:sp>
      <p:sp>
        <p:nvSpPr>
          <p:cNvPr id="20" name="code"/>
          <p:cNvSpPr/>
          <p:nvPr/>
        </p:nvSpPr>
        <p:spPr>
          <a:xfrm>
            <a:off x="487680" y="1571625"/>
            <a:ext cx="251869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Atomics.waitAsync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487680" y="2447925"/>
            <a:ext cx="91554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Payload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1472565" y="2447925"/>
            <a:ext cx="97088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contains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2512790" y="24479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2944368" y="2447925"/>
            <a:ext cx="10408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message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4054602" y="2447925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4341971" y="2447925"/>
            <a:ext cx="2918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4703159" y="2447925"/>
            <a:ext cx="5592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sent,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5331714" y="2447925"/>
            <a:ext cx="4296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5830729" y="2447925"/>
            <a:ext cx="7138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length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6613874" y="2447925"/>
            <a:ext cx="2564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its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6939629" y="24479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7194137" y="2447925"/>
            <a:ext cx="52816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size.</a:t>
            </a:r>
            <a:endParaRPr lang="en-US" sz="1944" dirty="0"/>
          </a:p>
        </p:txBody>
      </p:sp>
      <p:pic>
        <p:nvPicPr>
          <p:cNvPr id="33" name="img.freya@image.image.with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3581210"/>
            <a:ext cx="9753600" cy="1965198"/>
          </a:xfrm>
          <a:prstGeom prst="rect">
            <a:avLst/>
          </a:prstGeom>
        </p:spPr>
      </p:pic>
      <p:pic>
        <p:nvPicPr>
          <p:cNvPr id="34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30352"/>
            <a:ext cx="643147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Use the same mechanism of </a:t>
            </a:r>
            <a:endParaRPr lang="en-US" sz="3240" dirty="0"/>
          </a:p>
        </p:txBody>
      </p:sp>
      <p:sp>
        <p:nvSpPr>
          <p:cNvPr id="5" name="code"/>
          <p:cNvSpPr/>
          <p:nvPr/>
        </p:nvSpPr>
        <p:spPr>
          <a:xfrm>
            <a:off x="6919151" y="493776"/>
            <a:ext cx="2716244" cy="54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postMessage</a:t>
            </a:r>
            <a:endParaRPr lang="en-US" sz="3240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522857"/>
            <a:ext cx="77373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https://github.com/mcollina/everysync/blob/main/lib/objects.js</a:t>
            </a:r>
            <a:endParaRPr lang="en-US" sz="1944" dirty="0"/>
          </a:p>
        </p:txBody>
      </p:sp>
      <p:sp>
        <p:nvSpPr>
          <p:cNvPr id="7" name="pre.freya@code.talk@code"/>
          <p:cNvSpPr/>
          <p:nvPr/>
        </p:nvSpPr>
        <p:spPr>
          <a:xfrm>
            <a:off x="3504248" y="2287905"/>
            <a:ext cx="5183410" cy="4142994"/>
          </a:xfrm>
          <a:prstGeom prst="roundRect">
            <a:avLst>
              <a:gd name="adj" fmla="val 1471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pre.freya@code.talk@code:code"/>
          <p:cNvSpPr/>
          <p:nvPr/>
        </p:nvSpPr>
        <p:spPr>
          <a:xfrm>
            <a:off x="3632168" y="2537841"/>
            <a:ext cx="4970216" cy="3643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serialize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deserialize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'node:v8'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getUint32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true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object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deserialize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Uint8Array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object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write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object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serialize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object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growable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throw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Error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'Buffer is not growable'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grow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setUint32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true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Uint8Array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9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60326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Calling a method to the worker thread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7721"/>
            <a:ext cx="2815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838581" y="1577721"/>
            <a:ext cx="99412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happens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902047" y="1577721"/>
            <a:ext cx="7579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thanks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729294" y="1577721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016663" y="1577721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5967032" y="1577721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11" name="code"/>
          <p:cNvSpPr/>
          <p:nvPr/>
        </p:nvSpPr>
        <p:spPr>
          <a:xfrm>
            <a:off x="3448336" y="1559433"/>
            <a:ext cx="251869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SharedArrayBuffer</a:t>
            </a:r>
            <a:endParaRPr lang="en-US" sz="1944" dirty="0"/>
          </a:p>
        </p:txBody>
      </p:sp>
      <p:sp>
        <p:nvSpPr>
          <p:cNvPr id="12" name="pre.freya@code.talk@code"/>
          <p:cNvSpPr/>
          <p:nvPr/>
        </p:nvSpPr>
        <p:spPr>
          <a:xfrm>
            <a:off x="3952304" y="2405253"/>
            <a:ext cx="4287298" cy="3990689"/>
          </a:xfrm>
          <a:prstGeom prst="roundRect">
            <a:avLst>
              <a:gd name="adj" fmla="val 1528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pre.freya@code.talk@code:code"/>
          <p:cNvSpPr/>
          <p:nvPr/>
        </p:nvSpPr>
        <p:spPr>
          <a:xfrm>
            <a:off x="4080224" y="2655189"/>
            <a:ext cx="4074104" cy="3490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64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* 0: writing from worker, reading from main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TO_WORKER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* 1: writing from main, reading from worker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TO_MAIN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SharedArrayBuffer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1024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maxByteLength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64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1024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*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1024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Int32Array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write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key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'echo'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args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"42"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store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TO_MAIN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notify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TO_MAIN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TO_WORKER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timeout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store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TO_WORKER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===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'ok'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console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'result'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else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throw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Error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`The response timed out after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timeout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ms`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01791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Receiving the calls using Atomics.waitAsync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7721"/>
            <a:ext cx="6001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Don’t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157192" y="1577721"/>
            <a:ext cx="6756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forget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902143" y="1577721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189607" y="1577721"/>
            <a:ext cx="46710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also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726055" y="1577721"/>
            <a:ext cx="4159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5285708" y="1577721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11" name="code"/>
          <p:cNvSpPr/>
          <p:nvPr/>
        </p:nvSpPr>
        <p:spPr>
          <a:xfrm>
            <a:off x="3211449" y="1559433"/>
            <a:ext cx="207425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Atomics.notify</a:t>
            </a:r>
            <a:endParaRPr lang="en-US" sz="1944" dirty="0"/>
          </a:p>
        </p:txBody>
      </p:sp>
      <p:sp>
        <p:nvSpPr>
          <p:cNvPr id="12" name="pre.freya@code.talk@code"/>
          <p:cNvSpPr/>
          <p:nvPr/>
        </p:nvSpPr>
        <p:spPr>
          <a:xfrm>
            <a:off x="4048220" y="2529459"/>
            <a:ext cx="4095464" cy="3686080"/>
          </a:xfrm>
          <a:prstGeom prst="roundRect">
            <a:avLst>
              <a:gd name="adj" fmla="val 1654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pre.freya@code.talk@code:code"/>
          <p:cNvSpPr/>
          <p:nvPr/>
        </p:nvSpPr>
        <p:spPr>
          <a:xfrm>
            <a:off x="4176141" y="2779395"/>
            <a:ext cx="3882270" cy="3186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'node:worker_threads'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setTimeout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sleep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'node:timers/promises'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workerData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Int32Array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...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echo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while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true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waitAsync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waitAsync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TO_MAIN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waitAsync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value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store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TO_MAIN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===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'ok'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key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args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key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](...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args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write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OFFSET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store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TO_WORKER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Atomics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notify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metaView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TO_WORKER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6834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Why this is useful?</a:t>
            </a:r>
            <a:endParaRPr lang="en-US" sz="3240" dirty="0"/>
          </a:p>
        </p:txBody>
      </p:sp>
      <p:pic>
        <p:nvPicPr>
          <p:cNvPr id="5" name="svg.code.theme@qr.big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28800" y="2769489"/>
            <a:ext cx="2438400" cy="2438400"/>
          </a:xfrm>
          <a:prstGeom prst="rect">
            <a:avLst/>
          </a:prstGeom>
        </p:spPr>
      </p:pic>
      <p:pic>
        <p:nvPicPr>
          <p:cNvPr id="6" name="img.freya@image.imag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698" y="975360"/>
            <a:ext cx="4078605" cy="4876705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139476" y="1571625"/>
            <a:ext cx="54340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802606" y="1571625"/>
            <a:ext cx="4041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326481" y="1571625"/>
            <a:ext cx="113823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technique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584353" y="1571625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922109" y="1571625"/>
            <a:ext cx="8827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924616" y="1571625"/>
            <a:ext cx="6837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async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87680" y="1941957"/>
            <a:ext cx="115700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transports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1714024" y="1941957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2212943" y="1941957"/>
            <a:ext cx="5610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flush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2843308" y="1941957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3274886" y="1941957"/>
            <a:ext cx="48025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logs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3824478" y="1941957"/>
            <a:ext cx="29175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4185571" y="1941957"/>
            <a:ext cx="46958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exit.</a:t>
            </a:r>
            <a:endParaRPr lang="en-US" sz="1944" dirty="0"/>
          </a:p>
        </p:txBody>
      </p:sp>
      <p:sp>
        <p:nvSpPr>
          <p:cNvPr id="20" name="strong"/>
          <p:cNvSpPr/>
          <p:nvPr/>
        </p:nvSpPr>
        <p:spPr>
          <a:xfrm>
            <a:off x="487680" y="1571625"/>
            <a:ext cx="5320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Pino</a:t>
            </a:r>
            <a:endParaRPr lang="en-US" sz="1944" dirty="0"/>
          </a:p>
        </p:txBody>
      </p:sp>
      <p:sp>
        <p:nvSpPr>
          <p:cNvPr id="21" name="a">
            <a:hlinkClick r:id="rId4" tooltip=""/>
          </p:cNvPr>
          <p:cNvSpPr/>
          <p:nvPr/>
        </p:nvSpPr>
        <p:spPr>
          <a:xfrm>
            <a:off x="1987010" y="5421249"/>
            <a:ext cx="21218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https://getpino.io</a:t>
            </a:r>
            <a:endParaRPr lang="en-US" sz="1944" dirty="0"/>
          </a:p>
        </p:txBody>
      </p:sp>
      <p:pic>
        <p:nvPicPr>
          <p:cNvPr id="22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02771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Loader hooks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7721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437608" y="1577721"/>
            <a:ext cx="100774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514695" y="1577721"/>
            <a:ext cx="8423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loading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3426428" y="1577721"/>
            <a:ext cx="6959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hooks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4191762" y="1577721"/>
            <a:ext cx="3307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via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591812" y="1577721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6722650" y="1577721"/>
            <a:ext cx="9262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module,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7718203" y="1577721"/>
            <a:ext cx="6877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which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8475250" y="1577721"/>
            <a:ext cx="72151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allows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9266111" y="1577721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487680" y="1948053"/>
            <a:ext cx="11752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customize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732312" y="194805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2163890" y="1948053"/>
            <a:ext cx="10489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resolving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3282220" y="1948053"/>
            <a:ext cx="4296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3781235" y="194805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4212812" y="1948053"/>
            <a:ext cx="8422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loading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5124545" y="1948053"/>
            <a:ext cx="2314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5425440" y="1948053"/>
            <a:ext cx="4142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any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5909024" y="1948053"/>
            <a:ext cx="3435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file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6321933" y="1948053"/>
            <a:ext cx="23517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or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6626447" y="1948053"/>
            <a:ext cx="92630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module,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7622096" y="1948053"/>
            <a:ext cx="104432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including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8735759" y="1948053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9685687" y="1948053"/>
            <a:ext cx="104451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internals.</a:t>
            </a:r>
            <a:endParaRPr lang="en-US" sz="1944" dirty="0"/>
          </a:p>
        </p:txBody>
      </p:sp>
      <p:sp>
        <p:nvSpPr>
          <p:cNvPr id="29" name="code"/>
          <p:cNvSpPr/>
          <p:nvPr/>
        </p:nvSpPr>
        <p:spPr>
          <a:xfrm>
            <a:off x="5023485" y="1559433"/>
            <a:ext cx="162972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node:module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487680" y="2812161"/>
            <a:ext cx="6423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While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1199388" y="2812161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2589467" y="2812161"/>
            <a:ext cx="2350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or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4000595" y="2812161"/>
            <a:ext cx="1255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statements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5325428" y="2812161"/>
            <a:ext cx="363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35" name="span"/>
          <p:cNvSpPr/>
          <p:nvPr/>
        </p:nvSpPr>
        <p:spPr>
          <a:xfrm>
            <a:off x="5758148" y="2812161"/>
            <a:ext cx="3740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still</a:t>
            </a:r>
            <a:endParaRPr lang="en-US" sz="1944" dirty="0"/>
          </a:p>
        </p:txBody>
      </p:sp>
      <p:sp>
        <p:nvSpPr>
          <p:cNvPr id="36" name="span"/>
          <p:cNvSpPr/>
          <p:nvPr/>
        </p:nvSpPr>
        <p:spPr>
          <a:xfrm>
            <a:off x="6201537" y="2812161"/>
            <a:ext cx="15585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synchronous,</a:t>
            </a:r>
            <a:endParaRPr lang="en-US" sz="1944" dirty="0"/>
          </a:p>
        </p:txBody>
      </p:sp>
      <p:sp>
        <p:nvSpPr>
          <p:cNvPr id="37" name="span"/>
          <p:cNvSpPr/>
          <p:nvPr/>
        </p:nvSpPr>
        <p:spPr>
          <a:xfrm>
            <a:off x="7829455" y="2812161"/>
            <a:ext cx="2509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38" name="span"/>
          <p:cNvSpPr/>
          <p:nvPr/>
        </p:nvSpPr>
        <p:spPr>
          <a:xfrm>
            <a:off x="8149781" y="2812161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9" name="span"/>
          <p:cNvSpPr/>
          <p:nvPr/>
        </p:nvSpPr>
        <p:spPr>
          <a:xfrm>
            <a:off x="487680" y="3182493"/>
            <a:ext cx="6922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works</a:t>
            </a:r>
            <a:endParaRPr lang="en-US" sz="1944" dirty="0"/>
          </a:p>
        </p:txBody>
      </p:sp>
      <p:sp>
        <p:nvSpPr>
          <p:cNvPr id="40" name="span"/>
          <p:cNvSpPr/>
          <p:nvPr/>
        </p:nvSpPr>
        <p:spPr>
          <a:xfrm>
            <a:off x="1249299" y="3182493"/>
            <a:ext cx="6711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under</a:t>
            </a:r>
            <a:endParaRPr lang="en-US" sz="1944" dirty="0"/>
          </a:p>
        </p:txBody>
      </p:sp>
      <p:sp>
        <p:nvSpPr>
          <p:cNvPr id="41" name="span"/>
          <p:cNvSpPr/>
          <p:nvPr/>
        </p:nvSpPr>
        <p:spPr>
          <a:xfrm>
            <a:off x="1989773" y="318249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42" name="span"/>
          <p:cNvSpPr/>
          <p:nvPr/>
        </p:nvSpPr>
        <p:spPr>
          <a:xfrm>
            <a:off x="2421350" y="3182493"/>
            <a:ext cx="58683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hood</a:t>
            </a:r>
            <a:endParaRPr lang="en-US" sz="1944" dirty="0"/>
          </a:p>
        </p:txBody>
      </p:sp>
      <p:sp>
        <p:nvSpPr>
          <p:cNvPr id="43" name="span"/>
          <p:cNvSpPr/>
          <p:nvPr/>
        </p:nvSpPr>
        <p:spPr>
          <a:xfrm>
            <a:off x="3077528" y="3182493"/>
            <a:ext cx="9942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happens</a:t>
            </a:r>
            <a:endParaRPr lang="en-US" sz="1944" dirty="0"/>
          </a:p>
        </p:txBody>
      </p:sp>
      <p:sp>
        <p:nvSpPr>
          <p:cNvPr id="44" name="span"/>
          <p:cNvSpPr/>
          <p:nvPr/>
        </p:nvSpPr>
        <p:spPr>
          <a:xfrm>
            <a:off x="4141089" y="3182493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45" name="span"/>
          <p:cNvSpPr/>
          <p:nvPr/>
        </p:nvSpPr>
        <p:spPr>
          <a:xfrm>
            <a:off x="4413409" y="3182493"/>
            <a:ext cx="2808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46" name="span"/>
          <p:cNvSpPr/>
          <p:nvPr/>
        </p:nvSpPr>
        <p:spPr>
          <a:xfrm>
            <a:off x="4763643" y="3182493"/>
            <a:ext cx="16245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asynchronous</a:t>
            </a:r>
            <a:endParaRPr lang="en-US" sz="1944" dirty="0"/>
          </a:p>
        </p:txBody>
      </p:sp>
      <p:sp>
        <p:nvSpPr>
          <p:cNvPr id="47" name="span"/>
          <p:cNvSpPr/>
          <p:nvPr/>
        </p:nvSpPr>
        <p:spPr>
          <a:xfrm>
            <a:off x="6457569" y="3182493"/>
            <a:ext cx="47024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way</a:t>
            </a:r>
            <a:endParaRPr lang="en-US" sz="1944" dirty="0"/>
          </a:p>
        </p:txBody>
      </p:sp>
      <p:sp>
        <p:nvSpPr>
          <p:cNvPr id="48" name="span"/>
          <p:cNvSpPr/>
          <p:nvPr/>
        </p:nvSpPr>
        <p:spPr>
          <a:xfrm>
            <a:off x="6997160" y="3182493"/>
            <a:ext cx="75780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thanks</a:t>
            </a:r>
            <a:endParaRPr lang="en-US" sz="1944" dirty="0"/>
          </a:p>
        </p:txBody>
      </p:sp>
      <p:sp>
        <p:nvSpPr>
          <p:cNvPr id="49" name="span"/>
          <p:cNvSpPr/>
          <p:nvPr/>
        </p:nvSpPr>
        <p:spPr>
          <a:xfrm>
            <a:off x="7824311" y="3182493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50" name="span"/>
          <p:cNvSpPr/>
          <p:nvPr/>
        </p:nvSpPr>
        <p:spPr>
          <a:xfrm>
            <a:off x="8111776" y="318249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51" name="span"/>
          <p:cNvSpPr/>
          <p:nvPr/>
        </p:nvSpPr>
        <p:spPr>
          <a:xfrm>
            <a:off x="8543354" y="3182493"/>
            <a:ext cx="4159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</a:t>
            </a:r>
            <a:endParaRPr lang="en-US" sz="1944" dirty="0"/>
          </a:p>
        </p:txBody>
      </p:sp>
      <p:sp>
        <p:nvSpPr>
          <p:cNvPr id="52" name="span"/>
          <p:cNvSpPr/>
          <p:nvPr/>
        </p:nvSpPr>
        <p:spPr>
          <a:xfrm>
            <a:off x="9028652" y="3182493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53" name="span"/>
          <p:cNvSpPr/>
          <p:nvPr/>
        </p:nvSpPr>
        <p:spPr>
          <a:xfrm>
            <a:off x="487680" y="3552825"/>
            <a:ext cx="2808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54" name="span"/>
          <p:cNvSpPr/>
          <p:nvPr/>
        </p:nvSpPr>
        <p:spPr>
          <a:xfrm>
            <a:off x="837914" y="3552825"/>
            <a:ext cx="8474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internal</a:t>
            </a:r>
            <a:endParaRPr lang="en-US" sz="1944" dirty="0"/>
          </a:p>
        </p:txBody>
      </p:sp>
      <p:sp>
        <p:nvSpPr>
          <p:cNvPr id="55" name="span"/>
          <p:cNvSpPr/>
          <p:nvPr/>
        </p:nvSpPr>
        <p:spPr>
          <a:xfrm>
            <a:off x="1754696" y="3552825"/>
            <a:ext cx="99641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separate</a:t>
            </a:r>
            <a:endParaRPr lang="en-US" sz="1944" dirty="0"/>
          </a:p>
        </p:txBody>
      </p:sp>
      <p:sp>
        <p:nvSpPr>
          <p:cNvPr id="56" name="span"/>
          <p:cNvSpPr/>
          <p:nvPr/>
        </p:nvSpPr>
        <p:spPr>
          <a:xfrm>
            <a:off x="2820448" y="3552825"/>
            <a:ext cx="7911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worker</a:t>
            </a:r>
            <a:endParaRPr lang="en-US" sz="1944" dirty="0"/>
          </a:p>
        </p:txBody>
      </p:sp>
      <p:sp>
        <p:nvSpPr>
          <p:cNvPr id="57" name="span"/>
          <p:cNvSpPr/>
          <p:nvPr/>
        </p:nvSpPr>
        <p:spPr>
          <a:xfrm>
            <a:off x="3680936" y="3552825"/>
            <a:ext cx="8031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thread,</a:t>
            </a:r>
            <a:endParaRPr lang="en-US" sz="1944" dirty="0"/>
          </a:p>
        </p:txBody>
      </p:sp>
      <p:sp>
        <p:nvSpPr>
          <p:cNvPr id="58" name="span"/>
          <p:cNvSpPr/>
          <p:nvPr/>
        </p:nvSpPr>
        <p:spPr>
          <a:xfrm>
            <a:off x="4553426" y="3552825"/>
            <a:ext cx="477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</a:t>
            </a:r>
            <a:endParaRPr lang="en-US" sz="1944" dirty="0"/>
          </a:p>
        </p:txBody>
      </p:sp>
      <p:sp>
        <p:nvSpPr>
          <p:cNvPr id="59" name="span"/>
          <p:cNvSpPr/>
          <p:nvPr/>
        </p:nvSpPr>
        <p:spPr>
          <a:xfrm>
            <a:off x="5100733" y="3552825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60" name="span"/>
          <p:cNvSpPr/>
          <p:nvPr/>
        </p:nvSpPr>
        <p:spPr>
          <a:xfrm>
            <a:off x="5305806" y="3552825"/>
            <a:ext cx="13234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mechanism</a:t>
            </a:r>
            <a:endParaRPr lang="en-US" sz="1944" dirty="0"/>
          </a:p>
        </p:txBody>
      </p:sp>
      <p:sp>
        <p:nvSpPr>
          <p:cNvPr id="61" name="span"/>
          <p:cNvSpPr/>
          <p:nvPr/>
        </p:nvSpPr>
        <p:spPr>
          <a:xfrm>
            <a:off x="6698552" y="3552825"/>
            <a:ext cx="7400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similar</a:t>
            </a:r>
            <a:endParaRPr lang="en-US" sz="1944" dirty="0"/>
          </a:p>
        </p:txBody>
      </p:sp>
      <p:sp>
        <p:nvSpPr>
          <p:cNvPr id="62" name="span"/>
          <p:cNvSpPr/>
          <p:nvPr/>
        </p:nvSpPr>
        <p:spPr>
          <a:xfrm>
            <a:off x="7507986" y="3552825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63" name="span"/>
          <p:cNvSpPr/>
          <p:nvPr/>
        </p:nvSpPr>
        <p:spPr>
          <a:xfrm>
            <a:off x="7795451" y="3552825"/>
            <a:ext cx="12614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everysync.</a:t>
            </a:r>
            <a:endParaRPr lang="en-US" sz="1944" dirty="0"/>
          </a:p>
        </p:txBody>
      </p:sp>
      <p:sp>
        <p:nvSpPr>
          <p:cNvPr id="64" name="code"/>
          <p:cNvSpPr/>
          <p:nvPr/>
        </p:nvSpPr>
        <p:spPr>
          <a:xfrm>
            <a:off x="1631061" y="2793873"/>
            <a:ext cx="88896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endParaRPr lang="en-US" sz="1944" dirty="0"/>
          </a:p>
        </p:txBody>
      </p:sp>
      <p:sp>
        <p:nvSpPr>
          <p:cNvPr id="65" name="code"/>
          <p:cNvSpPr/>
          <p:nvPr/>
        </p:nvSpPr>
        <p:spPr>
          <a:xfrm>
            <a:off x="2893981" y="2793873"/>
            <a:ext cx="1037177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require</a:t>
            </a:r>
            <a:endParaRPr lang="en-US" sz="1944" dirty="0"/>
          </a:p>
        </p:txBody>
      </p:sp>
      <p:sp>
        <p:nvSpPr>
          <p:cNvPr id="66" name="span"/>
          <p:cNvSpPr/>
          <p:nvPr/>
        </p:nvSpPr>
        <p:spPr>
          <a:xfrm>
            <a:off x="487680" y="4410837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67" name="span"/>
          <p:cNvSpPr/>
          <p:nvPr/>
        </p:nvSpPr>
        <p:spPr>
          <a:xfrm>
            <a:off x="1002506" y="4410837"/>
            <a:ext cx="16393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multithreading</a:t>
            </a:r>
            <a:endParaRPr lang="en-US" sz="1944" dirty="0"/>
          </a:p>
        </p:txBody>
      </p:sp>
      <p:sp>
        <p:nvSpPr>
          <p:cNvPr id="68" name="span"/>
          <p:cNvSpPr/>
          <p:nvPr/>
        </p:nvSpPr>
        <p:spPr>
          <a:xfrm>
            <a:off x="2711196" y="4410837"/>
            <a:ext cx="136083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architecture</a:t>
            </a:r>
            <a:endParaRPr lang="en-US" sz="1944" dirty="0"/>
          </a:p>
        </p:txBody>
      </p:sp>
      <p:sp>
        <p:nvSpPr>
          <p:cNvPr id="69" name="span"/>
          <p:cNvSpPr/>
          <p:nvPr/>
        </p:nvSpPr>
        <p:spPr>
          <a:xfrm>
            <a:off x="4141375" y="4410837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70" name="span"/>
          <p:cNvSpPr/>
          <p:nvPr/>
        </p:nvSpPr>
        <p:spPr>
          <a:xfrm>
            <a:off x="4395883" y="4410837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71" name="span"/>
          <p:cNvSpPr/>
          <p:nvPr/>
        </p:nvSpPr>
        <p:spPr>
          <a:xfrm>
            <a:off x="4827461" y="4410837"/>
            <a:ext cx="12232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foundation</a:t>
            </a:r>
            <a:endParaRPr lang="en-US" sz="1944" dirty="0"/>
          </a:p>
        </p:txBody>
      </p:sp>
      <p:sp>
        <p:nvSpPr>
          <p:cNvPr id="72" name="span"/>
          <p:cNvSpPr/>
          <p:nvPr/>
        </p:nvSpPr>
        <p:spPr>
          <a:xfrm>
            <a:off x="6120098" y="4410837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73" name="span"/>
          <p:cNvSpPr/>
          <p:nvPr/>
        </p:nvSpPr>
        <p:spPr>
          <a:xfrm>
            <a:off x="6420993" y="4410837"/>
            <a:ext cx="93449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features</a:t>
            </a:r>
            <a:endParaRPr lang="en-US" sz="1944" dirty="0"/>
          </a:p>
        </p:txBody>
      </p:sp>
      <p:sp>
        <p:nvSpPr>
          <p:cNvPr id="74" name="span"/>
          <p:cNvSpPr/>
          <p:nvPr/>
        </p:nvSpPr>
        <p:spPr>
          <a:xfrm>
            <a:off x="487680" y="4787265"/>
            <a:ext cx="3832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like</a:t>
            </a:r>
            <a:endParaRPr lang="en-US" sz="1944" dirty="0"/>
          </a:p>
        </p:txBody>
      </p:sp>
      <p:sp>
        <p:nvSpPr>
          <p:cNvPr id="75" name="span"/>
          <p:cNvSpPr/>
          <p:nvPr/>
        </p:nvSpPr>
        <p:spPr>
          <a:xfrm>
            <a:off x="2787777" y="4787265"/>
            <a:ext cx="2350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or</a:t>
            </a:r>
            <a:endParaRPr lang="en-US" sz="1944" dirty="0"/>
          </a:p>
        </p:txBody>
      </p:sp>
      <p:sp>
        <p:nvSpPr>
          <p:cNvPr id="76" name="span"/>
          <p:cNvSpPr/>
          <p:nvPr/>
        </p:nvSpPr>
        <p:spPr>
          <a:xfrm>
            <a:off x="6796278" y="4787265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77" name="code"/>
          <p:cNvSpPr/>
          <p:nvPr/>
        </p:nvSpPr>
        <p:spPr>
          <a:xfrm>
            <a:off x="940403" y="4768977"/>
            <a:ext cx="1777937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require(esm)</a:t>
            </a:r>
            <a:endParaRPr lang="en-US" sz="1944" dirty="0"/>
          </a:p>
        </p:txBody>
      </p:sp>
      <p:sp>
        <p:nvSpPr>
          <p:cNvPr id="78" name="code"/>
          <p:cNvSpPr/>
          <p:nvPr/>
        </p:nvSpPr>
        <p:spPr>
          <a:xfrm>
            <a:off x="3092291" y="4768977"/>
            <a:ext cx="3703987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-experimental-strip-types</a:t>
            </a:r>
            <a:endParaRPr lang="en-US" sz="1944" dirty="0"/>
          </a:p>
        </p:txBody>
      </p:sp>
      <p:pic>
        <p:nvPicPr>
          <p:cNvPr id="79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5303901"/>
            <a:ext cx="6202109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853250" y="5474589"/>
            <a:ext cx="5470970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Are we finally done?</a:t>
            </a:r>
            <a:endParaRPr lang="en-US" sz="4536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83764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Introducing Watt, the Node.js application server</a:t>
            </a:r>
            <a:endParaRPr lang="en-US" sz="3240" dirty="0"/>
          </a:p>
        </p:txBody>
      </p:sp>
      <p:pic>
        <p:nvPicPr>
          <p:cNvPr id="5" name="img.freya@image.image.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1563053"/>
            <a:ext cx="7620000" cy="426720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11099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Watt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5090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Watt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172528" y="1571625"/>
            <a:ext cx="860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(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4766120" y="1571625"/>
            <a:ext cx="860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)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5027962" y="1571625"/>
            <a:ext cx="104641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abstracts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6250210" y="1571625"/>
            <a:ext cx="60588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away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7031831" y="1571625"/>
            <a:ext cx="18711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time-consuming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9078849" y="1571625"/>
            <a:ext cx="5961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tasks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9850850" y="1571625"/>
            <a:ext cx="3833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like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10409968" y="1571625"/>
            <a:ext cx="12943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monitoring,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87680" y="1941957"/>
            <a:ext cx="85315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logging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1410176" y="1941957"/>
            <a:ext cx="4296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909191" y="1941957"/>
            <a:ext cx="78771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tracing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2766251" y="1941957"/>
            <a:ext cx="2509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3086576" y="1941957"/>
            <a:ext cx="6050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while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3760946" y="1941957"/>
            <a:ext cx="123444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supporting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5064728" y="1941957"/>
            <a:ext cx="3458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full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5479923" y="1941957"/>
            <a:ext cx="60674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stack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6156008" y="1941957"/>
            <a:ext cx="14443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applications.</a:t>
            </a:r>
            <a:endParaRPr lang="en-US" sz="1944" dirty="0"/>
          </a:p>
        </p:txBody>
      </p:sp>
      <p:sp>
        <p:nvSpPr>
          <p:cNvPr id="23" name="a">
            <a:hlinkClick r:id="rId1" tooltip=""/>
          </p:cNvPr>
          <p:cNvSpPr/>
          <p:nvPr/>
        </p:nvSpPr>
        <p:spPr>
          <a:xfrm>
            <a:off x="1258538" y="1571625"/>
            <a:ext cx="35075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https://platformatic.dev/watt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487680" y="2799969"/>
            <a:ext cx="14287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771144" y="2799969"/>
            <a:ext cx="72151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allows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1633252" y="2799969"/>
            <a:ext cx="4242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2198180" y="2799969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556796" y="2799969"/>
            <a:ext cx="3794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3076861" y="2799969"/>
            <a:ext cx="90363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multiple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4121087" y="2799969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5142262" y="2799969"/>
            <a:ext cx="9665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services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6249448" y="2799969"/>
            <a:ext cx="6808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within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7070884" y="2799969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7573709" y="2799969"/>
            <a:ext cx="62169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same</a:t>
            </a:r>
            <a:endParaRPr lang="en-US" sz="1944" dirty="0"/>
          </a:p>
        </p:txBody>
      </p:sp>
      <p:sp>
        <p:nvSpPr>
          <p:cNvPr id="35" name="span"/>
          <p:cNvSpPr/>
          <p:nvPr/>
        </p:nvSpPr>
        <p:spPr>
          <a:xfrm>
            <a:off x="8335994" y="2799969"/>
            <a:ext cx="91563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process</a:t>
            </a:r>
            <a:endParaRPr lang="en-US" sz="1944" dirty="0"/>
          </a:p>
        </p:txBody>
      </p:sp>
      <p:sp>
        <p:nvSpPr>
          <p:cNvPr id="36" name="span"/>
          <p:cNvSpPr/>
          <p:nvPr/>
        </p:nvSpPr>
        <p:spPr>
          <a:xfrm>
            <a:off x="9392222" y="2799969"/>
            <a:ext cx="477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</a:t>
            </a:r>
            <a:endParaRPr lang="en-US" sz="1944" dirty="0"/>
          </a:p>
        </p:txBody>
      </p:sp>
      <p:sp>
        <p:nvSpPr>
          <p:cNvPr id="37" name="span"/>
          <p:cNvSpPr/>
          <p:nvPr/>
        </p:nvSpPr>
        <p:spPr>
          <a:xfrm>
            <a:off x="10010775" y="2799969"/>
            <a:ext cx="169354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inter-threading</a:t>
            </a:r>
            <a:endParaRPr lang="en-US" sz="1944" dirty="0"/>
          </a:p>
        </p:txBody>
      </p:sp>
      <p:sp>
        <p:nvSpPr>
          <p:cNvPr id="38" name="span"/>
          <p:cNvSpPr/>
          <p:nvPr/>
        </p:nvSpPr>
        <p:spPr>
          <a:xfrm>
            <a:off x="487680" y="3170301"/>
            <a:ext cx="176250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communication</a:t>
            </a:r>
            <a:endParaRPr lang="en-US" sz="1944" dirty="0"/>
          </a:p>
        </p:txBody>
      </p:sp>
      <p:sp>
        <p:nvSpPr>
          <p:cNvPr id="39" name="span"/>
          <p:cNvSpPr/>
          <p:nvPr/>
        </p:nvSpPr>
        <p:spPr>
          <a:xfrm>
            <a:off x="2319528" y="3170301"/>
            <a:ext cx="5058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over</a:t>
            </a:r>
            <a:endParaRPr lang="en-US" sz="1944" dirty="0"/>
          </a:p>
        </p:txBody>
      </p:sp>
      <p:sp>
        <p:nvSpPr>
          <p:cNvPr id="40" name="span"/>
          <p:cNvSpPr/>
          <p:nvPr/>
        </p:nvSpPr>
        <p:spPr>
          <a:xfrm>
            <a:off x="2894838" y="3170301"/>
            <a:ext cx="71313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HTTP.</a:t>
            </a:r>
            <a:endParaRPr lang="en-US" sz="1944" dirty="0"/>
          </a:p>
        </p:txBody>
      </p:sp>
      <p:sp>
        <p:nvSpPr>
          <p:cNvPr id="41" name="span"/>
          <p:cNvSpPr/>
          <p:nvPr/>
        </p:nvSpPr>
        <p:spPr>
          <a:xfrm>
            <a:off x="487680" y="4028313"/>
            <a:ext cx="566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</a:t>
            </a:r>
            <a:endParaRPr lang="en-US" sz="1944" dirty="0"/>
          </a:p>
        </p:txBody>
      </p:sp>
      <p:sp>
        <p:nvSpPr>
          <p:cNvPr id="42" name="span"/>
          <p:cNvSpPr/>
          <p:nvPr/>
        </p:nvSpPr>
        <p:spPr>
          <a:xfrm>
            <a:off x="1123093" y="4028313"/>
            <a:ext cx="8392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service</a:t>
            </a:r>
            <a:endParaRPr lang="en-US" sz="1944" dirty="0"/>
          </a:p>
        </p:txBody>
      </p:sp>
      <p:sp>
        <p:nvSpPr>
          <p:cNvPr id="43" name="span"/>
          <p:cNvSpPr/>
          <p:nvPr/>
        </p:nvSpPr>
        <p:spPr>
          <a:xfrm>
            <a:off x="2031683" y="4028313"/>
            <a:ext cx="50682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runs</a:t>
            </a:r>
            <a:endParaRPr lang="en-US" sz="1944" dirty="0"/>
          </a:p>
        </p:txBody>
      </p:sp>
      <p:sp>
        <p:nvSpPr>
          <p:cNvPr id="44" name="span"/>
          <p:cNvSpPr/>
          <p:nvPr/>
        </p:nvSpPr>
        <p:spPr>
          <a:xfrm>
            <a:off x="2607850" y="4028313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45" name="span"/>
          <p:cNvSpPr/>
          <p:nvPr/>
        </p:nvSpPr>
        <p:spPr>
          <a:xfrm>
            <a:off x="2880170" y="4028313"/>
            <a:ext cx="2564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its</a:t>
            </a:r>
            <a:endParaRPr lang="en-US" sz="1944" dirty="0"/>
          </a:p>
        </p:txBody>
      </p:sp>
      <p:sp>
        <p:nvSpPr>
          <p:cNvPr id="46" name="span"/>
          <p:cNvSpPr/>
          <p:nvPr/>
        </p:nvSpPr>
        <p:spPr>
          <a:xfrm>
            <a:off x="3205925" y="4028313"/>
            <a:ext cx="7911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worker</a:t>
            </a:r>
            <a:endParaRPr lang="en-US" sz="1944" dirty="0"/>
          </a:p>
        </p:txBody>
      </p:sp>
      <p:sp>
        <p:nvSpPr>
          <p:cNvPr id="47" name="span"/>
          <p:cNvSpPr/>
          <p:nvPr/>
        </p:nvSpPr>
        <p:spPr>
          <a:xfrm>
            <a:off x="4066413" y="4028313"/>
            <a:ext cx="7335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thread</a:t>
            </a:r>
            <a:endParaRPr lang="en-US" sz="1944" dirty="0"/>
          </a:p>
        </p:txBody>
      </p:sp>
      <p:sp>
        <p:nvSpPr>
          <p:cNvPr id="48" name="span"/>
          <p:cNvSpPr/>
          <p:nvPr/>
        </p:nvSpPr>
        <p:spPr>
          <a:xfrm>
            <a:off x="4869275" y="4028313"/>
            <a:ext cx="2738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</a:t>
            </a:r>
            <a:endParaRPr lang="en-US" sz="1944" dirty="0"/>
          </a:p>
        </p:txBody>
      </p:sp>
      <p:sp>
        <p:nvSpPr>
          <p:cNvPr id="49" name="span"/>
          <p:cNvSpPr/>
          <p:nvPr/>
        </p:nvSpPr>
        <p:spPr>
          <a:xfrm>
            <a:off x="5212461" y="4028313"/>
            <a:ext cx="49472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they</a:t>
            </a:r>
            <a:endParaRPr lang="en-US" sz="1944" dirty="0"/>
          </a:p>
        </p:txBody>
      </p:sp>
      <p:sp>
        <p:nvSpPr>
          <p:cNvPr id="50" name="span"/>
          <p:cNvSpPr/>
          <p:nvPr/>
        </p:nvSpPr>
        <p:spPr>
          <a:xfrm>
            <a:off x="5776532" y="4028313"/>
            <a:ext cx="7866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cannot</a:t>
            </a:r>
            <a:endParaRPr lang="en-US" sz="1944" dirty="0"/>
          </a:p>
        </p:txBody>
      </p:sp>
      <p:sp>
        <p:nvSpPr>
          <p:cNvPr id="51" name="span"/>
          <p:cNvSpPr/>
          <p:nvPr/>
        </p:nvSpPr>
        <p:spPr>
          <a:xfrm>
            <a:off x="6632543" y="4028313"/>
            <a:ext cx="96021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interfere</a:t>
            </a:r>
            <a:endParaRPr lang="en-US" sz="1944" dirty="0"/>
          </a:p>
        </p:txBody>
      </p:sp>
      <p:sp>
        <p:nvSpPr>
          <p:cNvPr id="52" name="span"/>
          <p:cNvSpPr/>
          <p:nvPr/>
        </p:nvSpPr>
        <p:spPr>
          <a:xfrm>
            <a:off x="7662101" y="4028313"/>
            <a:ext cx="477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</a:t>
            </a:r>
            <a:endParaRPr lang="en-US" sz="1944" dirty="0"/>
          </a:p>
        </p:txBody>
      </p:sp>
      <p:sp>
        <p:nvSpPr>
          <p:cNvPr id="53" name="span"/>
          <p:cNvSpPr/>
          <p:nvPr/>
        </p:nvSpPr>
        <p:spPr>
          <a:xfrm>
            <a:off x="8209407" y="4028313"/>
            <a:ext cx="5646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</a:t>
            </a:r>
            <a:endParaRPr lang="en-US" sz="1944" dirty="0"/>
          </a:p>
        </p:txBody>
      </p:sp>
      <p:sp>
        <p:nvSpPr>
          <p:cNvPr id="54" name="span"/>
          <p:cNvSpPr/>
          <p:nvPr/>
        </p:nvSpPr>
        <p:spPr>
          <a:xfrm>
            <a:off x="8843391" y="4028313"/>
            <a:ext cx="65151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other.</a:t>
            </a:r>
            <a:endParaRPr lang="en-US" sz="1944" dirty="0"/>
          </a:p>
        </p:txBody>
      </p:sp>
      <p:pic>
        <p:nvPicPr>
          <p:cNvPr id="55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41623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 you configure Watt?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7721"/>
            <a:ext cx="3115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868585" y="1577721"/>
            <a:ext cx="5459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easy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483900" y="1577721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771269" y="1577721"/>
            <a:ext cx="130340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understand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144012" y="1577721"/>
            <a:ext cx="15138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configuration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727162" y="1577721"/>
            <a:ext cx="3435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file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5140071" y="1577721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5394579" y="1577721"/>
            <a:ext cx="25088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714810" y="1577721"/>
            <a:ext cx="424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6208490" y="1577721"/>
            <a:ext cx="6498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need.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6927723" y="1577721"/>
            <a:ext cx="7602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Create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7757351" y="1577721"/>
            <a:ext cx="13135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7958042" y="1577721"/>
            <a:ext cx="477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10135172" y="1577721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944" dirty="0"/>
          </a:p>
        </p:txBody>
      </p:sp>
      <p:sp>
        <p:nvSpPr>
          <p:cNvPr id="19" name="code"/>
          <p:cNvSpPr/>
          <p:nvPr/>
        </p:nvSpPr>
        <p:spPr>
          <a:xfrm>
            <a:off x="8505444" y="1559433"/>
            <a:ext cx="88896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wattpm</a:t>
            </a:r>
            <a:endParaRPr lang="en-US" sz="1944" dirty="0"/>
          </a:p>
        </p:txBody>
      </p:sp>
      <p:sp>
        <p:nvSpPr>
          <p:cNvPr id="20" name="code"/>
          <p:cNvSpPr/>
          <p:nvPr/>
        </p:nvSpPr>
        <p:spPr>
          <a:xfrm>
            <a:off x="9542526" y="1559433"/>
            <a:ext cx="59264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init</a:t>
            </a:r>
            <a:endParaRPr lang="en-US" sz="1944" dirty="0"/>
          </a:p>
        </p:txBody>
      </p:sp>
      <p:sp>
        <p:nvSpPr>
          <p:cNvPr id="21" name="pre.freya@code"/>
          <p:cNvSpPr/>
          <p:nvPr/>
        </p:nvSpPr>
        <p:spPr>
          <a:xfrm>
            <a:off x="3024759" y="2763869"/>
            <a:ext cx="6142387" cy="3217355"/>
          </a:xfrm>
          <a:prstGeom prst="roundRect">
            <a:avLst>
              <a:gd name="adj" fmla="val 189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pre.freya@code:code"/>
          <p:cNvSpPr/>
          <p:nvPr/>
        </p:nvSpPr>
        <p:spPr>
          <a:xfrm>
            <a:off x="3195352" y="3013805"/>
            <a:ext cx="5858160" cy="2717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"$schema"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"https://schemas.platformatic.dev/wattpm/2.44.0.json"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"server"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"hostname"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"127.0.0.1"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"port"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3000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"logger"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"level"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"error"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"autoload"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"path"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"web"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"watch"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true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23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55081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 you create a service?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43856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Conventions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995583" y="1571625"/>
            <a:ext cx="50596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over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570893" y="1571625"/>
            <a:ext cx="15835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configuration.</a:t>
            </a:r>
            <a:endParaRPr lang="en-US" sz="1944" dirty="0"/>
          </a:p>
        </p:txBody>
      </p:sp>
      <p:sp>
        <p:nvSpPr>
          <p:cNvPr id="8" name="strong"/>
          <p:cNvSpPr/>
          <p:nvPr/>
        </p:nvSpPr>
        <p:spPr>
          <a:xfrm>
            <a:off x="4223861" y="1571625"/>
            <a:ext cx="53882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Ring</a:t>
            </a:r>
            <a:endParaRPr lang="en-US" sz="1944" dirty="0"/>
          </a:p>
        </p:txBody>
      </p:sp>
      <p:sp>
        <p:nvSpPr>
          <p:cNvPr id="9" name="strong"/>
          <p:cNvSpPr/>
          <p:nvPr/>
        </p:nvSpPr>
        <p:spPr>
          <a:xfrm>
            <a:off x="4820984" y="1571625"/>
            <a:ext cx="1434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944" dirty="0"/>
          </a:p>
        </p:txBody>
      </p:sp>
      <p:sp>
        <p:nvSpPr>
          <p:cNvPr id="10" name="strong"/>
          <p:cNvSpPr/>
          <p:nvPr/>
        </p:nvSpPr>
        <p:spPr>
          <a:xfrm>
            <a:off x="5022818" y="1571625"/>
            <a:ext cx="5747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bell?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487680" y="2435733"/>
            <a:ext cx="7602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Create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1342549" y="2435733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1572863" y="2435733"/>
            <a:ext cx="6636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folder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2331149" y="2435733"/>
            <a:ext cx="7880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named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3213926" y="2435733"/>
            <a:ext cx="5185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after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3827145" y="243573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4283964" y="2435733"/>
            <a:ext cx="8392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service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5217890" y="2435733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5515451" y="243573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6511671" y="2435733"/>
            <a:ext cx="6636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folder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7269956" y="2435733"/>
            <a:ext cx="5074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then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7872032" y="2435733"/>
            <a:ext cx="7185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create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8685276" y="2435733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10788301" y="2435733"/>
            <a:ext cx="3435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file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11226451" y="2435733"/>
            <a:ext cx="4779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487680" y="2806065"/>
            <a:ext cx="6323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some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1189387" y="2806065"/>
            <a:ext cx="744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values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003108" y="2806065"/>
            <a:ext cx="3832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like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2455736" y="2806065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2728055" y="280606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3159633" y="2806065"/>
            <a:ext cx="8444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snippet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4073462" y="2806065"/>
            <a:ext cx="74399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below.</a:t>
            </a:r>
            <a:endParaRPr lang="en-US" sz="1944" dirty="0"/>
          </a:p>
        </p:txBody>
      </p:sp>
      <p:sp>
        <p:nvSpPr>
          <p:cNvPr id="33" name="code"/>
          <p:cNvSpPr/>
          <p:nvPr/>
        </p:nvSpPr>
        <p:spPr>
          <a:xfrm>
            <a:off x="5972461" y="2417445"/>
            <a:ext cx="444532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web</a:t>
            </a:r>
            <a:endParaRPr lang="en-US" sz="1944" dirty="0"/>
          </a:p>
        </p:txBody>
      </p:sp>
      <p:sp>
        <p:nvSpPr>
          <p:cNvPr id="34" name="code"/>
          <p:cNvSpPr/>
          <p:nvPr/>
        </p:nvSpPr>
        <p:spPr>
          <a:xfrm>
            <a:off x="8915686" y="2417445"/>
            <a:ext cx="1777937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package.json</a:t>
            </a:r>
            <a:endParaRPr lang="en-US" sz="1944" dirty="0"/>
          </a:p>
        </p:txBody>
      </p:sp>
      <p:sp>
        <p:nvSpPr>
          <p:cNvPr id="35" name="pre.freya@code"/>
          <p:cNvSpPr/>
          <p:nvPr/>
        </p:nvSpPr>
        <p:spPr>
          <a:xfrm>
            <a:off x="4267200" y="3962972"/>
            <a:ext cx="3657600" cy="2047494"/>
          </a:xfrm>
          <a:prstGeom prst="roundRect">
            <a:avLst>
              <a:gd name="adj" fmla="val 297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pre.freya@code:code"/>
          <p:cNvSpPr/>
          <p:nvPr/>
        </p:nvSpPr>
        <p:spPr>
          <a:xfrm>
            <a:off x="4437793" y="4212908"/>
            <a:ext cx="3128200" cy="1547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"private"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true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"type"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"module"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"main"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"index.js"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"dependencies"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"@platformatic/node"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"^2.44.0"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3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08596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Configure your service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7602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Create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317308" y="1571625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522286" y="1571625"/>
            <a:ext cx="4852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new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076831" y="1571625"/>
            <a:ext cx="1030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watt.json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176969" y="1571625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449288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880866" y="1571625"/>
            <a:ext cx="8392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service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789456" y="1571625"/>
            <a:ext cx="7178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folder.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87680" y="2435733"/>
            <a:ext cx="4372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994315" y="2435733"/>
            <a:ext cx="4213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1485043" y="2435733"/>
            <a:ext cx="4160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3966020" y="2435733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4253389" y="2435733"/>
            <a:ext cx="3655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get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4688300" y="2435733"/>
            <a:ext cx="4348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one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5192459" y="2435733"/>
            <a:ext cx="5055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very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5767388" y="2435733"/>
            <a:ext cx="7208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easily.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6557582" y="2435733"/>
            <a:ext cx="1429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6769894" y="2435733"/>
            <a:ext cx="114671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generates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7985951" y="243573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8417528" y="2435733"/>
            <a:ext cx="10355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following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9522428" y="2435733"/>
            <a:ext cx="41319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file.</a:t>
            </a:r>
            <a:endParaRPr lang="en-US" sz="1944" dirty="0"/>
          </a:p>
        </p:txBody>
      </p:sp>
      <p:sp>
        <p:nvSpPr>
          <p:cNvPr id="26" name="code"/>
          <p:cNvSpPr/>
          <p:nvPr/>
        </p:nvSpPr>
        <p:spPr>
          <a:xfrm>
            <a:off x="1970532" y="2417445"/>
            <a:ext cx="88896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wattpm</a:t>
            </a:r>
            <a:endParaRPr lang="en-US" sz="1944" dirty="0"/>
          </a:p>
        </p:txBody>
      </p:sp>
      <p:sp>
        <p:nvSpPr>
          <p:cNvPr id="27" name="code"/>
          <p:cNvSpPr/>
          <p:nvPr/>
        </p:nvSpPr>
        <p:spPr>
          <a:xfrm>
            <a:off x="3007614" y="2417445"/>
            <a:ext cx="888968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endParaRPr lang="en-US" sz="1944" dirty="0"/>
          </a:p>
        </p:txBody>
      </p:sp>
      <p:sp>
        <p:nvSpPr>
          <p:cNvPr id="28" name="pre.freya@code"/>
          <p:cNvSpPr/>
          <p:nvPr/>
        </p:nvSpPr>
        <p:spPr>
          <a:xfrm>
            <a:off x="2555653" y="4070223"/>
            <a:ext cx="7080599" cy="1462564"/>
          </a:xfrm>
          <a:prstGeom prst="roundRect">
            <a:avLst>
              <a:gd name="adj" fmla="val 4168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pre.freya@code:code"/>
          <p:cNvSpPr/>
          <p:nvPr/>
        </p:nvSpPr>
        <p:spPr>
          <a:xfrm>
            <a:off x="2726246" y="4320159"/>
            <a:ext cx="6796372" cy="962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shogun@panda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~/example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wattpm import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shogun@panda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~/example</a:t>
            </a:r>
            <a:r>
              <a:rPr lang="en-US" sz="112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cat watt.json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"$schema": "https://schemas.platformatic.dev/@platformatic/node/2.44.0.json"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30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1050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 you write a service?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2864" y="1474089"/>
            <a:ext cx="284417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39705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 simple Node.js application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905095"/>
            <a:ext cx="8110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Export a 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2744819" y="1905095"/>
            <a:ext cx="2991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or 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3755231" y="1905095"/>
            <a:ext cx="49580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function which returns a supported HTTP application.</a:t>
            </a:r>
            <a:endParaRPr lang="en-US" sz="1555" dirty="0"/>
          </a:p>
        </p:txBody>
      </p:sp>
      <p:sp>
        <p:nvSpPr>
          <p:cNvPr id="10" name="code"/>
          <p:cNvSpPr/>
          <p:nvPr/>
        </p:nvSpPr>
        <p:spPr>
          <a:xfrm>
            <a:off x="2152174" y="1886807"/>
            <a:ext cx="592646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build</a:t>
            </a:r>
            <a:endParaRPr lang="en-US" sz="1555" dirty="0"/>
          </a:p>
        </p:txBody>
      </p:sp>
      <p:sp>
        <p:nvSpPr>
          <p:cNvPr id="11" name="code"/>
          <p:cNvSpPr/>
          <p:nvPr/>
        </p:nvSpPr>
        <p:spPr>
          <a:xfrm>
            <a:off x="3044000" y="1886807"/>
            <a:ext cx="711232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726567" y="2815209"/>
            <a:ext cx="370713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5184" dirty="0"/>
          </a:p>
        </p:txBody>
      </p:sp>
      <p:sp>
        <p:nvSpPr>
          <p:cNvPr id="13" name="span"/>
          <p:cNvSpPr/>
          <p:nvPr/>
        </p:nvSpPr>
        <p:spPr>
          <a:xfrm>
            <a:off x="1341120" y="2918841"/>
            <a:ext cx="15052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can omit 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3676079" y="2918841"/>
            <a:ext cx="7696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814" dirty="0"/>
          </a:p>
        </p:txBody>
      </p:sp>
      <p:sp>
        <p:nvSpPr>
          <p:cNvPr id="15" name="code"/>
          <p:cNvSpPr/>
          <p:nvPr/>
        </p:nvSpPr>
        <p:spPr>
          <a:xfrm>
            <a:off x="2846356" y="2900553"/>
            <a:ext cx="82972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listen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3246215"/>
            <a:ext cx="798804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Watt will automatically invoke listen for entrypoint only. Other services are not exposed.</a:t>
            </a:r>
            <a:endParaRPr lang="en-US" sz="1555" dirty="0"/>
          </a:p>
        </p:txBody>
      </p:sp>
      <p:sp>
        <p:nvSpPr>
          <p:cNvPr id="17" name="span"/>
          <p:cNvSpPr/>
          <p:nvPr/>
        </p:nvSpPr>
        <p:spPr>
          <a:xfrm>
            <a:off x="717995" y="4156329"/>
            <a:ext cx="379286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5184" dirty="0"/>
          </a:p>
        </p:txBody>
      </p:sp>
      <p:sp>
        <p:nvSpPr>
          <p:cNvPr id="18" name="span"/>
          <p:cNvSpPr/>
          <p:nvPr/>
        </p:nvSpPr>
        <p:spPr>
          <a:xfrm>
            <a:off x="1341120" y="4259961"/>
            <a:ext cx="296284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mesh network via </a:t>
            </a:r>
            <a:endParaRPr lang="en-US" sz="1814" dirty="0"/>
          </a:p>
        </p:txBody>
      </p:sp>
      <p:sp>
        <p:nvSpPr>
          <p:cNvPr id="19" name="span"/>
          <p:cNvSpPr/>
          <p:nvPr/>
        </p:nvSpPr>
        <p:spPr>
          <a:xfrm>
            <a:off x="4995386" y="4259961"/>
            <a:ext cx="7696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814" dirty="0"/>
          </a:p>
        </p:txBody>
      </p:sp>
      <p:sp>
        <p:nvSpPr>
          <p:cNvPr id="20" name="code"/>
          <p:cNvSpPr/>
          <p:nvPr/>
        </p:nvSpPr>
        <p:spPr>
          <a:xfrm>
            <a:off x="4303967" y="4241673"/>
            <a:ext cx="69142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fetch</a:t>
            </a:r>
            <a:endParaRPr lang="en-US" sz="1814" dirty="0"/>
          </a:p>
        </p:txBody>
      </p:sp>
      <p:sp>
        <p:nvSpPr>
          <p:cNvPr id="21" name="span"/>
          <p:cNvSpPr/>
          <p:nvPr/>
        </p:nvSpPr>
        <p:spPr>
          <a:xfrm>
            <a:off x="1341120" y="4593431"/>
            <a:ext cx="39258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service is internally reachable on the </a:t>
            </a:r>
            <a:endParaRPr lang="en-US" sz="1555" dirty="0"/>
          </a:p>
        </p:txBody>
      </p:sp>
      <p:sp>
        <p:nvSpPr>
          <p:cNvPr id="22" name="span"/>
          <p:cNvSpPr/>
          <p:nvPr/>
        </p:nvSpPr>
        <p:spPr>
          <a:xfrm>
            <a:off x="8348663" y="4593431"/>
            <a:ext cx="7904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domain.</a:t>
            </a:r>
            <a:endParaRPr lang="en-US" sz="1555" dirty="0"/>
          </a:p>
        </p:txBody>
      </p:sp>
      <p:sp>
        <p:nvSpPr>
          <p:cNvPr id="23" name="code"/>
          <p:cNvSpPr/>
          <p:nvPr/>
        </p:nvSpPr>
        <p:spPr>
          <a:xfrm>
            <a:off x="5266944" y="4575143"/>
            <a:ext cx="3081719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http://[SERVICE].plt.local</a:t>
            </a:r>
            <a:endParaRPr lang="en-US" sz="1555" dirty="0"/>
          </a:p>
        </p:txBody>
      </p:sp>
      <p:pic>
        <p:nvPicPr>
          <p:cNvPr id="24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5396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Network-less HTTP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02506" y="1571625"/>
            <a:ext cx="13534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Platformatic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425256" y="1571625"/>
            <a:ext cx="63141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mesh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3126010" y="1571625"/>
            <a:ext cx="10013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network.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4196715" y="1571625"/>
            <a:ext cx="4215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Our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687634" y="1571625"/>
            <a:ext cx="7099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secret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5466969" y="1571625"/>
            <a:ext cx="75933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sauce.</a:t>
            </a:r>
            <a:endParaRPr lang="en-US" sz="1944" dirty="0"/>
          </a:p>
        </p:txBody>
      </p:sp>
      <p:pic>
        <p:nvPicPr>
          <p:cNvPr id="12" name="img.freya@image.image.with-content.theme@default.full-width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80" y="2399157"/>
            <a:ext cx="11216640" cy="4248436"/>
          </a:xfrm>
          <a:prstGeom prst="rect">
            <a:avLst/>
          </a:prstGeom>
        </p:spPr>
      </p:pic>
      <p:pic>
        <p:nvPicPr>
          <p:cNvPr id="13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115282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Example: a service which invokes another service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650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Like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22033" y="1571625"/>
            <a:ext cx="7738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earlier,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865186" y="1571625"/>
            <a:ext cx="33994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274475" y="1571625"/>
            <a:ext cx="25088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594705" y="1571625"/>
            <a:ext cx="61893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know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282982" y="1571625"/>
            <a:ext cx="4041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756470" y="1571625"/>
            <a:ext cx="8444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snippet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670298" y="1571625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924711" y="1571625"/>
            <a:ext cx="58959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more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583650" y="1571625"/>
            <a:ext cx="6548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worth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6307836" y="1571625"/>
            <a:ext cx="4999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than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6877145" y="1571625"/>
            <a:ext cx="5548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1000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7501319" y="1571625"/>
            <a:ext cx="77352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words.</a:t>
            </a:r>
            <a:endParaRPr lang="en-US" sz="1944" dirty="0"/>
          </a:p>
        </p:txBody>
      </p:sp>
      <p:sp>
        <p:nvSpPr>
          <p:cNvPr id="18" name="pre.freya@code"/>
          <p:cNvSpPr/>
          <p:nvPr/>
        </p:nvSpPr>
        <p:spPr>
          <a:xfrm>
            <a:off x="3152585" y="2565845"/>
            <a:ext cx="5886831" cy="3607308"/>
          </a:xfrm>
          <a:prstGeom prst="roundRect">
            <a:avLst>
              <a:gd name="adj" fmla="val 1690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pre.freya@code:code"/>
          <p:cNvSpPr/>
          <p:nvPr/>
        </p:nvSpPr>
        <p:spPr>
          <a:xfrm>
            <a:off x="3323177" y="2815781"/>
            <a:ext cx="5602604" cy="3107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import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fastify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'fastify'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app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fastify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({})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app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'/fast'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app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'/slow'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fetch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'http://worker.plt.local/hash'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app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20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71601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GoFundMe campaign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36918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926211" y="1571625"/>
            <a:ext cx="363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358932" y="1571625"/>
            <a:ext cx="87639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running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304669" y="1571625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509742" y="1571625"/>
            <a:ext cx="127168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GoFundMe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850767" y="1571625"/>
            <a:ext cx="11298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campaign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5049965" y="1571625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5337429" y="1571625"/>
            <a:ext cx="88268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6289548" y="1571625"/>
            <a:ext cx="3621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6721031" y="1571625"/>
            <a:ext cx="61798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Code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7408355" y="1571625"/>
            <a:ext cx="5918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Their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8069580" y="1571625"/>
            <a:ext cx="7291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Future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8868061" y="1571625"/>
            <a:ext cx="100403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initiative.</a:t>
            </a:r>
            <a:endParaRPr lang="en-US" sz="1944" dirty="0"/>
          </a:p>
        </p:txBody>
      </p:sp>
      <p:pic>
        <p:nvPicPr>
          <p:cNvPr id="18" name="svg.code.theme@qr.big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52672" y="2399157"/>
            <a:ext cx="4486656" cy="2438400"/>
          </a:xfrm>
          <a:prstGeom prst="rect">
            <a:avLst/>
          </a:prstGeom>
        </p:spPr>
      </p:pic>
      <p:sp>
        <p:nvSpPr>
          <p:cNvPr id="19" name="a">
            <a:hlinkClick r:id="rId3" tooltip=""/>
          </p:cNvPr>
          <p:cNvSpPr/>
          <p:nvPr/>
        </p:nvSpPr>
        <p:spPr>
          <a:xfrm>
            <a:off x="1026700" y="5057013"/>
            <a:ext cx="10138505" cy="2682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750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https://www.gofundme.com/f/code-their-future-unlocking-opportunities-for-underserved-k</a:t>
            </a:r>
            <a:endParaRPr lang="en-US" sz="1750" dirty="0"/>
          </a:p>
        </p:txBody>
      </p:sp>
      <p:pic>
        <p:nvPicPr>
          <p:cNvPr id="20" name="img.freya@image.theme@logo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quote.dark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pic>
        <p:nvPicPr>
          <p:cNvPr id="4" name="svg.freya@svg.theme@icon.icon.primary.dark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8400" y="4023360"/>
            <a:ext cx="3048000" cy="3048000"/>
          </a:xfrm>
          <a:prstGeom prst="rect">
            <a:avLst/>
          </a:prstGeom>
        </p:spPr>
      </p:pic>
      <p:pic>
        <p:nvPicPr>
          <p:cNvPr id="5" name="svg.freya@svg.theme@icon.icon.secondary.dark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705600" y="-487680"/>
            <a:ext cx="3048000" cy="30480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518160"/>
            <a:ext cx="36132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One last thing™</a:t>
            </a:r>
            <a:endParaRPr lang="en-US" sz="3240" dirty="0"/>
          </a:p>
        </p:txBody>
      </p:sp>
      <p:sp>
        <p:nvSpPr>
          <p:cNvPr id="7" name="span.sentence.dark"/>
          <p:cNvSpPr/>
          <p:nvPr/>
        </p:nvSpPr>
        <p:spPr>
          <a:xfrm>
            <a:off x="487680" y="2988469"/>
            <a:ext cx="8307419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“Keep your face always toward the sunshine</a:t>
            </a:r>
            <a:endParaRPr lang="en-US" sz="3240" dirty="0"/>
          </a:p>
        </p:txBody>
      </p:sp>
      <p:sp>
        <p:nvSpPr>
          <p:cNvPr id="8" name="span.sentence.dark"/>
          <p:cNvSpPr/>
          <p:nvPr/>
        </p:nvSpPr>
        <p:spPr>
          <a:xfrm>
            <a:off x="487680" y="3554254"/>
            <a:ext cx="640308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and shadows will fall behind you.”</a:t>
            </a:r>
            <a:endParaRPr lang="en-US" sz="3240" dirty="0"/>
          </a:p>
        </p:txBody>
      </p:sp>
      <p:sp>
        <p:nvSpPr>
          <p:cNvPr id="9" name="strong.author.dark"/>
          <p:cNvSpPr/>
          <p:nvPr/>
        </p:nvSpPr>
        <p:spPr>
          <a:xfrm>
            <a:off x="487680" y="4107847"/>
            <a:ext cx="18976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Walt Whitman</a:t>
            </a:r>
            <a:endParaRPr lang="en-US" sz="1944" dirty="0"/>
          </a:p>
        </p:txBody>
      </p:sp>
      <p:pic>
        <p:nvPicPr>
          <p:cNvPr id="10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4450461"/>
            <a:ext cx="3775520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h1.theme@callout.title"/>
          <p:cNvSpPr/>
          <p:nvPr/>
        </p:nvSpPr>
        <p:spPr>
          <a:xfrm>
            <a:off x="853440" y="4621149"/>
            <a:ext cx="3044000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7" name="footer.footer"/>
          <p:cNvSpPr/>
          <p:nvPr/>
        </p:nvSpPr>
        <p:spPr>
          <a:xfrm>
            <a:off x="0" y="5974080"/>
            <a:ext cx="12192000" cy="85344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8" name="strong.social.highlight.author"/>
          <p:cNvSpPr/>
          <p:nvPr/>
        </p:nvSpPr>
        <p:spPr>
          <a:xfrm>
            <a:off x="487680" y="6085046"/>
            <a:ext cx="131206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 Insogna</a:t>
            </a:r>
            <a:endParaRPr lang="en-US" sz="1555" dirty="0"/>
          </a:p>
        </p:txBody>
      </p:sp>
      <p:sp>
        <p:nvSpPr>
          <p:cNvPr id="9" name="a.social.twitter">
            <a:hlinkClick r:id="rId2" tooltip=""/>
          </p:cNvPr>
          <p:cNvSpPr/>
          <p:nvPr/>
        </p:nvSpPr>
        <p:spPr>
          <a:xfrm>
            <a:off x="3772281" y="6085046"/>
            <a:ext cx="11210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@p_insogna</a:t>
            </a:r>
            <a:endParaRPr lang="en-US" sz="1555" dirty="0"/>
          </a:p>
        </p:txBody>
      </p:sp>
      <p:sp>
        <p:nvSpPr>
          <p:cNvPr id="10" name="span.social.highlight.description"/>
          <p:cNvSpPr/>
          <p:nvPr/>
        </p:nvSpPr>
        <p:spPr>
          <a:xfrm>
            <a:off x="487680" y="6469094"/>
            <a:ext cx="29188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TSC, Principal Engineer</a:t>
            </a:r>
            <a:endParaRPr lang="en-US" sz="1555" dirty="0"/>
          </a:p>
        </p:txBody>
      </p:sp>
      <p:sp>
        <p:nvSpPr>
          <p:cNvPr id="11" name="a.social.email">
            <a:hlinkClick r:id="rId3" tooltip=""/>
          </p:cNvPr>
          <p:cNvSpPr/>
          <p:nvPr/>
        </p:nvSpPr>
        <p:spPr>
          <a:xfrm>
            <a:off x="3772281" y="6469094"/>
            <a:ext cx="295951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paolo.insogna@platformatic.dev</a:t>
            </a:r>
            <a:endParaRPr lang="en-US" sz="1555" dirty="0"/>
          </a:p>
        </p:txBody>
      </p:sp>
      <p:sp>
        <p:nvSpPr>
          <p:cNvPr id="12" name="a.logo"/>
          <p:cNvSpPr/>
          <p:nvPr/>
        </p:nvSpPr>
        <p:spPr>
          <a:xfrm>
            <a:off x="9284684" y="6035040"/>
            <a:ext cx="12192" cy="731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pic>
        <p:nvPicPr>
          <p:cNvPr id="13" name="img.freya@image.image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56" y="6035040"/>
            <a:ext cx="731520" cy="731520"/>
          </a:xfrm>
          <a:prstGeom prst="rect">
            <a:avLst/>
          </a:prstGeom>
        </p:spPr>
      </p:pic>
      <p:sp>
        <p:nvSpPr>
          <p:cNvPr id="14" name="span.text">
            <a:hlinkClick r:id="rId6" tooltip=""/>
          </p:cNvPr>
          <p:cNvSpPr/>
          <p:nvPr/>
        </p:nvSpPr>
        <p:spPr>
          <a:xfrm>
            <a:off x="10627805" y="6295930"/>
            <a:ext cx="10765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12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Montserrat</vt:lpstr>
      <vt:lpstr>Inter Light</vt:lpstr>
      <vt:lpstr>Bitter</vt:lpstr>
      <vt:lpstr>Montserrat ExtraBold</vt:lpstr>
      <vt:lpstr>Inter ExtraBold</vt:lpstr>
      <vt:lpstr>Inter</vt:lpstr>
      <vt:lpstr>Roboto Mono</vt:lpstr>
      <vt:lpstr>Montserrat Black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Node.js: More threads than you think</dc:title>
  <dc:subject>Node.js was announced in 2009 as a single-threaded JavaScript runtime. In 2018, it became multi-threaded, and no one noticed.
What can worker_threads do? What are they useful for? What's the best way of communicating between two threads?
</dc:subject>
  <dc:creator>Paolo Insogna</dc:creator>
  <cp:lastModifiedBy>Paolo Insogna</cp:lastModifiedBy>
  <cp:revision>1</cp:revision>
  <dcterms:created xsi:type="dcterms:W3CDTF">2026-11-02T14:09:27Z</dcterms:created>
  <dcterms:modified xsi:type="dcterms:W3CDTF">2026-11-02T14:09:27Z</dcterms:modified>
</cp:coreProperties>
</file>