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27520"/>
  <p:notesSz cx="6827520" cy="12192000"/>
  <p:embeddedFontLst>
    <p:embeddedFont>
      <p:font typeface="Montserrat" panose="00000000000000000000" charset="1"/>
      <p:regular r:id="rId48"/>
      <p:bold r:id="rId47"/>
    </p:embeddedFont>
    <p:embeddedFont>
      <p:font typeface="Inter Light" panose="02000503000000020004" charset="1"/>
      <p:regular r:id="rId49"/>
    </p:embeddedFont>
    <p:embeddedFont>
      <p:font typeface="Bitter" panose="00000000000000000000" charset="1"/>
      <p:regular r:id="rId59"/>
      <p:bold r:id="rId50"/>
      <p:boldItalic r:id="rId58"/>
    </p:embeddedFont>
    <p:embeddedFont>
      <p:font typeface="Montserrat ExtraBold" panose="00000000000000000000" charset="1"/>
      <p:regular r:id="rId51"/>
    </p:embeddedFont>
    <p:embeddedFont>
      <p:font typeface="Inter ExtraBold" panose="02000503000000020004" charset="1"/>
      <p:regular r:id="rId52"/>
    </p:embeddedFont>
    <p:embeddedFont>
      <p:font typeface="Inter" panose="02000503000000020004" charset="1"/>
      <p:regular r:id="rId53"/>
      <p:bold r:id="rId56"/>
    </p:embeddedFont>
    <p:embeddedFont>
      <p:font typeface="Roboto Mono" panose="00000009000000000000" charset="1"/>
      <p:regular r:id="rId57"/>
      <p:bold r:id="rId54"/>
    </p:embeddedFont>
    <p:embeddedFont>
      <p:font typeface="Montserrat Black" panose="00000000000000000000" charset="1"/>
      <p:regular r:id="rId5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font" Target="fonts/font5.fntdata"/><Relationship Id="rId52" Type="http://schemas.openxmlformats.org/officeDocument/2006/relationships/font" Target="fonts/font6.fntdata"/><Relationship Id="rId53" Type="http://schemas.openxmlformats.org/officeDocument/2006/relationships/font" Target="fonts/font7.fntdata"/><Relationship Id="rId54" Type="http://schemas.openxmlformats.org/officeDocument/2006/relationships/font" Target="fonts/font8.fntdata"/><Relationship Id="rId55" Type="http://schemas.openxmlformats.org/officeDocument/2006/relationships/font" Target="fonts/font9.fntdata"/><Relationship Id="rId56" Type="http://schemas.openxmlformats.org/officeDocument/2006/relationships/font" Target="fonts/font10.fntdata"/><Relationship Id="rId57" Type="http://schemas.openxmlformats.org/officeDocument/2006/relationships/font" Target="fonts/font11.fntdata"/><Relationship Id="rId58" Type="http://schemas.openxmlformats.org/officeDocument/2006/relationships/font" Target="fonts/font12.fntdata"/><Relationship Id="rId59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paoloinsogna.dev/" TargetMode="External"/><Relationship Id="rId9" Type="http://schemas.openxmlformats.org/officeDocument/2006/relationships/hyperlink" Target="https://talks.paoloinsogna.dev/milo" TargetMode="External"/><Relationship Id="rId14" Type="http://schemas.openxmlformats.org/officeDocument/2006/relationships/hyperlink" Target="https://talks.paoloinsogna.dev/pdfs/milo.pdf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5" Type="http://schemas.openxmlformats.org/officeDocument/2006/relationships/image" Target="../media/image-1-4.png"/><Relationship Id="rId6" Type="http://schemas.openxmlformats.org/officeDocument/2006/relationships/image" Target="../media/image-1-5.svg"/><Relationship Id="rId7" Type="http://schemas.openxmlformats.org/officeDocument/2006/relationships/image" Target="../media/image-1-6.png"/><Relationship Id="rId8" Type="http://schemas.openxmlformats.org/officeDocument/2006/relationships/image" Target="../media/image-1-7.svg"/><Relationship Id="rId10" Type="http://schemas.openxmlformats.org/officeDocument/2006/relationships/image" Target="../media/image-1-8.png"/><Relationship Id="rId11" Type="http://schemas.openxmlformats.org/officeDocument/2006/relationships/image" Target="../media/image-1-9.svg"/><Relationship Id="rId12" Type="http://schemas.openxmlformats.org/officeDocument/2006/relationships/image" Target="../media/image-1-10.png"/><Relationship Id="rId13" Type="http://schemas.openxmlformats.org/officeDocument/2006/relationships/image" Target="../media/image-1-11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dejs.org/" TargetMode="External"/><Relationship Id="rId4" Type="http://schemas.openxmlformats.org/officeDocument/2006/relationships/hyperlink" Target="https://platformatic.dev/" TargetMode="External"/><Relationship Id="rId7" Type="http://schemas.openxmlformats.org/officeDocument/2006/relationships/hyperlink" Target="https://paoloinsogna.dev/" TargetMode="External"/><Relationship Id="rId10" Type="http://schemas.openxmlformats.org/officeDocument/2006/relationships/hyperlink" Target="https://github.com/ShogunPanda" TargetMode="External"/><Relationship Id="rId13" Type="http://schemas.openxmlformats.org/officeDocument/2006/relationships/hyperlink" Target="https://twitter.com/p_insogna" TargetMode="External"/><Relationship Id="rId16" Type="http://schemas.openxmlformats.org/officeDocument/2006/relationships/hyperlink" Target="https://linkedin.com/in/pinsogna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5" Type="http://schemas.openxmlformats.org/officeDocument/2006/relationships/image" Target="../media/image-3-3.png"/><Relationship Id="rId6" Type="http://schemas.openxmlformats.org/officeDocument/2006/relationships/image" Target="../media/image-3-4.svg"/><Relationship Id="rId8" Type="http://schemas.openxmlformats.org/officeDocument/2006/relationships/image" Target="../media/image-3-5.png"/><Relationship Id="rId9" Type="http://schemas.openxmlformats.org/officeDocument/2006/relationships/image" Target="../media/image-3-6.svg"/><Relationship Id="rId11" Type="http://schemas.openxmlformats.org/officeDocument/2006/relationships/image" Target="../media/image-3-7.png"/><Relationship Id="rId12" Type="http://schemas.openxmlformats.org/officeDocument/2006/relationships/image" Target="../media/image-3-8.svg"/><Relationship Id="rId14" Type="http://schemas.openxmlformats.org/officeDocument/2006/relationships/image" Target="../media/image-3-9.png"/><Relationship Id="rId15" Type="http://schemas.openxmlformats.org/officeDocument/2006/relationships/image" Target="../media/image-3-10.sv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svg"/><Relationship Id="rId4" Type="http://schemas.openxmlformats.org/officeDocument/2006/relationships/image" Target="../media/image-15-4.png"/><Relationship Id="rId5" Type="http://schemas.openxmlformats.org/officeDocument/2006/relationships/image" Target="../media/image-15-5.svg"/><Relationship Id="rId6" Type="http://schemas.openxmlformats.org/officeDocument/2006/relationships/image" Target="../media/image-15-6.png"/><Relationship Id="rId7" Type="http://schemas.openxmlformats.org/officeDocument/2006/relationships/image" Target="../media/image-15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hyperlink" Target="https://github.com/dtolnay/cargo-expand" TargetMode="External"/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3.png"/><Relationship Id="rId4" Type="http://schemas.openxmlformats.org/officeDocument/2006/relationships/image" Target="../media/image-19-4.svg"/><Relationship Id="rId5" Type="http://schemas.openxmlformats.org/officeDocument/2006/relationships/image" Target="../media/image-19-5.png"/><Relationship Id="rId6" Type="http://schemas.openxmlformats.org/officeDocument/2006/relationships/image" Target="../media/image-19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svg"/><Relationship Id="rId3" Type="http://schemas.openxmlformats.org/officeDocument/2006/relationships/image" Target="../media/image-22-3.png"/><Relationship Id="rId4" Type="http://schemas.openxmlformats.org/officeDocument/2006/relationships/image" Target="../media/image-22-4.svg"/><Relationship Id="rId5" Type="http://schemas.openxmlformats.org/officeDocument/2006/relationships/image" Target="../media/image-22-5.png"/><Relationship Id="rId6" Type="http://schemas.openxmlformats.org/officeDocument/2006/relationships/image" Target="../media/image-22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hyperlink" Target="https://github.com/mozilla/cbindgen" TargetMode="External"/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svg"/><Relationship Id="rId5" Type="http://schemas.openxmlformats.org/officeDocument/2006/relationships/image" Target="../media/image-28-4.png"/><Relationship Id="rId6" Type="http://schemas.openxmlformats.org/officeDocument/2006/relationships/image" Target="../media/image-28-5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hyperlink" Target="https://github.com/rustwasm/wasm-bindgen" TargetMode="External"/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svg"/><Relationship Id="rId4" Type="http://schemas.openxmlformats.org/officeDocument/2006/relationships/image" Target="../media/image-32-4.png"/><Relationship Id="rId5" Type="http://schemas.openxmlformats.org/officeDocument/2006/relationships/image" Target="../media/image-32-5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sv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svg"/><Relationship Id="rId3" Type="http://schemas.openxmlformats.org/officeDocument/2006/relationships/image" Target="../media/image-37-3.png"/><Relationship Id="rId4" Type="http://schemas.openxmlformats.org/officeDocument/2006/relationships/image" Target="../media/image-37-4.svg"/><Relationship Id="rId5" Type="http://schemas.openxmlformats.org/officeDocument/2006/relationships/image" Target="../media/image-37-5.png"/><Relationship Id="rId6" Type="http://schemas.openxmlformats.org/officeDocument/2006/relationships/image" Target="../media/image-3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svg"/><Relationship Id="rId3" Type="http://schemas.openxmlformats.org/officeDocument/2006/relationships/image" Target="../media/image-39-3.png"/><Relationship Id="rId4" Type="http://schemas.openxmlformats.org/officeDocument/2006/relationships/image" Target="../media/image-39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_insogna" TargetMode="External"/><Relationship Id="rId3" Type="http://schemas.openxmlformats.org/officeDocument/2006/relationships/hyperlink" Target="mailto:paolo.insogna@platformatic.dev" TargetMode="External"/><Relationship Id="rId5" Type="http://schemas.openxmlformats.org/officeDocument/2006/relationships/hyperlink" Target="https://platformatic.dev/" TargetMode="External"/><Relationship Id="rId6" Type="http://schemas.openxmlformats.org/officeDocument/2006/relationships/hyperlink" Target="https://platformatic.dev/" TargetMode="External"/><Relationship Id="rId1" Type="http://schemas.openxmlformats.org/officeDocument/2006/relationships/image" Target="../media/image-40-1.png"/><Relationship Id="rId4" Type="http://schemas.openxmlformats.org/officeDocument/2006/relationships/image" Target="../media/image-40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pic>
        <p:nvPicPr>
          <p:cNvPr id="4" name="svg.freya@svg.corner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00927" y="0"/>
            <a:ext cx="2491073" cy="5120640"/>
          </a:xfrm>
          <a:prstGeom prst="rect">
            <a:avLst/>
          </a:prstGeom>
        </p:spPr>
      </p:pic>
      <p:pic>
        <p:nvPicPr>
          <p:cNvPr id="5" name="img.freya@image.image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024128"/>
            <a:ext cx="2438400" cy="24384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527334" y="4314920"/>
            <a:ext cx="9137333" cy="597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888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Milo, a new HTTP parser for Node.js</a:t>
            </a:r>
            <a:endParaRPr lang="en-US" sz="3888" dirty="0"/>
          </a:p>
        </p:txBody>
      </p:sp>
      <p:sp>
        <p:nvSpPr>
          <p:cNvPr id="7" name="span"/>
          <p:cNvSpPr/>
          <p:nvPr/>
        </p:nvSpPr>
        <p:spPr>
          <a:xfrm>
            <a:off x="5115687" y="5341334"/>
            <a:ext cx="196062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b="1" u="none" dirty="0">
                <a:solidFill>
                  <a:srgbClr val="FCD3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Paolo Insogna</a:t>
            </a:r>
            <a:endParaRPr lang="en-US" sz="2074" dirty="0"/>
          </a:p>
        </p:txBody>
      </p:sp>
      <p:sp>
        <p:nvSpPr>
          <p:cNvPr id="8" name="span"/>
          <p:cNvSpPr/>
          <p:nvPr/>
        </p:nvSpPr>
        <p:spPr>
          <a:xfrm>
            <a:off x="2978277" y="5710047"/>
            <a:ext cx="4513040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Node.js TSC, Principal Engineer @ </a:t>
            </a:r>
            <a:endParaRPr lang="en-US" sz="2074" dirty="0"/>
          </a:p>
        </p:txBody>
      </p:sp>
      <p:sp>
        <p:nvSpPr>
          <p:cNvPr id="9" name="strong"/>
          <p:cNvSpPr/>
          <p:nvPr/>
        </p:nvSpPr>
        <p:spPr>
          <a:xfrm>
            <a:off x="7491317" y="5710047"/>
            <a:ext cx="1722311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2074" dirty="0"/>
          </a:p>
        </p:txBody>
      </p:sp>
      <p:sp>
        <p:nvSpPr>
          <p:cNvPr id="10" name="svg.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freya@svg.theme@icon.image"/>
          <p:cNvSpPr/>
          <p:nvPr/>
        </p:nvSpPr>
        <p:spPr>
          <a:xfrm>
            <a:off x="10960608" y="963168"/>
            <a:ext cx="268224" cy="2682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"/>
          <p:cNvSpPr/>
          <p:nvPr/>
        </p:nvSpPr>
        <p:spPr>
          <a:xfrm>
            <a:off x="10485120" y="2481072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vg.freya@svg.theme@icon.image"/>
          <p:cNvSpPr/>
          <p:nvPr/>
        </p:nvSpPr>
        <p:spPr>
          <a:xfrm>
            <a:off x="10960608" y="2971419"/>
            <a:ext cx="268224" cy="23841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svg.code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15" name="svg.freya@svg.theme@icon.image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60608" y="963168"/>
            <a:ext cx="268224" cy="268224"/>
          </a:xfrm>
          <a:prstGeom prst="rect">
            <a:avLst/>
          </a:prstGeom>
        </p:spPr>
      </p:pic>
      <p:sp>
        <p:nvSpPr>
          <p:cNvPr id="16" name="a.label">
            <a:hlinkClick r:id="rId9" tooltip=""/>
          </p:cNvPr>
          <p:cNvSpPr/>
          <p:nvPr/>
        </p:nvSpPr>
        <p:spPr>
          <a:xfrm>
            <a:off x="10651903" y="1810512"/>
            <a:ext cx="885635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7" name="svg.code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46080" y="2542032"/>
            <a:ext cx="1097280" cy="1097280"/>
          </a:xfrm>
          <a:prstGeom prst="rect">
            <a:avLst/>
          </a:prstGeom>
        </p:spPr>
      </p:pic>
      <p:pic>
        <p:nvPicPr>
          <p:cNvPr id="18" name="svg.freya@svg.theme@icon.image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60608" y="2971419"/>
            <a:ext cx="268224" cy="238411"/>
          </a:xfrm>
          <a:prstGeom prst="rect">
            <a:avLst/>
          </a:prstGeom>
        </p:spPr>
      </p:pic>
      <p:sp>
        <p:nvSpPr>
          <p:cNvPr id="19" name="a.label">
            <a:hlinkClick r:id="rId14" tooltip=""/>
          </p:cNvPr>
          <p:cNvSpPr/>
          <p:nvPr/>
        </p:nvSpPr>
        <p:spPr>
          <a:xfrm>
            <a:off x="10526744" y="3803904"/>
            <a:ext cx="1135952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fuchsia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C026D3"/>
          </a:solidFill>
          <a:ln w="12700">
            <a:solidFill>
              <a:srgbClr val="C026D3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336292"/>
            <a:ext cx="371960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Being reckless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83052"/>
            <a:ext cx="321221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(sometimes)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829812"/>
            <a:ext cx="218351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pays off!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itle"/>
          <p:cNvSpPr/>
          <p:nvPr/>
        </p:nvSpPr>
        <p:spPr>
          <a:xfrm>
            <a:off x="487680" y="518160"/>
            <a:ext cx="200310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Hello, I'm </a:t>
            </a:r>
            <a:endParaRPr lang="en-US" sz="3240" dirty="0"/>
          </a:p>
        </p:txBody>
      </p:sp>
      <p:sp>
        <p:nvSpPr>
          <p:cNvPr id="5" name="h1.title"/>
          <p:cNvSpPr/>
          <p:nvPr/>
        </p:nvSpPr>
        <p:spPr>
          <a:xfrm>
            <a:off x="3726085" y="518160"/>
            <a:ext cx="10706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name"/>
          <p:cNvSpPr/>
          <p:nvPr/>
        </p:nvSpPr>
        <p:spPr>
          <a:xfrm>
            <a:off x="2490788" y="518160"/>
            <a:ext cx="12352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Paolo</a:t>
            </a:r>
            <a:endParaRPr lang="en-US" sz="3240" dirty="0"/>
          </a:p>
        </p:txBody>
      </p:sp>
      <p:pic>
        <p:nvPicPr>
          <p:cNvPr id="7" name="img.freya@image.locati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05" y="1723263"/>
            <a:ext cx="1828800" cy="1828800"/>
          </a:xfrm>
          <a:prstGeom prst="rect">
            <a:avLst/>
          </a:prstGeom>
        </p:spPr>
      </p:pic>
      <p:sp>
        <p:nvSpPr>
          <p:cNvPr id="9" name="a.role.company">
            <a:hlinkClick r:id="rId3" tooltip=""/>
          </p:cNvPr>
          <p:cNvSpPr/>
          <p:nvPr/>
        </p:nvSpPr>
        <p:spPr>
          <a:xfrm>
            <a:off x="961454" y="3764471"/>
            <a:ext cx="7569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Node.js</a:t>
            </a:r>
            <a:endParaRPr lang="en-US" sz="1555" dirty="0"/>
          </a:p>
        </p:txBody>
      </p:sp>
      <p:sp>
        <p:nvSpPr>
          <p:cNvPr id="10" name="span.role.description"/>
          <p:cNvSpPr/>
          <p:nvPr/>
        </p:nvSpPr>
        <p:spPr>
          <a:xfrm>
            <a:off x="1962245" y="3764471"/>
            <a:ext cx="363445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Steering Committee Member</a:t>
            </a:r>
            <a:endParaRPr lang="en-US" sz="1555" dirty="0"/>
          </a:p>
        </p:txBody>
      </p:sp>
      <p:sp>
        <p:nvSpPr>
          <p:cNvPr id="11" name="a.role.company">
            <a:hlinkClick r:id="rId4" tooltip=""/>
          </p:cNvPr>
          <p:cNvSpPr/>
          <p:nvPr/>
        </p:nvSpPr>
        <p:spPr>
          <a:xfrm>
            <a:off x="517493" y="4119944"/>
            <a:ext cx="12009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Platformatic</a:t>
            </a:r>
            <a:endParaRPr lang="en-US" sz="1555" dirty="0"/>
          </a:p>
        </p:txBody>
      </p:sp>
      <p:sp>
        <p:nvSpPr>
          <p:cNvPr id="12" name="span.role.description"/>
          <p:cNvSpPr/>
          <p:nvPr/>
        </p:nvSpPr>
        <p:spPr>
          <a:xfrm>
            <a:off x="1962245" y="4119944"/>
            <a:ext cx="16905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Principal Engineer</a:t>
            </a:r>
            <a:endParaRPr lang="en-US" sz="1555" dirty="0"/>
          </a:p>
        </p:txBody>
      </p:sp>
      <p:pic>
        <p:nvPicPr>
          <p:cNvPr id="13" name="svg.code.qr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533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504158" y="6183821"/>
            <a:ext cx="1264349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paoloinsogna.dev</a:t>
            </a:r>
            <a:endParaRPr lang="en-US" sz="1037" dirty="0"/>
          </a:p>
        </p:txBody>
      </p:sp>
      <p:pic>
        <p:nvPicPr>
          <p:cNvPr id="15" name="svg.freya@svg.theme@icon.icon.horizontal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588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1976057" y="6183821"/>
            <a:ext cx="86925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ShogunPanda</a:t>
            </a:r>
            <a:endParaRPr lang="en-US" sz="1037" dirty="0"/>
          </a:p>
        </p:txBody>
      </p:sp>
      <p:pic>
        <p:nvPicPr>
          <p:cNvPr id="17" name="svg.freya@svg.theme@icon.icon.horizontal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0232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29464" y="6183821"/>
            <a:ext cx="71123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p_insogna</a:t>
            </a:r>
            <a:endParaRPr lang="en-US" sz="1037" dirty="0"/>
          </a:p>
        </p:txBody>
      </p:sp>
      <p:pic>
        <p:nvPicPr>
          <p:cNvPr id="19" name="svg.freya@svg.theme@icon.icon.horizontal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54677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643342" y="6183821"/>
            <a:ext cx="632174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pinsogna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blu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438654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We all love HTTP!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19001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Which HTTP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13902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are you?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64648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choice is narrow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5678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Even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141190" y="1571625"/>
            <a:ext cx="1427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if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369600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817465" y="1571625"/>
            <a:ext cx="6517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554891" y="1571625"/>
            <a:ext cx="93973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protocol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580257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851053" y="1571625"/>
            <a:ext cx="58959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more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526280" y="1571625"/>
            <a:ext cx="4999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5111877" y="1571625"/>
            <a:ext cx="30222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30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5499735" y="1571625"/>
            <a:ext cx="6298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6215253" y="1571625"/>
            <a:ext cx="4223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old,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6723221" y="1571625"/>
            <a:ext cx="4874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8015573" y="1571625"/>
            <a:ext cx="8213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current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8922544" y="1571625"/>
            <a:ext cx="96850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versions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9976676" y="1571625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10293858" y="1571625"/>
            <a:ext cx="13144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10510933" y="1571625"/>
            <a:ext cx="5273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exist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11123962" y="1571625"/>
            <a:ext cx="2630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11472672" y="1571625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487680" y="1941957"/>
            <a:ext cx="6943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today.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1251490" y="1941957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1766316" y="1941957"/>
            <a:ext cx="72475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others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2560415" y="1941957"/>
            <a:ext cx="3633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993136" y="1941957"/>
            <a:ext cx="128292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considered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4345400" y="1941957"/>
            <a:ext cx="10539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obsolete.</a:t>
            </a:r>
            <a:endParaRPr lang="en-US" sz="1944" dirty="0"/>
          </a:p>
        </p:txBody>
      </p:sp>
      <p:sp>
        <p:nvSpPr>
          <p:cNvPr id="30" name="em"/>
          <p:cNvSpPr/>
          <p:nvPr/>
        </p:nvSpPr>
        <p:spPr>
          <a:xfrm>
            <a:off x="7296436" y="1571625"/>
            <a:ext cx="6334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812864" y="2702433"/>
            <a:ext cx="284417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5184" dirty="0"/>
          </a:p>
        </p:txBody>
      </p:sp>
      <p:sp>
        <p:nvSpPr>
          <p:cNvPr id="32" name="span"/>
          <p:cNvSpPr/>
          <p:nvPr/>
        </p:nvSpPr>
        <p:spPr>
          <a:xfrm>
            <a:off x="1341120" y="2799969"/>
            <a:ext cx="9733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HTTP/1.1</a:t>
            </a:r>
            <a:endParaRPr lang="en-US" sz="1814" dirty="0"/>
          </a:p>
        </p:txBody>
      </p:sp>
      <p:sp>
        <p:nvSpPr>
          <p:cNvPr id="33" name="span"/>
          <p:cNvSpPr/>
          <p:nvPr/>
        </p:nvSpPr>
        <p:spPr>
          <a:xfrm>
            <a:off x="1341120" y="3127343"/>
            <a:ext cx="707764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last version of the initial protocol. By far the most famous and most used.</a:t>
            </a:r>
            <a:endParaRPr lang="en-US" sz="1555" dirty="0"/>
          </a:p>
        </p:txBody>
      </p:sp>
      <p:sp>
        <p:nvSpPr>
          <p:cNvPr id="34" name="span"/>
          <p:cNvSpPr/>
          <p:nvPr/>
        </p:nvSpPr>
        <p:spPr>
          <a:xfrm>
            <a:off x="726567" y="4043553"/>
            <a:ext cx="370713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5184" dirty="0"/>
          </a:p>
        </p:txBody>
      </p:sp>
      <p:sp>
        <p:nvSpPr>
          <p:cNvPr id="35" name="span"/>
          <p:cNvSpPr/>
          <p:nvPr/>
        </p:nvSpPr>
        <p:spPr>
          <a:xfrm>
            <a:off x="1341120" y="4141089"/>
            <a:ext cx="86372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HTTP/2</a:t>
            </a:r>
            <a:endParaRPr lang="en-US" sz="1814" dirty="0"/>
          </a:p>
        </p:txBody>
      </p:sp>
      <p:sp>
        <p:nvSpPr>
          <p:cNvPr id="36" name="span"/>
          <p:cNvSpPr/>
          <p:nvPr/>
        </p:nvSpPr>
        <p:spPr>
          <a:xfrm>
            <a:off x="1341120" y="4468463"/>
            <a:ext cx="57531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Developed on top of SPDY to remove some problems of HTTP.</a:t>
            </a:r>
            <a:endParaRPr lang="en-US" sz="1555" dirty="0"/>
          </a:p>
        </p:txBody>
      </p:sp>
      <p:sp>
        <p:nvSpPr>
          <p:cNvPr id="37" name="span"/>
          <p:cNvSpPr/>
          <p:nvPr/>
        </p:nvSpPr>
        <p:spPr>
          <a:xfrm>
            <a:off x="717995" y="5384673"/>
            <a:ext cx="379286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5184" dirty="0"/>
          </a:p>
        </p:txBody>
      </p:sp>
      <p:sp>
        <p:nvSpPr>
          <p:cNvPr id="38" name="span"/>
          <p:cNvSpPr/>
          <p:nvPr/>
        </p:nvSpPr>
        <p:spPr>
          <a:xfrm>
            <a:off x="1341120" y="5482209"/>
            <a:ext cx="86734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HTTP/3</a:t>
            </a:r>
            <a:endParaRPr lang="en-US" sz="1814" dirty="0"/>
          </a:p>
        </p:txBody>
      </p:sp>
      <p:sp>
        <p:nvSpPr>
          <p:cNvPr id="39" name="span"/>
          <p:cNvSpPr/>
          <p:nvPr/>
        </p:nvSpPr>
        <p:spPr>
          <a:xfrm>
            <a:off x="1341120" y="5809583"/>
            <a:ext cx="45968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Developed on top of QUIC to solve TCP problems.</a:t>
            </a:r>
            <a:endParaRPr lang="en-US" sz="15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70573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What about Node.js?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2535174" y="3125915"/>
            <a:ext cx="1141381" cy="8900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832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1+2</a:t>
            </a:r>
            <a:endParaRPr lang="en-US" sz="5832" dirty="0"/>
          </a:p>
        </p:txBody>
      </p:sp>
      <p:sp>
        <p:nvSpPr>
          <p:cNvPr id="7" name="span"/>
          <p:cNvSpPr/>
          <p:nvPr/>
        </p:nvSpPr>
        <p:spPr>
          <a:xfrm>
            <a:off x="1921574" y="4089083"/>
            <a:ext cx="236867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HTTP/1.1 and HTTP/2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418082" y="4416457"/>
            <a:ext cx="33756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 has a stable implementation.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8964263" y="3122867"/>
            <a:ext cx="426625" cy="8900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832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5832" dirty="0"/>
          </a:p>
        </p:txBody>
      </p:sp>
      <p:sp>
        <p:nvSpPr>
          <p:cNvPr id="10" name="span"/>
          <p:cNvSpPr/>
          <p:nvPr/>
        </p:nvSpPr>
        <p:spPr>
          <a:xfrm>
            <a:off x="8652415" y="4086035"/>
            <a:ext cx="86734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HTTP/3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7707630" y="4419505"/>
            <a:ext cx="16687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 in progress, </a:t>
            </a:r>
            <a:endParaRPr lang="en-US" sz="1555" dirty="0"/>
          </a:p>
        </p:txBody>
      </p:sp>
      <p:sp>
        <p:nvSpPr>
          <p:cNvPr id="12" name="em"/>
          <p:cNvSpPr/>
          <p:nvPr/>
        </p:nvSpPr>
        <p:spPr>
          <a:xfrm>
            <a:off x="9376410" y="4419505"/>
            <a:ext cx="10881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stay tuned!</a:t>
            </a:r>
            <a:endParaRPr lang="en-US" sz="15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sky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284C7"/>
          </a:solidFill>
          <a:ln w="12700">
            <a:solidFill>
              <a:srgbClr val="0284C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285540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Let's focus!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5966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current parser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416" y="975360"/>
            <a:ext cx="4781169" cy="4876705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178528" y="1571625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432941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864519" y="1571625"/>
            <a:ext cx="8214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current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755297" y="1571625"/>
            <a:ext cx="6517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476435" y="1571625"/>
            <a:ext cx="7889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parser.</a:t>
            </a:r>
            <a:endParaRPr lang="en-US" sz="1944" dirty="0"/>
          </a:p>
        </p:txBody>
      </p:sp>
      <p:sp>
        <p:nvSpPr>
          <p:cNvPr id="11" name="strong"/>
          <p:cNvSpPr/>
          <p:nvPr/>
        </p:nvSpPr>
        <p:spPr>
          <a:xfrm>
            <a:off x="487680" y="1571625"/>
            <a:ext cx="6214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llhttp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87680" y="2429637"/>
            <a:ext cx="8129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Written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1464088" y="2429637"/>
            <a:ext cx="2811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1908715" y="2429637"/>
            <a:ext cx="66236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Fedor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2734532" y="2429637"/>
            <a:ext cx="8563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Indutny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3754374" y="2429637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4120801" y="2429637"/>
            <a:ext cx="6132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2019,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4897469" y="2429637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5246084" y="2429637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487680" y="2799969"/>
            <a:ext cx="7898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default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1346835" y="2799969"/>
            <a:ext cx="6115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since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2027682" y="2799969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2977610" y="2799969"/>
            <a:ext cx="31842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12.</a:t>
            </a:r>
            <a:endParaRPr lang="en-US" sz="19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7823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does it work?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6471" y="975360"/>
            <a:ext cx="3135059" cy="4876705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5566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llhttp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119283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379411" y="1571625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1590199" y="1571625"/>
            <a:ext cx="55302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state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218182" y="1571625"/>
            <a:ext cx="7059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based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2999137" y="1571625"/>
            <a:ext cx="6517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3725894" y="1571625"/>
            <a:ext cx="7347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parser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535615" y="1571625"/>
            <a:ext cx="7059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based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5316569" y="1571625"/>
            <a:ext cx="29175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487680" y="1941957"/>
            <a:ext cx="8308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llparse.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487680" y="2799969"/>
            <a:ext cx="76123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llparse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1479423" y="2799969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1895189" y="2799969"/>
            <a:ext cx="91211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capable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3037904" y="2799969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3486531" y="2799969"/>
            <a:ext cx="10193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generate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4736497" y="2799969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5102733" y="2799969"/>
            <a:ext cx="5055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very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487680" y="3170301"/>
            <a:ext cx="12710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performant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1946339" y="3170301"/>
            <a:ext cx="1798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2313813" y="3170301"/>
            <a:ext cx="5762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code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3077718" y="3170301"/>
            <a:ext cx="3654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out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3630835" y="3170301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4050030" y="3170301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4373404" y="3170301"/>
            <a:ext cx="12349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TypeScript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487680" y="3540633"/>
            <a:ext cx="1276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description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1833658" y="3540633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2134553" y="354063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2566130" y="3540633"/>
            <a:ext cx="9569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possible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3592449" y="3540633"/>
            <a:ext cx="7500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states.</a:t>
            </a:r>
            <a:endParaRPr lang="en-US" sz="19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5374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llhttp: what's wrong with it?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9479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Hard to debug and release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2131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transpilation makes hard to debug issues.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64871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Backward compatibility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6115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Supporting obsolete versions of HTTP introduces unneeded complexity.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457590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give them a finger, they take the arm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748150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lenient approach opens the door for edge cases and vulnerability opportunities.</a:t>
            </a:r>
            <a:endParaRPr lang="en-US" sz="15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81085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Do we have the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37848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solution?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399383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Yes, start fresh!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pink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B2777"/>
          </a:solidFill>
          <a:ln w="12700">
            <a:solidFill>
              <a:srgbClr val="DB277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301180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Say hello to 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628198" y="3083052"/>
            <a:ext cx="17440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!</a:t>
            </a:r>
            <a:endParaRPr lang="en-US" sz="4277" dirty="0"/>
          </a:p>
        </p:txBody>
      </p:sp>
      <p:sp>
        <p:nvSpPr>
          <p:cNvPr id="6" name="span.theme@fg-black"/>
          <p:cNvSpPr/>
          <p:nvPr/>
        </p:nvSpPr>
        <p:spPr>
          <a:xfrm>
            <a:off x="3499485" y="3083052"/>
            <a:ext cx="112871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Milo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62505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Let's drop the bomb!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3424" y="1853184"/>
            <a:ext cx="3121152" cy="3121152"/>
          </a:xfrm>
          <a:prstGeom prst="rect">
            <a:avLst/>
          </a:prstGeom>
        </p:spPr>
      </p:pic>
      <p:pic>
        <p:nvPicPr>
          <p:cNvPr id="6" name="svg.freya@svg.theme@icon.icon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41120" y="1571625"/>
            <a:ext cx="240277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Milo is written in Rust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341120" y="1898999"/>
            <a:ext cx="34437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language has proven flexible and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341120" y="2170557"/>
            <a:ext cx="284616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performant to achieve the task.</a:t>
            </a:r>
            <a:endParaRPr lang="en-US" sz="1555" dirty="0"/>
          </a:p>
        </p:txBody>
      </p:sp>
      <p:pic>
        <p:nvPicPr>
          <p:cNvPr id="10" name="svg.freya@svg.theme@icon.icon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1341120" y="2912745"/>
            <a:ext cx="308924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did not know it before Milo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1341120" y="3240119"/>
            <a:ext cx="41396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 purposely made the choice to see how hard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1341120" y="3511677"/>
            <a:ext cx="318763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is for a new prospect contributor.</a:t>
            </a:r>
            <a:endParaRPr lang="en-US" sz="1555" dirty="0"/>
          </a:p>
        </p:txBody>
      </p:sp>
      <p:pic>
        <p:nvPicPr>
          <p:cNvPr id="14" name="svg.freya@svg.theme@icon.icon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5" name="span"/>
          <p:cNvSpPr/>
          <p:nvPr/>
        </p:nvSpPr>
        <p:spPr>
          <a:xfrm>
            <a:off x="1341120" y="4253865"/>
            <a:ext cx="8249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 cool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4581239"/>
            <a:ext cx="40477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 don't want to start another language flame.</a:t>
            </a:r>
            <a:endParaRPr lang="en-US" sz="1555" dirty="0"/>
          </a:p>
        </p:txBody>
      </p:sp>
      <p:sp>
        <p:nvSpPr>
          <p:cNvPr id="17" name="span"/>
          <p:cNvSpPr/>
          <p:nvPr/>
        </p:nvSpPr>
        <p:spPr>
          <a:xfrm>
            <a:off x="2051209" y="4858893"/>
            <a:ext cx="25069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❤️</a:t>
            </a:r>
            <a:endParaRPr lang="en-US" sz="1555" dirty="0"/>
          </a:p>
        </p:txBody>
      </p:sp>
      <p:sp>
        <p:nvSpPr>
          <p:cNvPr id="18" name="em"/>
          <p:cNvSpPr/>
          <p:nvPr/>
        </p:nvSpPr>
        <p:spPr>
          <a:xfrm>
            <a:off x="1341120" y="4858893"/>
            <a:ext cx="71008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Please.</a:t>
            </a:r>
            <a:endParaRPr lang="en-US" sz="15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64054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Do not throw the goods away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3454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llhttp is a piece of art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905095"/>
            <a:ext cx="52810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deeply inspires Milo and I kept most of his architecture. </a:t>
            </a:r>
            <a:endParaRPr lang="en-US" sz="1555" dirty="0"/>
          </a:p>
        </p:txBody>
      </p:sp>
      <p:sp>
        <p:nvSpPr>
          <p:cNvPr id="8" name="em"/>
          <p:cNvSpPr/>
          <p:nvPr/>
        </p:nvSpPr>
        <p:spPr>
          <a:xfrm>
            <a:off x="6622161" y="1905095"/>
            <a:ext cx="15204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Kudos to Fedor!</a:t>
            </a:r>
            <a:endParaRPr lang="en-US" sz="1555" dirty="0"/>
          </a:p>
        </p:txBody>
      </p:sp>
      <p:pic>
        <p:nvPicPr>
          <p:cNvPr id="9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364683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Still a state machine, but simpler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6215"/>
            <a:ext cx="88315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llhttp has 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2486025" y="3246215"/>
            <a:ext cx="242030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possible states, Milo only 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5158264" y="3246215"/>
            <a:ext cx="5581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555" dirty="0"/>
          </a:p>
        </p:txBody>
      </p:sp>
      <p:sp>
        <p:nvSpPr>
          <p:cNvPr id="14" name="strong"/>
          <p:cNvSpPr/>
          <p:nvPr/>
        </p:nvSpPr>
        <p:spPr>
          <a:xfrm>
            <a:off x="2224278" y="3246215"/>
            <a:ext cx="26174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</a:t>
            </a:r>
            <a:endParaRPr lang="en-US" sz="1555" dirty="0"/>
          </a:p>
        </p:txBody>
      </p:sp>
      <p:sp>
        <p:nvSpPr>
          <p:cNvPr id="15" name="em"/>
          <p:cNvSpPr/>
          <p:nvPr/>
        </p:nvSpPr>
        <p:spPr>
          <a:xfrm>
            <a:off x="4906328" y="3246215"/>
            <a:ext cx="2519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32</a:t>
            </a:r>
            <a:endParaRPr lang="en-US" sz="1555" dirty="0"/>
          </a:p>
        </p:txBody>
      </p:sp>
      <p:pic>
        <p:nvPicPr>
          <p:cNvPr id="16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7" name="span"/>
          <p:cNvSpPr/>
          <p:nvPr/>
        </p:nvSpPr>
        <p:spPr>
          <a:xfrm>
            <a:off x="1341120" y="4253865"/>
            <a:ext cx="260937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Declarative, reinvented</a:t>
            </a:r>
            <a:endParaRPr lang="en-US" sz="1814" dirty="0"/>
          </a:p>
        </p:txBody>
      </p:sp>
      <p:sp>
        <p:nvSpPr>
          <p:cNvPr id="18" name="span"/>
          <p:cNvSpPr/>
          <p:nvPr/>
        </p:nvSpPr>
        <p:spPr>
          <a:xfrm>
            <a:off x="1341120" y="4581239"/>
            <a:ext cx="500910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Rust enables to declare states with no code restriction.</a:t>
            </a:r>
            <a:endParaRPr lang="en-US" sz="15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89283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How is that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38182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possible?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09819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It's all in the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09826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macros!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90654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Rust macro system is insanely powerful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33117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is evaluated at compile time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94525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executed code is inherently optimized.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0340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code limitation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568442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 long as you return valid Rust code, everything is permitted.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0645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Easily debuggable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7335"/>
            <a:ext cx="34318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Via 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3047905" y="4587335"/>
            <a:ext cx="444617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, it's easy to see what is the final compiled code.</a:t>
            </a:r>
            <a:endParaRPr lang="en-US" sz="1555" dirty="0"/>
          </a:p>
        </p:txBody>
      </p:sp>
      <p:sp>
        <p:nvSpPr>
          <p:cNvPr id="15" name="em">
            <a:hlinkClick r:id="rId7" tooltip=""/>
          </p:cNvPr>
          <p:cNvSpPr/>
          <p:nvPr/>
        </p:nvSpPr>
        <p:spPr>
          <a:xfrm>
            <a:off x="1684306" y="4587335"/>
            <a:ext cx="136359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cargo-expand</a:t>
            </a:r>
            <a:endParaRPr lang="en-US" sz="15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956157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Examples are worth more than 1000 words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1529334" y="2650903"/>
            <a:ext cx="4095941" cy="2579084"/>
          </a:xfrm>
          <a:prstGeom prst="roundRect">
            <a:avLst>
              <a:gd name="adj" fmla="val 2364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1665827" y="2894743"/>
            <a:ext cx="3868521" cy="2082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state!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request_protocol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96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match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string!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"HTTP/"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896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string!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"RTSP/"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=&gt;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callback!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on_protocol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.position </a:t>
            </a:r>
            <a:r>
              <a:rPr lang="en-US" sz="896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+=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move_to!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request_version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otherwise!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5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=&gt; 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fail!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UNEXPECTED_CHARACTER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"Expected protocol"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),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=&gt;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suspend!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(),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});</a:t>
            </a:r>
            <a:endParaRPr lang="en-US" sz="896" dirty="0"/>
          </a:p>
        </p:txBody>
      </p:sp>
      <p:pic>
        <p:nvPicPr>
          <p:cNvPr id="7" name="img.freya@image.image.horizontal.talk@example.arrow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2818" y="3635693"/>
            <a:ext cx="831247" cy="609600"/>
          </a:xfrm>
          <a:prstGeom prst="rect">
            <a:avLst/>
          </a:prstGeom>
        </p:spPr>
      </p:pic>
      <p:sp>
        <p:nvSpPr>
          <p:cNvPr id="8" name="pre.freya@code"/>
          <p:cNvSpPr/>
          <p:nvPr/>
        </p:nvSpPr>
        <p:spPr>
          <a:xfrm>
            <a:off x="6771608" y="1605248"/>
            <a:ext cx="3891058" cy="4670489"/>
          </a:xfrm>
          <a:prstGeom prst="roundRect">
            <a:avLst>
              <a:gd name="adj" fmla="val 1567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pre.freya@code:code"/>
          <p:cNvSpPr/>
          <p:nvPr/>
        </p:nvSpPr>
        <p:spPr>
          <a:xfrm>
            <a:off x="6908102" y="1849088"/>
            <a:ext cx="3663638" cy="4174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#[inline(always)]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pub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fn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state_request_protocol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&amp;</a:t>
            </a:r>
            <a:r>
              <a:rPr lang="en-US" sz="896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mut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&amp;[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c_uchar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],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-&gt; 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usize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96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mut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96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match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[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72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84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84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80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47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..] </a:t>
            </a:r>
            <a:r>
              <a:rPr lang="en-US" sz="896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[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82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84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83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80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47</a:t>
            </a:r>
            <a:r>
              <a:rPr lang="en-US" sz="896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..] =&gt;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#[cfg(not(target_family </a:t>
            </a:r>
            <a:r>
              <a:rPr lang="en-US" sz="896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"wasm"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))]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    (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.callbacks.on_protocol)(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    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.position,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    );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};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.position </a:t>
            </a:r>
            <a:r>
              <a:rPr lang="en-US" sz="896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+=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move_to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STATE_REQUEST_VERSION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}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[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_u0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_u1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_u2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_u3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_u4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..] =&gt; {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96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fail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 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ERROR_UNEXPECTED_CHARACTER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  </a:t>
            </a:r>
            <a:r>
              <a:rPr lang="en-US" sz="896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"Expected protocol"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    )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}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</a:t>
            </a:r>
            <a:r>
              <a:rPr lang="en-US" sz="896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=&gt; </a:t>
            </a:r>
            <a:r>
              <a:rPr lang="en-US" sz="896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SUSPEND</a:t>
            </a: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96" dirty="0"/>
          </a:p>
          <a:p>
            <a:pPr algn="l" indent="0" marL="0">
              <a:lnSpc>
                <a:spcPts val="1267"/>
              </a:lnSpc>
              <a:buNone/>
            </a:pPr>
            <a:r>
              <a:rPr lang="en-US" sz="896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96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01237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What about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79511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resources?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38600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Milo has very small memory footprint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57092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(Almost) No copy eager parsing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01345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Data is analyzed in place without copying it.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331279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one exception (optional)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02992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When parsing, only the unconsumed part of the input is copied in the parser.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321430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Convenience at your service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91940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Milo manages unconsumed data for you, making your life easier.</a:t>
            </a:r>
            <a:endParaRPr lang="en-US" sz="155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red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354844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Strict, period!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sky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284C7"/>
          </a:solidFill>
          <a:ln w="12700">
            <a:solidFill>
              <a:srgbClr val="0284C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71748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Let's get to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75224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the action!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31692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Sample code (Rust)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2397443" y="1615440"/>
            <a:ext cx="7397115" cy="4650105"/>
          </a:xfrm>
          <a:prstGeom prst="roundRect">
            <a:avLst>
              <a:gd name="adj" fmla="val 1311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2539651" y="1865376"/>
            <a:ext cx="7160148" cy="4148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use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core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ffi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::c_void;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use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core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::slice;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use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fn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main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 {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Create the parser.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mut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Prepare a message to parse.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String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"HTTP/1.1 200 OK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\r\n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Content-Length: 3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\r\n\r\n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abc"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.context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as_ptr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*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mut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c_void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Milo works using callbacks, All callbacks have the same signature.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.callbacks.on_data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&amp;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mut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usize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unsafe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from_utf8_unchecked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slice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from_raw_parts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.context.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add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*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u8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 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Do something with the informations.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println!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"Pos={} Body: {}"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.position,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Now perform the main parsing using milo.parse.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as_ptr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len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933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04257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Output (Rust)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4267200" y="3501676"/>
            <a:ext cx="3657600" cy="877634"/>
          </a:xfrm>
          <a:prstGeom prst="roundRect">
            <a:avLst>
              <a:gd name="adj" fmla="val 694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4437793" y="3751612"/>
            <a:ext cx="2957607" cy="377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shogun@panda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~/example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cargo run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Pos=38 Body: abc</a:t>
            </a:r>
            <a:endParaRPr lang="en-US" sz="112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red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90969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But Node.js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38553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uses C++!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02640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C++ workflow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0" y="1369981"/>
            <a:ext cx="4876800" cy="4087559"/>
          </a:xfrm>
          <a:prstGeom prst="rect">
            <a:avLst/>
          </a:prstGeom>
        </p:spPr>
      </p:pic>
      <p:pic>
        <p:nvPicPr>
          <p:cNvPr id="6" name="svg.freya@svg.theme@icon.icon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41120" y="1571625"/>
            <a:ext cx="324192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tool generates the headers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2248281" y="1905095"/>
            <a:ext cx="326869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generates a fully working C or C++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341120" y="2176653"/>
            <a:ext cx="41615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header file. Only a small TOML file is needed.</a:t>
            </a:r>
            <a:endParaRPr lang="en-US" sz="1555" dirty="0"/>
          </a:p>
        </p:txBody>
      </p:sp>
      <p:sp>
        <p:nvSpPr>
          <p:cNvPr id="10" name="em">
            <a:hlinkClick r:id="rId4" tooltip=""/>
          </p:cNvPr>
          <p:cNvSpPr/>
          <p:nvPr/>
        </p:nvSpPr>
        <p:spPr>
          <a:xfrm>
            <a:off x="1341120" y="1905095"/>
            <a:ext cx="90716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cbindgen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2912745"/>
            <a:ext cx="352948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Cargo generates a static library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3246215"/>
            <a:ext cx="140179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generated 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3563588" y="3246215"/>
            <a:ext cx="186661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file can be statically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1341120" y="3517773"/>
            <a:ext cx="29276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linked in any C/C++ executable.</a:t>
            </a:r>
            <a:endParaRPr lang="en-US" sz="1555" dirty="0"/>
          </a:p>
        </p:txBody>
      </p:sp>
      <p:sp>
        <p:nvSpPr>
          <p:cNvPr id="16" name="em"/>
          <p:cNvSpPr/>
          <p:nvPr/>
        </p:nvSpPr>
        <p:spPr>
          <a:xfrm>
            <a:off x="2742914" y="3246215"/>
            <a:ext cx="82067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libmilo.a</a:t>
            </a:r>
            <a:endParaRPr lang="en-US" sz="155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1480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Sample code (C++)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2184654" y="1541145"/>
            <a:ext cx="7822692" cy="4816602"/>
          </a:xfrm>
          <a:prstGeom prst="roundRect">
            <a:avLst>
              <a:gd name="adj" fmla="val 126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2326862" y="1791081"/>
            <a:ext cx="7585725" cy="4314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#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include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"milo.h"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#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include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"stdio.h"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#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include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"string.h"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main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 {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Create the parser.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milo_create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Prepare a message to parse.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"HTTP/1.1 200 OK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\r\n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Content-Length: 3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\r\n\r\n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abc"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-&gt;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context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*)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Milo works using callbacks, All callbacks have the same signature.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-&gt;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callbacks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.on_data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[](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uintptr_t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uintptr_t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reinterpret_cast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*&gt;(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malloc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sizeof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*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strncpy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reinterpret_cast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*&gt;(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-&gt;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context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+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printf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"Pos=%lu Body: %s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\n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-&gt;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position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free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Now perform the main parsing using milo.parse. The method returns the number of consumed characters.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milo_parse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reinterpret_cast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unsigned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*&gt;(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), 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strlen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Cleanup used resources.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::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milo_destroy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933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84045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Output (C++)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2854166" y="3404140"/>
            <a:ext cx="6483572" cy="1072610"/>
          </a:xfrm>
          <a:prstGeom prst="roundRect">
            <a:avLst>
              <a:gd name="adj" fmla="val 5683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3024759" y="3654076"/>
            <a:ext cx="6199345" cy="572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shogun@panda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~/example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clang++ -std=c++11 -o example libmilo.a main.cc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shogun@panda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~/example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./example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Pos=38 Body: abc</a:t>
            </a:r>
            <a:endParaRPr lang="en-US" sz="112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red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336292"/>
            <a:ext cx="260775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But I want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83052"/>
            <a:ext cx="267128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to support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829812"/>
            <a:ext cx="250231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SmartOS!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31692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WASM will save us!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0" y="1102138"/>
            <a:ext cx="4876800" cy="4623149"/>
          </a:xfrm>
          <a:prstGeom prst="rect">
            <a:avLst/>
          </a:prstGeom>
        </p:spPr>
      </p:pic>
      <p:pic>
        <p:nvPicPr>
          <p:cNvPr id="6" name="svg.freya@svg.theme@icon.icon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41120" y="1571625"/>
            <a:ext cx="36499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WebAssembly is fully supported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341120" y="1898999"/>
            <a:ext cx="408108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Rust has always considered WebAssembly a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341120" y="2170557"/>
            <a:ext cx="15782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first class citizen.</a:t>
            </a:r>
            <a:endParaRPr lang="en-US" sz="1555" dirty="0"/>
          </a:p>
        </p:txBody>
      </p:sp>
      <p:pic>
        <p:nvPicPr>
          <p:cNvPr id="10" name="svg.freya@svg.theme@icon.icon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1341120" y="2912745"/>
            <a:ext cx="312553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toolchain makes it easy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2797397" y="3246215"/>
            <a:ext cx="266061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generates a fully working JS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1341120" y="3517773"/>
            <a:ext cx="395192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module which internally loads a WASM file.</a:t>
            </a:r>
            <a:endParaRPr lang="en-US" sz="1555" dirty="0"/>
          </a:p>
        </p:txBody>
      </p:sp>
      <p:sp>
        <p:nvSpPr>
          <p:cNvPr id="14" name="em">
            <a:hlinkClick r:id="rId6" tooltip=""/>
          </p:cNvPr>
          <p:cNvSpPr/>
          <p:nvPr/>
        </p:nvSpPr>
        <p:spPr>
          <a:xfrm>
            <a:off x="1341120" y="3246215"/>
            <a:ext cx="145627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wasm-bindgen</a:t>
            </a:r>
            <a:endParaRPr lang="en-US" sz="155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942660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Sample code (Node.js with WebAssembly)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2255806" y="1541145"/>
            <a:ext cx="7680389" cy="4816602"/>
          </a:xfrm>
          <a:prstGeom prst="roundRect">
            <a:avLst>
              <a:gd name="adj" fmla="val 126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2398014" y="1791081"/>
            <a:ext cx="7443422" cy="4314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'@perseveranza-pets/milo'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Prepare a message to parse.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'HTTP/1.1 200 OK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\r\n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Content-Length: 3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\r\n\r\n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abc'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Allocate a memory in the WebAssembly space. This speeds up data copying to the WebAssembly layer.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ptr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alloc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length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Create a buffer we can use normally.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memory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ptr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length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Create the parser.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Milo works using callbacks, All callbacks have the same signature.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setOnData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console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log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`Pos=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getPosition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Body: 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slice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size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toString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933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Now perform the main parsing using milo.parse. The method returns the number of consumed characters.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), </a:t>
            </a:r>
            <a:r>
              <a:rPr lang="en-US" sz="933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consumed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ptr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length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Cleanup used resources.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destroy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milo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dealloc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ptr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933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length</a:t>
            </a: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933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15225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Output (Node.js with WebAssembly)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4261771" y="3501676"/>
            <a:ext cx="3668363" cy="877634"/>
          </a:xfrm>
          <a:prstGeom prst="roundRect">
            <a:avLst>
              <a:gd name="adj" fmla="val 694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4432364" y="3751612"/>
            <a:ext cx="3384136" cy="377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shogun@panda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~/example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node index.mjs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Pos=38 Body: abc</a:t>
            </a:r>
            <a:endParaRPr lang="en-US" sz="112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pic>
        <p:nvPicPr>
          <p:cNvPr id="4" name="svg.freya@svg.theme@icon.theme@slide-icon.theme@mission-completed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9200" y="4413504"/>
            <a:ext cx="2438400" cy="2438400"/>
          </a:xfrm>
          <a:prstGeom prst="rect">
            <a:avLst/>
          </a:prstGeom>
        </p:spPr>
      </p:pic>
      <p:sp>
        <p:nvSpPr>
          <p:cNvPr id="5" name="span"/>
          <p:cNvSpPr/>
          <p:nvPr/>
        </p:nvSpPr>
        <p:spPr>
          <a:xfrm>
            <a:off x="487680" y="3083052"/>
            <a:ext cx="400907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And that's Milo!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940527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Performance in Node (native, preliminary)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pre.freya@code"/>
          <p:cNvSpPr/>
          <p:nvPr/>
        </p:nvSpPr>
        <p:spPr>
          <a:xfrm>
            <a:off x="859917" y="2428018"/>
            <a:ext cx="4857655" cy="3024950"/>
          </a:xfrm>
          <a:prstGeom prst="roundRect">
            <a:avLst>
              <a:gd name="adj" fmla="val 201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pre.freya@code:code"/>
          <p:cNvSpPr/>
          <p:nvPr/>
        </p:nvSpPr>
        <p:spPr>
          <a:xfrm>
            <a:off x="969074" y="2671858"/>
            <a:ext cx="4675776" cy="2525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======================================== llhttp ====================================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Stat    | 2.5% | 50%  | 97.5% | 99%  | Avg     | Stdev   | Max  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Latency | 0 ms | 0 ms | 0 ms  | 0 ms | 0.01 ms | 0.12 ms | 17 ms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Stat      | 1%      | 2.5%    | 50%     | 97.5%   | Avg     | Stdev   | Min    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Req/Sec   | 25119   | 25119   | 29055   | 30447   | 28808   | 1411.49 | 25114  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Bytes/Sec | 2.11 MB | 2.11 MB | 2.44 MB | 2.56 MB | 2.42 MB | 118 kB  | 2.11 MB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Req/Bytes counts sampled once per second.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# of samples: 11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317k requests in 11.02s, 26.6 MB read</a:t>
            </a:r>
            <a:endParaRPr lang="en-US" sz="717" dirty="0"/>
          </a:p>
        </p:txBody>
      </p:sp>
      <p:sp>
        <p:nvSpPr>
          <p:cNvPr id="8" name="pre.freya@code"/>
          <p:cNvSpPr/>
          <p:nvPr/>
        </p:nvSpPr>
        <p:spPr>
          <a:xfrm>
            <a:off x="6474333" y="2428018"/>
            <a:ext cx="4857655" cy="3024950"/>
          </a:xfrm>
          <a:prstGeom prst="roundRect">
            <a:avLst>
              <a:gd name="adj" fmla="val 201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pre.freya@code:code"/>
          <p:cNvSpPr/>
          <p:nvPr/>
        </p:nvSpPr>
        <p:spPr>
          <a:xfrm>
            <a:off x="6583490" y="2671858"/>
            <a:ext cx="4675776" cy="2525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========================================  milo  ====================================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Stat    | 2.5% | 50%  | 97.5% | 99%  | Avg     | Stdev   | Max  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Latency | 0 ms | 0 ms | 0 ms  | 0 ms | 0.01 ms | 0.11 ms | 17 ms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Stat      | 1%     | 2.5%   | 50%     | 97.5%   | Avg     | Stdev  | Min    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Req/Sec   | 28511  | 28511  | 30287   | 33407   | 30765.1 | 1458.2 | 28507  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| Bytes/Sec | 2.4 MB | 2.4 MB | 2.55 MB | 2.81 MB | 2.58 MB | 122 kB | 2.39 MB |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--------------------------------------------------------------------------------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Req/Bytes counts sampled once per second.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# of samples: 11</a:t>
            </a: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endParaRPr lang="en-US" sz="717" dirty="0"/>
          </a:p>
          <a:p>
            <a:pPr algn="l" indent="0" marL="0">
              <a:lnSpc>
                <a:spcPts val="1052"/>
              </a:lnSpc>
              <a:buNone/>
            </a:pPr>
            <a:r>
              <a:rPr lang="en-US" sz="717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338k requests in 11.02s, 28.4 MB read</a:t>
            </a:r>
            <a:endParaRPr lang="en-US" sz="717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71246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What's missing?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4096512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div.spacer"/>
          <p:cNvSpPr/>
          <p:nvPr/>
        </p:nvSpPr>
        <p:spPr>
          <a:xfrm>
            <a:off x="8083296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7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99616" y="2628805"/>
            <a:ext cx="1219200" cy="12192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034415" y="4122325"/>
            <a:ext cx="214950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Node.js integration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815150" y="4449699"/>
            <a:ext cx="258813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 just finished integrating the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649986" y="4721257"/>
            <a:ext cx="291836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WebAssembly version in undici.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817340" y="4992815"/>
            <a:ext cx="25837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Our beloved runtime is next.</a:t>
            </a:r>
            <a:endParaRPr lang="en-US" sz="1555" dirty="0"/>
          </a:p>
        </p:txBody>
      </p:sp>
      <p:pic>
        <p:nvPicPr>
          <p:cNvPr id="12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2628805"/>
            <a:ext cx="1219200" cy="12192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4826984" y="4122325"/>
            <a:ext cx="25380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SIMD in WebAssembly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4520279" y="4449699"/>
            <a:ext cx="315134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Milo matches or outperforms llhttp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4708017" y="4721257"/>
            <a:ext cx="277596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 native mode, but it is slower</a:t>
            </a:r>
            <a:endParaRPr lang="en-US" sz="1555" dirty="0"/>
          </a:p>
        </p:txBody>
      </p:sp>
      <p:sp>
        <p:nvSpPr>
          <p:cNvPr id="16" name="span"/>
          <p:cNvSpPr/>
          <p:nvPr/>
        </p:nvSpPr>
        <p:spPr>
          <a:xfrm>
            <a:off x="4578382" y="4992815"/>
            <a:ext cx="30351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when compiled in WebAssembly.</a:t>
            </a:r>
            <a:endParaRPr lang="en-US" sz="1555" dirty="0"/>
          </a:p>
        </p:txBody>
      </p:sp>
      <p:pic>
        <p:nvPicPr>
          <p:cNvPr id="17" name="svg.freya@svg.theme@icon.icon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3184" y="2628805"/>
            <a:ext cx="1219200" cy="1219200"/>
          </a:xfrm>
          <a:prstGeom prst="rect">
            <a:avLst/>
          </a:prstGeom>
        </p:spPr>
      </p:pic>
      <p:sp>
        <p:nvSpPr>
          <p:cNvPr id="18" name="span"/>
          <p:cNvSpPr/>
          <p:nvPr/>
        </p:nvSpPr>
        <p:spPr>
          <a:xfrm>
            <a:off x="8784050" y="4122325"/>
            <a:ext cx="25974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Migrate llhttp test suite</a:t>
            </a:r>
            <a:endParaRPr lang="en-US" sz="1814" dirty="0"/>
          </a:p>
        </p:txBody>
      </p:sp>
      <p:sp>
        <p:nvSpPr>
          <p:cNvPr id="19" name="span"/>
          <p:cNvSpPr/>
          <p:nvPr/>
        </p:nvSpPr>
        <p:spPr>
          <a:xfrm>
            <a:off x="8498872" y="4449699"/>
            <a:ext cx="316782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llhttp test suite (originally from</a:t>
            </a:r>
            <a:endParaRPr lang="en-US" sz="1555" dirty="0"/>
          </a:p>
        </p:txBody>
      </p:sp>
      <p:sp>
        <p:nvSpPr>
          <p:cNvPr id="20" name="span"/>
          <p:cNvSpPr/>
          <p:nvPr/>
        </p:nvSpPr>
        <p:spPr>
          <a:xfrm>
            <a:off x="8638127" y="4721257"/>
            <a:ext cx="288921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http_parser) is crucial to ensure</a:t>
            </a:r>
            <a:endParaRPr lang="en-US" sz="1555" dirty="0"/>
          </a:p>
        </p:txBody>
      </p:sp>
      <p:sp>
        <p:nvSpPr>
          <p:cNvPr id="21" name="span"/>
          <p:cNvSpPr/>
          <p:nvPr/>
        </p:nvSpPr>
        <p:spPr>
          <a:xfrm>
            <a:off x="8903113" y="4992815"/>
            <a:ext cx="235924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correctness of the parser.</a:t>
            </a:r>
            <a:endParaRPr lang="en-US" sz="155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05145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 due thanks to ...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88068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Without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437704" y="1571625"/>
            <a:ext cx="5085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their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2015585" y="1571625"/>
            <a:ext cx="5786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trust,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663571" y="1571625"/>
            <a:ext cx="8827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615690" y="1571625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114610" y="1571625"/>
            <a:ext cx="14790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sponsorship,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5662994" y="1571625"/>
            <a:ext cx="4839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Milo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6216301" y="1571625"/>
            <a:ext cx="69484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would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6980492" y="1571625"/>
            <a:ext cx="5527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have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7602569" y="1571625"/>
            <a:ext cx="6478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never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8319802" y="1571625"/>
            <a:ext cx="58016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been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8969312" y="1571625"/>
            <a:ext cx="10266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possible.</a:t>
            </a:r>
            <a:endParaRPr lang="en-US" sz="1944" dirty="0"/>
          </a:p>
        </p:txBody>
      </p:sp>
      <p:sp>
        <p:nvSpPr>
          <p:cNvPr id="17" name="strong"/>
          <p:cNvSpPr/>
          <p:nvPr/>
        </p:nvSpPr>
        <p:spPr>
          <a:xfrm>
            <a:off x="10065353" y="1571625"/>
            <a:ext cx="57721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Love</a:t>
            </a:r>
            <a:endParaRPr lang="en-US" sz="1944" dirty="0"/>
          </a:p>
        </p:txBody>
      </p:sp>
      <p:sp>
        <p:nvSpPr>
          <p:cNvPr id="18" name="strong"/>
          <p:cNvSpPr/>
          <p:nvPr/>
        </p:nvSpPr>
        <p:spPr>
          <a:xfrm>
            <a:off x="10700957" y="1571625"/>
            <a:ext cx="53282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you!</a:t>
            </a:r>
            <a:endParaRPr lang="en-US" sz="1944" dirty="0"/>
          </a:p>
        </p:txBody>
      </p:sp>
      <p:sp>
        <p:nvSpPr>
          <p:cNvPr id="19" name="strong"/>
          <p:cNvSpPr/>
          <p:nvPr/>
        </p:nvSpPr>
        <p:spPr>
          <a:xfrm>
            <a:off x="11292173" y="1571625"/>
            <a:ext cx="2500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❤️</a:t>
            </a:r>
            <a:endParaRPr lang="en-US" sz="1944" dirty="0"/>
          </a:p>
        </p:txBody>
      </p:sp>
      <p:pic>
        <p:nvPicPr>
          <p:cNvPr id="20" name="img.freya@image.image.with-content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9200" y="3149822"/>
            <a:ext cx="9753600" cy="195157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quote.dark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pic>
        <p:nvPicPr>
          <p:cNvPr id="4" name="svg.freya@svg.theme@icon.icon.primary.dark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8400" y="4023360"/>
            <a:ext cx="3048000" cy="3048000"/>
          </a:xfrm>
          <a:prstGeom prst="rect">
            <a:avLst/>
          </a:prstGeom>
        </p:spPr>
      </p:pic>
      <p:pic>
        <p:nvPicPr>
          <p:cNvPr id="5" name="svg.freya@svg.theme@icon.icon.secondary.dark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705600" y="-487680"/>
            <a:ext cx="3048000" cy="30480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518160"/>
            <a:ext cx="36132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One last thing™</a:t>
            </a:r>
            <a:endParaRPr lang="en-US" sz="3240" dirty="0"/>
          </a:p>
        </p:txBody>
      </p:sp>
      <p:sp>
        <p:nvSpPr>
          <p:cNvPr id="7" name="span.sentence.dark"/>
          <p:cNvSpPr/>
          <p:nvPr/>
        </p:nvSpPr>
        <p:spPr>
          <a:xfrm>
            <a:off x="487680" y="2988469"/>
            <a:ext cx="691210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“A person who never made a mistake</a:t>
            </a:r>
            <a:endParaRPr lang="en-US" sz="3240" dirty="0"/>
          </a:p>
        </p:txBody>
      </p:sp>
      <p:sp>
        <p:nvSpPr>
          <p:cNvPr id="8" name="span.sentence.dark"/>
          <p:cNvSpPr/>
          <p:nvPr/>
        </p:nvSpPr>
        <p:spPr>
          <a:xfrm>
            <a:off x="487680" y="3554254"/>
            <a:ext cx="4961287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never tried anything new.”</a:t>
            </a:r>
            <a:endParaRPr lang="en-US" sz="3240" dirty="0"/>
          </a:p>
        </p:txBody>
      </p:sp>
      <p:sp>
        <p:nvSpPr>
          <p:cNvPr id="9" name="strong.author.dark"/>
          <p:cNvSpPr/>
          <p:nvPr/>
        </p:nvSpPr>
        <p:spPr>
          <a:xfrm>
            <a:off x="487680" y="4107847"/>
            <a:ext cx="192252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Albert Einstein</a:t>
            </a:r>
            <a:endParaRPr lang="en-US" sz="1944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4450461"/>
            <a:ext cx="3775520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h1.theme@callout.title"/>
          <p:cNvSpPr/>
          <p:nvPr/>
        </p:nvSpPr>
        <p:spPr>
          <a:xfrm>
            <a:off x="853440" y="4621149"/>
            <a:ext cx="3044000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7" name="footer.footer"/>
          <p:cNvSpPr/>
          <p:nvPr/>
        </p:nvSpPr>
        <p:spPr>
          <a:xfrm>
            <a:off x="0" y="5974080"/>
            <a:ext cx="12192000" cy="85344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8" name="strong.social.highlight.author"/>
          <p:cNvSpPr/>
          <p:nvPr/>
        </p:nvSpPr>
        <p:spPr>
          <a:xfrm>
            <a:off x="487680" y="6085046"/>
            <a:ext cx="131206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 Insogna</a:t>
            </a:r>
            <a:endParaRPr lang="en-US" sz="1555" dirty="0"/>
          </a:p>
        </p:txBody>
      </p:sp>
      <p:sp>
        <p:nvSpPr>
          <p:cNvPr id="9" name="a.social.twitter">
            <a:hlinkClick r:id="rId2" tooltip=""/>
          </p:cNvPr>
          <p:cNvSpPr/>
          <p:nvPr/>
        </p:nvSpPr>
        <p:spPr>
          <a:xfrm>
            <a:off x="3772281" y="6085046"/>
            <a:ext cx="11210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@p_insogna</a:t>
            </a:r>
            <a:endParaRPr lang="en-US" sz="1555" dirty="0"/>
          </a:p>
        </p:txBody>
      </p:sp>
      <p:sp>
        <p:nvSpPr>
          <p:cNvPr id="10" name="span.social.highlight.description"/>
          <p:cNvSpPr/>
          <p:nvPr/>
        </p:nvSpPr>
        <p:spPr>
          <a:xfrm>
            <a:off x="487680" y="6469094"/>
            <a:ext cx="29188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Node.js TSC, Principal Engineer</a:t>
            </a:r>
            <a:endParaRPr lang="en-US" sz="1555" dirty="0"/>
          </a:p>
        </p:txBody>
      </p:sp>
      <p:sp>
        <p:nvSpPr>
          <p:cNvPr id="11" name="a.social.email">
            <a:hlinkClick r:id="rId3" tooltip=""/>
          </p:cNvPr>
          <p:cNvSpPr/>
          <p:nvPr/>
        </p:nvSpPr>
        <p:spPr>
          <a:xfrm>
            <a:off x="3772281" y="6469094"/>
            <a:ext cx="295951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paolo.insogna@platformatic.dev</a:t>
            </a:r>
            <a:endParaRPr lang="en-US" sz="1555" dirty="0"/>
          </a:p>
        </p:txBody>
      </p:sp>
      <p:sp>
        <p:nvSpPr>
          <p:cNvPr id="12" name="a.logo"/>
          <p:cNvSpPr/>
          <p:nvPr/>
        </p:nvSpPr>
        <p:spPr>
          <a:xfrm>
            <a:off x="9284684" y="6035040"/>
            <a:ext cx="12192" cy="731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pic>
        <p:nvPicPr>
          <p:cNvPr id="13" name="img.freya@image.image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556" y="6035040"/>
            <a:ext cx="731520" cy="731520"/>
          </a:xfrm>
          <a:prstGeom prst="rect">
            <a:avLst/>
          </a:prstGeom>
        </p:spPr>
      </p:pic>
      <p:sp>
        <p:nvSpPr>
          <p:cNvPr id="14" name="span.text">
            <a:hlinkClick r:id="rId6" tooltip=""/>
          </p:cNvPr>
          <p:cNvSpPr/>
          <p:nvPr/>
        </p:nvSpPr>
        <p:spPr>
          <a:xfrm>
            <a:off x="10627805" y="6295930"/>
            <a:ext cx="10765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12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Montserrat</vt:lpstr>
      <vt:lpstr>Inter Light</vt:lpstr>
      <vt:lpstr>Bitter</vt:lpstr>
      <vt:lpstr>Montserrat ExtraBold</vt:lpstr>
      <vt:lpstr>Inter ExtraBold</vt:lpstr>
      <vt:lpstr>Inter</vt:lpstr>
      <vt:lpstr>Roboto Mono</vt:lpstr>
      <vt:lpstr>Montserrat Black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Milo, a new HTTP parser for Node.js</dc:title>
  <dc:subject>Node.js HTTP parsing currently relies on llhttp, a parser which provides very good performance but has currently
some challenges for the health of the runtime.
Is it possible to create a modern, maintenable, well documented, secure and performant alternative? Yes it is!
Let me introduce you Milo, a new Rust based HTTP parser which I plan to integrate into Node.js and let me show you
how you can help be a part of its first Rust component.
</dc:subject>
  <dc:creator>Paolo Insogna</dc:creator>
  <cp:lastModifiedBy>Paolo Insogna</cp:lastModifiedBy>
  <cp:revision>1</cp:revision>
  <dcterms:created xsi:type="dcterms:W3CDTF">2026-11-02T14:09:23Z</dcterms:created>
  <dcterms:modified xsi:type="dcterms:W3CDTF">2026-11-02T14:09:23Z</dcterms:modified>
</cp:coreProperties>
</file>