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notesMasterIdLst>
    <p:notesMasterId r:id="rId56"/>
  </p:notesMasterIdLst>
  <p:sldSz cx="12192000" cy="6827520"/>
  <p:notesSz cx="6827520" cy="12192000"/>
  <p:embeddedFontLst>
    <p:embeddedFont>
      <p:font typeface="Montserrat" panose="00000000000000000000" charset="1"/>
      <p:regular r:id="rId62"/>
      <p:bold r:id="rId61"/>
    </p:embeddedFont>
    <p:embeddedFont>
      <p:font typeface="Inter Light" panose="02000503000000020004" charset="1"/>
      <p:regular r:id="rId63"/>
    </p:embeddedFont>
    <p:embeddedFont>
      <p:font typeface="Bitter" panose="00000000000000000000" charset="1"/>
      <p:regular r:id="rId72"/>
      <p:bold r:id="rId64"/>
      <p:boldItalic r:id="rId70"/>
    </p:embeddedFont>
    <p:embeddedFont>
      <p:font typeface="Montserrat ExtraBold" panose="00000000000000000000" charset="1"/>
      <p:regular r:id="rId65"/>
    </p:embeddedFont>
    <p:embeddedFont>
      <p:font typeface="Inter ExtraBold" panose="02000503000000020004" charset="1"/>
      <p:regular r:id="rId66"/>
    </p:embeddedFont>
    <p:embeddedFont>
      <p:font typeface="Inter" panose="02000503000000020004" charset="1"/>
      <p:regular r:id="rId67"/>
      <p:bold r:id="rId71"/>
    </p:embeddedFont>
    <p:embeddedFont>
      <p:font typeface="Roboto Mono" panose="00000009000000000000" charset="1"/>
      <p:bold r:id="rId68"/>
    </p:embeddedFont>
    <p:embeddedFont>
      <p:font typeface="Montserrat Black" panose="00000000000000000000" charset="1"/>
      <p:regular r:id="rId6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60" Type="http://schemas.openxmlformats.org/officeDocument/2006/relationships/tableStyles" Target="tableStyles.xml"/><Relationship Id="rId61" Type="http://schemas.openxmlformats.org/officeDocument/2006/relationships/font" Target="fonts/font1.fntdata"/><Relationship Id="rId62" Type="http://schemas.openxmlformats.org/officeDocument/2006/relationships/font" Target="fonts/font2.fntdata"/><Relationship Id="rId63" Type="http://schemas.openxmlformats.org/officeDocument/2006/relationships/font" Target="fonts/font3.fntdata"/><Relationship Id="rId64" Type="http://schemas.openxmlformats.org/officeDocument/2006/relationships/font" Target="fonts/font4.fntdata"/><Relationship Id="rId65" Type="http://schemas.openxmlformats.org/officeDocument/2006/relationships/font" Target="fonts/font5.fntdata"/><Relationship Id="rId66" Type="http://schemas.openxmlformats.org/officeDocument/2006/relationships/font" Target="fonts/font6.fntdata"/><Relationship Id="rId67" Type="http://schemas.openxmlformats.org/officeDocument/2006/relationships/font" Target="fonts/font7.fntdata"/><Relationship Id="rId68" Type="http://schemas.openxmlformats.org/officeDocument/2006/relationships/font" Target="fonts/font8.fntdata"/><Relationship Id="rId69" Type="http://schemas.openxmlformats.org/officeDocument/2006/relationships/font" Target="fonts/font9.fntdata"/><Relationship Id="rId70" Type="http://schemas.openxmlformats.org/officeDocument/2006/relationships/font" Target="fonts/font10.fntdata"/><Relationship Id="rId71" Type="http://schemas.openxmlformats.org/officeDocument/2006/relationships/font" Target="fonts/font11.fntdata"/><Relationship Id="rId72" Type="http://schemas.openxmlformats.org/officeDocument/2006/relationships/font" Target="fonts/font12.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aoloinsogna.dev/" TargetMode="External"/><Relationship Id="rId9" Type="http://schemas.openxmlformats.org/officeDocument/2006/relationships/hyperlink" Target="https://talks.paoloinsogna.dev/martial-art" TargetMode="External"/><Relationship Id="rId14" Type="http://schemas.openxmlformats.org/officeDocument/2006/relationships/hyperlink" Target="https://talks.paoloinsogna.dev/pdfs/martial-art.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svg"/><Relationship Id="rId7" Type="http://schemas.openxmlformats.org/officeDocument/2006/relationships/image" Target="../media/image-1-6.png"/><Relationship Id="rId8" Type="http://schemas.openxmlformats.org/officeDocument/2006/relationships/image" Target="../media/image-1-7.svg"/><Relationship Id="rId10" Type="http://schemas.openxmlformats.org/officeDocument/2006/relationships/image" Target="../media/image-1-8.png"/><Relationship Id="rId11" Type="http://schemas.openxmlformats.org/officeDocument/2006/relationships/image" Target="../media/image-1-9.svg"/><Relationship Id="rId12" Type="http://schemas.openxmlformats.org/officeDocument/2006/relationships/image" Target="../media/image-1-10.png"/><Relationship Id="rId13" Type="http://schemas.openxmlformats.org/officeDocument/2006/relationships/image" Target="../media/image-1-11.svg"/><Relationship Id="rId15" Type="http://schemas.openxmlformats.org/officeDocument/2006/relationships/slideLayout" Target="../slideLayouts/slideLayout1.xml"/><Relationship Id="rId1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slideLayout" Target="../slideLayouts/slideLayout1.xml"/><Relationship Id="rId1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image" Target="../media/image-9-3.png"/><Relationship Id="rId4" Type="http://schemas.openxmlformats.org/officeDocument/2006/relationships/image" Target="../media/image-9-4.svg"/><Relationship Id="rId5" Type="http://schemas.openxmlformats.org/officeDocument/2006/relationships/image" Target="../media/image-9-5.png"/><Relationship Id="rId6" Type="http://schemas.openxmlformats.org/officeDocument/2006/relationships/image" Target="../media/image-9-6.sv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image" Target="../media/image-10-4.svg"/><Relationship Id="rId5" Type="http://schemas.openxmlformats.org/officeDocument/2006/relationships/image" Target="../media/image-10-5.png"/><Relationship Id="rId6" Type="http://schemas.openxmlformats.org/officeDocument/2006/relationships/image" Target="../media/image-10-6.sv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svg"/><Relationship Id="rId3" Type="http://schemas.openxmlformats.org/officeDocument/2006/relationships/image" Target="../media/image-12-3.png"/><Relationship Id="rId4" Type="http://schemas.openxmlformats.org/officeDocument/2006/relationships/image" Target="../media/image-12-4.svg"/><Relationship Id="rId5" Type="http://schemas.openxmlformats.org/officeDocument/2006/relationships/image" Target="../media/image-12-5.png"/><Relationship Id="rId6" Type="http://schemas.openxmlformats.org/officeDocument/2006/relationships/image" Target="../media/image-12-6.sv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svg"/><Relationship Id="rId3" Type="http://schemas.openxmlformats.org/officeDocument/2006/relationships/image" Target="../media/image-13-3.png"/><Relationship Id="rId4" Type="http://schemas.openxmlformats.org/officeDocument/2006/relationships/image" Target="../media/image-13-4.svg"/><Relationship Id="rId5" Type="http://schemas.openxmlformats.org/officeDocument/2006/relationships/image" Target="../media/image-13-5.png"/><Relationship Id="rId6" Type="http://schemas.openxmlformats.org/officeDocument/2006/relationships/image" Target="../media/image-13-6.sv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svg"/><Relationship Id="rId3" Type="http://schemas.openxmlformats.org/officeDocument/2006/relationships/image" Target="../media/image-18-3.png"/><Relationship Id="rId4" Type="http://schemas.openxmlformats.org/officeDocument/2006/relationships/image" Target="../media/image-18-4.svg"/><Relationship Id="rId5" Type="http://schemas.openxmlformats.org/officeDocument/2006/relationships/image" Target="../media/image-18-5.png"/><Relationship Id="rId6" Type="http://schemas.openxmlformats.org/officeDocument/2006/relationships/image" Target="../media/image-18-6.sv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svg"/><Relationship Id="rId3" Type="http://schemas.openxmlformats.org/officeDocument/2006/relationships/image" Target="../media/image-19-3.png"/><Relationship Id="rId4" Type="http://schemas.openxmlformats.org/officeDocument/2006/relationships/image" Target="../media/image-19-4.svg"/><Relationship Id="rId5" Type="http://schemas.openxmlformats.org/officeDocument/2006/relationships/image" Target="../media/image-19-5.png"/><Relationship Id="rId6" Type="http://schemas.openxmlformats.org/officeDocument/2006/relationships/image" Target="../media/image-19-6.sv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image" Target="../media/image-23-3.png"/><Relationship Id="rId4" Type="http://schemas.openxmlformats.org/officeDocument/2006/relationships/image" Target="../media/image-23-4.svg"/><Relationship Id="rId5" Type="http://schemas.openxmlformats.org/officeDocument/2006/relationships/image" Target="../media/image-23-5.png"/><Relationship Id="rId6" Type="http://schemas.openxmlformats.org/officeDocument/2006/relationships/image" Target="../media/image-23-6.sv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svg"/><Relationship Id="rId3" Type="http://schemas.openxmlformats.org/officeDocument/2006/relationships/image" Target="../media/image-25-3.png"/><Relationship Id="rId4" Type="http://schemas.openxmlformats.org/officeDocument/2006/relationships/image" Target="../media/image-25-4.svg"/><Relationship Id="rId5" Type="http://schemas.openxmlformats.org/officeDocument/2006/relationships/image" Target="../media/image-25-5.png"/><Relationship Id="rId6" Type="http://schemas.openxmlformats.org/officeDocument/2006/relationships/image" Target="../media/image-25-6.svg"/><Relationship Id="rId7" Type="http://schemas.openxmlformats.org/officeDocument/2006/relationships/slideLayout" Target="../slideLayouts/slideLayout1.xml"/><Relationship Id="rId8"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svg"/><Relationship Id="rId3" Type="http://schemas.openxmlformats.org/officeDocument/2006/relationships/slideLayout" Target="../slideLayouts/slideLayout1.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svg"/><Relationship Id="rId3" Type="http://schemas.openxmlformats.org/officeDocument/2006/relationships/slideLayout" Target="../slideLayouts/slideLayout1.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svg"/><Relationship Id="rId3" Type="http://schemas.openxmlformats.org/officeDocument/2006/relationships/slideLayout" Target="../slideLayouts/slideLayout1.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svg"/><Relationship Id="rId3" Type="http://schemas.openxmlformats.org/officeDocument/2006/relationships/slideLayout" Target="../slideLayouts/slideLayout1.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sv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svg"/><Relationship Id="rId3" Type="http://schemas.openxmlformats.org/officeDocument/2006/relationships/slideLayout" Target="../slideLayouts/slideLayout1.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svg"/><Relationship Id="rId3" Type="http://schemas.openxmlformats.org/officeDocument/2006/relationships/slideLayout" Target="../slideLayouts/slideLayout1.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svg"/><Relationship Id="rId3" Type="http://schemas.openxmlformats.org/officeDocument/2006/relationships/slideLayout" Target="../slideLayouts/slideLayout1.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svg"/><Relationship Id="rId3" Type="http://schemas.openxmlformats.org/officeDocument/2006/relationships/image" Target="../media/image-39-3.png"/><Relationship Id="rId4" Type="http://schemas.openxmlformats.org/officeDocument/2006/relationships/image" Target="../media/image-39-4.svg"/><Relationship Id="rId5" Type="http://schemas.openxmlformats.org/officeDocument/2006/relationships/image" Target="../media/image-39-5.png"/><Relationship Id="rId6" Type="http://schemas.openxmlformats.org/officeDocument/2006/relationships/image" Target="../media/image-39-6.svg"/><Relationship Id="rId7" Type="http://schemas.openxmlformats.org/officeDocument/2006/relationships/slideLayout" Target="../slideLayouts/slideLayout1.xml"/><Relationship Id="rId8"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sv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svg"/><Relationship Id="rId3" Type="http://schemas.openxmlformats.org/officeDocument/2006/relationships/slideLayout" Target="../slideLayouts/slideLayout1.xml"/><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svg"/><Relationship Id="rId3" Type="http://schemas.openxmlformats.org/officeDocument/2006/relationships/slideLayout" Target="../slideLayouts/slideLayout1.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sv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svg"/><Relationship Id="rId3" Type="http://schemas.openxmlformats.org/officeDocument/2006/relationships/slideLayout" Target="../slideLayouts/slideLayout1.xml"/><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svg"/><Relationship Id="rId3" Type="http://schemas.openxmlformats.org/officeDocument/2006/relationships/slideLayout" Target="../slideLayouts/slideLayout1.xml"/><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image" Target="../media/image-47-2.sv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svg"/><Relationship Id="rId3" Type="http://schemas.openxmlformats.org/officeDocument/2006/relationships/slideLayout" Target="../slideLayouts/slideLayout1.xml"/><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image" Target="../media/image-51-2.svg"/><Relationship Id="rId3" Type="http://schemas.openxmlformats.org/officeDocument/2006/relationships/slideLayout" Target="../slideLayouts/slideLayout1.xml"/><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image" Target="../media/image-52-2.svg"/><Relationship Id="rId3" Type="http://schemas.openxmlformats.org/officeDocument/2006/relationships/image" Target="../media/image-52-3.png"/><Relationship Id="rId4" Type="http://schemas.openxmlformats.org/officeDocument/2006/relationships/image" Target="../media/image-52-4.svg"/><Relationship Id="rId5" Type="http://schemas.openxmlformats.org/officeDocument/2006/relationships/image" Target="../media/image-52-5.png"/><Relationship Id="rId6" Type="http://schemas.openxmlformats.org/officeDocument/2006/relationships/image" Target="../media/image-52-6.svg"/><Relationship Id="rId7" Type="http://schemas.openxmlformats.org/officeDocument/2006/relationships/slideLayout" Target="../slideLayouts/slideLayout1.xml"/><Relationship Id="rId8"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image" Target="../media/image-53-2.svg"/><Relationship Id="rId3" Type="http://schemas.openxmlformats.org/officeDocument/2006/relationships/image" Target="../media/image-53-3.png"/><Relationship Id="rId4" Type="http://schemas.openxmlformats.org/officeDocument/2006/relationships/image" Target="../media/image-53-4.svg"/><Relationship Id="rId5" Type="http://schemas.openxmlformats.org/officeDocument/2006/relationships/slideLayout" Target="../slideLayouts/slideLayout1.xml"/><Relationship Id="rId6"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54-1.png"/><Relationship Id="rId4" Type="http://schemas.openxmlformats.org/officeDocument/2006/relationships/image" Target="../media/image-54-2.png"/><Relationship Id="rId7" Type="http://schemas.openxmlformats.org/officeDocument/2006/relationships/slideLayout" Target="../slideLayouts/slideLayout1.xml"/><Relationship Id="rId8"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4876800" y="1024128"/>
            <a:ext cx="2438400" cy="2438400"/>
          </a:xfrm>
          <a:prstGeom prst="rect">
            <a:avLst/>
          </a:prstGeom>
        </p:spPr>
      </p:pic>
      <p:sp>
        <p:nvSpPr>
          <p:cNvPr id="6" name="span"/>
          <p:cNvSpPr/>
          <p:nvPr/>
        </p:nvSpPr>
        <p:spPr>
          <a:xfrm>
            <a:off x="635794" y="4314920"/>
            <a:ext cx="10920413"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Programming with a martial art principles</a:t>
            </a:r>
            <a:endParaRPr lang="en-US" sz="3888" dirty="0"/>
          </a:p>
        </p:txBody>
      </p:sp>
      <p:sp>
        <p:nvSpPr>
          <p:cNvPr id="7" name="span"/>
          <p:cNvSpPr/>
          <p:nvPr/>
        </p:nvSpPr>
        <p:spPr>
          <a:xfrm>
            <a:off x="5115687" y="5341334"/>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8" name="span"/>
          <p:cNvSpPr/>
          <p:nvPr/>
        </p:nvSpPr>
        <p:spPr>
          <a:xfrm>
            <a:off x="2978277" y="5710047"/>
            <a:ext cx="4513040"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 @ </a:t>
            </a:r>
            <a:endParaRPr lang="en-US" sz="2074" dirty="0"/>
          </a:p>
        </p:txBody>
      </p:sp>
      <p:sp>
        <p:nvSpPr>
          <p:cNvPr id="9" name="strong"/>
          <p:cNvSpPr/>
          <p:nvPr/>
        </p:nvSpPr>
        <p:spPr>
          <a:xfrm>
            <a:off x="7491317" y="5710047"/>
            <a:ext cx="1722311" cy="323088"/>
          </a:xfrm>
          <a:prstGeom prst="rect">
            <a:avLst/>
          </a:prstGeom>
          <a:noFill/>
          <a:ln/>
        </p:spPr>
        <p:txBody>
          <a:bodyPr wrap="none" lIns="0" tIns="0" rIns="0" bIns="0" rtlCol="0" anchor="ctr"/>
          <a:lstStyle/>
          <a:p>
            <a:pPr indent="0" marL="0">
              <a:buNone/>
            </a:pPr>
            <a:r>
              <a:rPr lang="en-US" sz="2074" b="1" u="none" dirty="0">
                <a:solidFill>
                  <a:srgbClr val="FFFFFF"/>
                </a:solidFill>
                <a:latin typeface="Montserrat" pitchFamily="34" charset="0"/>
                <a:ea typeface="Montserrat" pitchFamily="34" charset="-122"/>
                <a:cs typeface="Montserrat" pitchFamily="34" charset="-120"/>
              </a:rPr>
              <a:t>Platformatic</a:t>
            </a:r>
            <a:endParaRPr lang="en-US" sz="2074" dirty="0"/>
          </a:p>
        </p:txBody>
      </p:sp>
      <p:sp>
        <p:nvSpPr>
          <p:cNvPr id="10"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1"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2"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3"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4" name="svg.code"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6080" y="548640"/>
            <a:ext cx="1097280" cy="1097280"/>
          </a:xfrm>
          <a:prstGeom prst="rect">
            <a:avLst/>
          </a:prstGeom>
        </p:spPr>
      </p:pic>
      <p:pic>
        <p:nvPicPr>
          <p:cNvPr id="15" name="svg.freya@svg.theme@icon.image"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0608" y="963168"/>
            <a:ext cx="268224" cy="268224"/>
          </a:xfrm>
          <a:prstGeom prst="rect">
            <a:avLst/>
          </a:prstGeom>
        </p:spPr>
      </p:pic>
      <p:sp>
        <p:nvSpPr>
          <p:cNvPr id="16" name="a.label">
            <a:hlinkClick r:id="rId9"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7" name="svg.code"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6080" y="2542032"/>
            <a:ext cx="1097280" cy="1097280"/>
          </a:xfrm>
          <a:prstGeom prst="rect">
            <a:avLst/>
          </a:prstGeom>
        </p:spPr>
      </p:pic>
      <p:pic>
        <p:nvPicPr>
          <p:cNvPr id="18" name="svg.freya@svg.theme@icon.image"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60608" y="2971419"/>
            <a:ext cx="268224" cy="238411"/>
          </a:xfrm>
          <a:prstGeom prst="rect">
            <a:avLst/>
          </a:prstGeom>
        </p:spPr>
      </p:pic>
      <p:sp>
        <p:nvSpPr>
          <p:cNvPr id="19" name="a.label">
            <a:hlinkClick r:id="rId14"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336292"/>
            <a:ext cx="281359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There is no</a:t>
            </a:r>
            <a:endParaRPr lang="en-US" sz="4277" dirty="0"/>
          </a:p>
        </p:txBody>
      </p:sp>
      <p:sp>
        <p:nvSpPr>
          <p:cNvPr id="5" name="span"/>
          <p:cNvSpPr/>
          <p:nvPr/>
        </p:nvSpPr>
        <p:spPr>
          <a:xfrm>
            <a:off x="487680" y="3083052"/>
            <a:ext cx="453047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knowledge that is</a:t>
            </a:r>
            <a:endParaRPr lang="en-US" sz="4277" dirty="0"/>
          </a:p>
        </p:txBody>
      </p:sp>
      <p:sp>
        <p:nvSpPr>
          <p:cNvPr id="6" name="span"/>
          <p:cNvSpPr/>
          <p:nvPr/>
        </p:nvSpPr>
        <p:spPr>
          <a:xfrm>
            <a:off x="487680" y="3829812"/>
            <a:ext cx="278368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not power!</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195700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is</a:t>
            </a:r>
            <a:endParaRPr lang="en-US" sz="4277" dirty="0"/>
          </a:p>
        </p:txBody>
      </p:sp>
      <p:sp>
        <p:nvSpPr>
          <p:cNvPr id="5" name="span"/>
          <p:cNvSpPr/>
          <p:nvPr/>
        </p:nvSpPr>
        <p:spPr>
          <a:xfrm>
            <a:off x="4100798" y="3456432"/>
            <a:ext cx="24336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t>
            </a:r>
            <a:endParaRPr lang="en-US" sz="4277" dirty="0"/>
          </a:p>
        </p:txBody>
      </p:sp>
      <p:sp>
        <p:nvSpPr>
          <p:cNvPr id="6" name="span.theme@fg-blue"/>
          <p:cNvSpPr/>
          <p:nvPr/>
        </p:nvSpPr>
        <p:spPr>
          <a:xfrm>
            <a:off x="487680" y="3456432"/>
            <a:ext cx="3613118" cy="652272"/>
          </a:xfrm>
          <a:prstGeom prst="rect">
            <a:avLst/>
          </a:prstGeom>
          <a:noFill/>
          <a:ln/>
        </p:spPr>
        <p:txBody>
          <a:bodyPr wrap="none" lIns="0" tIns="0" rIns="0" bIns="0" rtlCol="0" anchor="ctr"/>
          <a:lstStyle/>
          <a:p>
            <a:pPr indent="0" marL="0">
              <a:buNone/>
            </a:pPr>
            <a:r>
              <a:rPr lang="en-US" sz="4277" b="1" u="none" dirty="0">
                <a:solidFill>
                  <a:srgbClr val="2563EB"/>
                </a:solidFill>
                <a:latin typeface="Bitter" pitchFamily="34" charset="0"/>
                <a:ea typeface="Bitter" pitchFamily="34" charset="-122"/>
                <a:cs typeface="Bitter" pitchFamily="34" charset="-120"/>
              </a:rPr>
              <a:t>programming</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17769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is programming?</a:t>
            </a:r>
            <a:endParaRPr lang="en-US" sz="3240" dirty="0"/>
          </a:p>
        </p:txBody>
      </p:sp>
      <p:sp>
        <p:nvSpPr>
          <p:cNvPr id="5" name="span.sentence.light"/>
          <p:cNvSpPr/>
          <p:nvPr/>
        </p:nvSpPr>
        <p:spPr>
          <a:xfrm>
            <a:off x="487680" y="2988469"/>
            <a:ext cx="5185505"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“The process of writing and</a:t>
            </a:r>
            <a:endParaRPr lang="en-US" sz="3240" dirty="0"/>
          </a:p>
        </p:txBody>
      </p:sp>
      <p:sp>
        <p:nvSpPr>
          <p:cNvPr id="6" name="span.sentence.light"/>
          <p:cNvSpPr/>
          <p:nvPr/>
        </p:nvSpPr>
        <p:spPr>
          <a:xfrm>
            <a:off x="487680" y="3554254"/>
            <a:ext cx="6214205"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testing programs for computers”</a:t>
            </a:r>
            <a:endParaRPr lang="en-US" sz="3240" dirty="0"/>
          </a:p>
        </p:txBody>
      </p:sp>
      <p:sp>
        <p:nvSpPr>
          <p:cNvPr id="7" name="strong.author.light"/>
          <p:cNvSpPr/>
          <p:nvPr/>
        </p:nvSpPr>
        <p:spPr>
          <a:xfrm>
            <a:off x="487680" y="4107847"/>
            <a:ext cx="2848166"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The Oxford Dictionary</a:t>
            </a:r>
            <a:endParaRPr lang="en-US" sz="1944"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2359533"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is a</a:t>
            </a:r>
            <a:endParaRPr lang="en-US" sz="4277" dirty="0"/>
          </a:p>
        </p:txBody>
      </p:sp>
      <p:sp>
        <p:nvSpPr>
          <p:cNvPr id="5" name="span"/>
          <p:cNvSpPr/>
          <p:nvPr/>
        </p:nvSpPr>
        <p:spPr>
          <a:xfrm>
            <a:off x="3294698" y="3456432"/>
            <a:ext cx="24336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t>
            </a:r>
            <a:endParaRPr lang="en-US" sz="4277" dirty="0"/>
          </a:p>
        </p:txBody>
      </p:sp>
      <p:sp>
        <p:nvSpPr>
          <p:cNvPr id="6" name="span.theme@fg-blue"/>
          <p:cNvSpPr/>
          <p:nvPr/>
        </p:nvSpPr>
        <p:spPr>
          <a:xfrm>
            <a:off x="487680" y="3456432"/>
            <a:ext cx="2807018" cy="652272"/>
          </a:xfrm>
          <a:prstGeom prst="rect">
            <a:avLst/>
          </a:prstGeom>
          <a:noFill/>
          <a:ln/>
        </p:spPr>
        <p:txBody>
          <a:bodyPr wrap="none" lIns="0" tIns="0" rIns="0" bIns="0" rtlCol="0" anchor="ctr"/>
          <a:lstStyle/>
          <a:p>
            <a:pPr indent="0" marL="0">
              <a:buNone/>
            </a:pPr>
            <a:r>
              <a:rPr lang="en-US" sz="4277" b="1" u="none" dirty="0">
                <a:solidFill>
                  <a:srgbClr val="2563EB"/>
                </a:solidFill>
                <a:latin typeface="Bitter" pitchFamily="34" charset="0"/>
                <a:ea typeface="Bitter" pitchFamily="34" charset="-122"/>
                <a:cs typeface="Bitter" pitchFamily="34" charset="-120"/>
              </a:rPr>
              <a:t>martial art</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17769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is programming?</a:t>
            </a:r>
            <a:endParaRPr lang="en-US" sz="3240" dirty="0"/>
          </a:p>
        </p:txBody>
      </p:sp>
      <p:sp>
        <p:nvSpPr>
          <p:cNvPr id="5" name="span.sentence.light"/>
          <p:cNvSpPr/>
          <p:nvPr/>
        </p:nvSpPr>
        <p:spPr>
          <a:xfrm>
            <a:off x="487680" y="2988469"/>
            <a:ext cx="8128445"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“A traditional form of fighting or defending</a:t>
            </a:r>
            <a:endParaRPr lang="en-US" sz="3240" dirty="0"/>
          </a:p>
        </p:txBody>
      </p:sp>
      <p:sp>
        <p:nvSpPr>
          <p:cNvPr id="6" name="span.sentence.light"/>
          <p:cNvSpPr/>
          <p:nvPr/>
        </p:nvSpPr>
        <p:spPr>
          <a:xfrm>
            <a:off x="487680" y="3554254"/>
            <a:ext cx="8333327"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yourself, practised as a sport or as exercise.”</a:t>
            </a:r>
            <a:endParaRPr lang="en-US" sz="3240" dirty="0"/>
          </a:p>
        </p:txBody>
      </p:sp>
      <p:sp>
        <p:nvSpPr>
          <p:cNvPr id="7" name="strong.author.light"/>
          <p:cNvSpPr/>
          <p:nvPr/>
        </p:nvSpPr>
        <p:spPr>
          <a:xfrm>
            <a:off x="487680" y="4107847"/>
            <a:ext cx="3404902"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The Cambridge Dictionary</a:t>
            </a:r>
            <a:endParaRPr lang="en-US" sz="1944"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336292"/>
            <a:ext cx="309543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But they are</a:t>
            </a:r>
            <a:endParaRPr lang="en-US" sz="4277" dirty="0"/>
          </a:p>
        </p:txBody>
      </p:sp>
      <p:sp>
        <p:nvSpPr>
          <p:cNvPr id="5" name="span"/>
          <p:cNvSpPr/>
          <p:nvPr/>
        </p:nvSpPr>
        <p:spPr>
          <a:xfrm>
            <a:off x="487680" y="3083052"/>
            <a:ext cx="286521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completely</a:t>
            </a:r>
            <a:endParaRPr lang="en-US" sz="4277" dirty="0"/>
          </a:p>
        </p:txBody>
      </p:sp>
      <p:sp>
        <p:nvSpPr>
          <p:cNvPr id="6" name="span"/>
          <p:cNvSpPr/>
          <p:nvPr/>
        </p:nvSpPr>
        <p:spPr>
          <a:xfrm>
            <a:off x="487680" y="3829812"/>
            <a:ext cx="271253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unrelated!</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89677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It's all about us ...</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71189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Everybody is a multitude of traits</a:t>
            </a:r>
            <a:endParaRPr lang="en-US" sz="1814" dirty="0"/>
          </a:p>
        </p:txBody>
      </p:sp>
      <p:sp>
        <p:nvSpPr>
          <p:cNvPr id="7" name="span"/>
          <p:cNvSpPr/>
          <p:nvPr/>
        </p:nvSpPr>
        <p:spPr>
          <a:xfrm>
            <a:off x="1341120" y="1898999"/>
            <a:ext cx="507072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For instance, we are programmers, spouses or parents.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81685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different traits are not disjoint</a:t>
            </a:r>
            <a:endParaRPr lang="en-US" sz="1814" dirty="0"/>
          </a:p>
        </p:txBody>
      </p:sp>
      <p:sp>
        <p:nvSpPr>
          <p:cNvPr id="10" name="span"/>
          <p:cNvSpPr/>
          <p:nvPr/>
        </p:nvSpPr>
        <p:spPr>
          <a:xfrm>
            <a:off x="1341120" y="3240119"/>
            <a:ext cx="306209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They all influence the other ones.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19935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process is not voluntary</a:t>
            </a:r>
            <a:endParaRPr lang="en-US" sz="1814" dirty="0"/>
          </a:p>
        </p:txBody>
      </p:sp>
      <p:sp>
        <p:nvSpPr>
          <p:cNvPr id="13" name="span"/>
          <p:cNvSpPr/>
          <p:nvPr/>
        </p:nvSpPr>
        <p:spPr>
          <a:xfrm>
            <a:off x="1341120" y="4581239"/>
            <a:ext cx="484774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 matter how much you try, all the traits define you.</a:t>
            </a:r>
            <a:endParaRPr lang="en-US" sz="155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47719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 and our brain, in particular</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34251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Everything you learn is useful</a:t>
            </a:r>
            <a:endParaRPr lang="en-US" sz="1814" dirty="0"/>
          </a:p>
        </p:txBody>
      </p:sp>
      <p:sp>
        <p:nvSpPr>
          <p:cNvPr id="7" name="span"/>
          <p:cNvSpPr/>
          <p:nvPr/>
        </p:nvSpPr>
        <p:spPr>
          <a:xfrm>
            <a:off x="1341120" y="1898999"/>
            <a:ext cx="527675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New brain connections are literally created every second.</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96068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You don't fully control your brain ...</a:t>
            </a:r>
            <a:endParaRPr lang="en-US" sz="1814" dirty="0"/>
          </a:p>
        </p:txBody>
      </p:sp>
      <p:sp>
        <p:nvSpPr>
          <p:cNvPr id="10" name="span"/>
          <p:cNvSpPr/>
          <p:nvPr/>
        </p:nvSpPr>
        <p:spPr>
          <a:xfrm>
            <a:off x="1968151" y="3246215"/>
            <a:ext cx="231371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think about an elephant. </a:t>
            </a:r>
            <a:endParaRPr lang="en-US" sz="1555" dirty="0"/>
          </a:p>
        </p:txBody>
      </p:sp>
      <p:sp>
        <p:nvSpPr>
          <p:cNvPr id="11" name="em"/>
          <p:cNvSpPr/>
          <p:nvPr/>
        </p:nvSpPr>
        <p:spPr>
          <a:xfrm>
            <a:off x="1341120" y="3246215"/>
            <a:ext cx="627031"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Do not</a:t>
            </a:r>
            <a:endParaRPr lang="en-US" sz="1555" dirty="0"/>
          </a:p>
        </p:txBody>
      </p:sp>
      <p:sp>
        <p:nvSpPr>
          <p:cNvPr id="12" name="em"/>
          <p:cNvSpPr/>
          <p:nvPr/>
        </p:nvSpPr>
        <p:spPr>
          <a:xfrm>
            <a:off x="4281869" y="3246215"/>
            <a:ext cx="135159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You have lost!</a:t>
            </a:r>
            <a:endParaRPr lang="en-US" sz="1555" dirty="0"/>
          </a:p>
        </p:txBody>
      </p:sp>
      <p:pic>
        <p:nvPicPr>
          <p:cNvPr id="13"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4" name="span"/>
          <p:cNvSpPr/>
          <p:nvPr/>
        </p:nvSpPr>
        <p:spPr>
          <a:xfrm>
            <a:off x="1341120" y="4253865"/>
            <a:ext cx="289893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 and that is a good thing</a:t>
            </a:r>
            <a:endParaRPr lang="en-US" sz="1814" dirty="0"/>
          </a:p>
        </p:txBody>
      </p:sp>
      <p:sp>
        <p:nvSpPr>
          <p:cNvPr id="15" name="span"/>
          <p:cNvSpPr/>
          <p:nvPr/>
        </p:nvSpPr>
        <p:spPr>
          <a:xfrm>
            <a:off x="1341120" y="4581239"/>
            <a:ext cx="513940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How many times your subconcious solved the problem?</a:t>
            </a:r>
            <a:endParaRPr lang="en-US" sz="155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6514338"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5783199"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Take me, for instance</a:t>
            </a:r>
            <a:endParaRPr lang="en-US" sz="4536"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17553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 have several passions (1/2)</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1295781" y="4258056"/>
            <a:ext cx="162677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(Chubby) Cats</a:t>
            </a:r>
            <a:endParaRPr lang="en-US" sz="1814" dirty="0"/>
          </a:p>
        </p:txBody>
      </p:sp>
      <p:sp>
        <p:nvSpPr>
          <p:cNvPr id="9" name="span"/>
          <p:cNvSpPr/>
          <p:nvPr/>
        </p:nvSpPr>
        <p:spPr>
          <a:xfrm>
            <a:off x="643604" y="4585430"/>
            <a:ext cx="293112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Those furry balls have seriously</a:t>
            </a:r>
            <a:endParaRPr lang="en-US" sz="1555" dirty="0"/>
          </a:p>
        </p:txBody>
      </p:sp>
      <p:sp>
        <p:nvSpPr>
          <p:cNvPr id="10" name="span"/>
          <p:cNvSpPr/>
          <p:nvPr/>
        </p:nvSpPr>
        <p:spPr>
          <a:xfrm>
            <a:off x="1078516" y="4856988"/>
            <a:ext cx="206140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messed with my mind.</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1488"/>
            <a:ext cx="1219200" cy="1219200"/>
          </a:xfrm>
          <a:prstGeom prst="rect">
            <a:avLst/>
          </a:prstGeom>
        </p:spPr>
      </p:pic>
      <p:sp>
        <p:nvSpPr>
          <p:cNvPr id="12" name="span"/>
          <p:cNvSpPr/>
          <p:nvPr/>
        </p:nvSpPr>
        <p:spPr>
          <a:xfrm>
            <a:off x="5205222" y="4255008"/>
            <a:ext cx="178146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(Played) Soccer</a:t>
            </a:r>
            <a:endParaRPr lang="en-US" sz="1814" dirty="0"/>
          </a:p>
        </p:txBody>
      </p:sp>
      <p:sp>
        <p:nvSpPr>
          <p:cNvPr id="13" name="span"/>
          <p:cNvSpPr/>
          <p:nvPr/>
        </p:nvSpPr>
        <p:spPr>
          <a:xfrm>
            <a:off x="5201984" y="4582382"/>
            <a:ext cx="178793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Pretty obvious for a</a:t>
            </a:r>
            <a:endParaRPr lang="en-US" sz="1555" dirty="0"/>
          </a:p>
        </p:txBody>
      </p:sp>
      <p:sp>
        <p:nvSpPr>
          <p:cNvPr id="14" name="span"/>
          <p:cNvSpPr/>
          <p:nvPr/>
        </p:nvSpPr>
        <p:spPr>
          <a:xfrm>
            <a:off x="4991767" y="4860036"/>
            <a:ext cx="150733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'84 Italian male. </a:t>
            </a:r>
            <a:endParaRPr lang="en-US" sz="1555" dirty="0"/>
          </a:p>
        </p:txBody>
      </p:sp>
      <p:sp>
        <p:nvSpPr>
          <p:cNvPr id="15" name="em"/>
          <p:cNvSpPr/>
          <p:nvPr/>
        </p:nvSpPr>
        <p:spPr>
          <a:xfrm>
            <a:off x="6499098" y="4860036"/>
            <a:ext cx="701135"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Boring!</a:t>
            </a:r>
            <a:endParaRPr lang="en-US" sz="1555" dirty="0"/>
          </a:p>
        </p:txBody>
      </p:sp>
      <p:pic>
        <p:nvPicPr>
          <p:cNvPr id="16"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4536"/>
            <a:ext cx="1219200" cy="1219200"/>
          </a:xfrm>
          <a:prstGeom prst="rect">
            <a:avLst/>
          </a:prstGeom>
        </p:spPr>
      </p:pic>
      <p:sp>
        <p:nvSpPr>
          <p:cNvPr id="17" name="span"/>
          <p:cNvSpPr/>
          <p:nvPr/>
        </p:nvSpPr>
        <p:spPr>
          <a:xfrm>
            <a:off x="9137809" y="4258056"/>
            <a:ext cx="188985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Manga &amp; Animes</a:t>
            </a:r>
            <a:endParaRPr lang="en-US" sz="1814" dirty="0"/>
          </a:p>
        </p:txBody>
      </p:sp>
      <p:sp>
        <p:nvSpPr>
          <p:cNvPr id="18" name="span"/>
          <p:cNvSpPr/>
          <p:nvPr/>
        </p:nvSpPr>
        <p:spPr>
          <a:xfrm>
            <a:off x="8775478" y="4585430"/>
            <a:ext cx="26145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It's easy to be an otaku now.</a:t>
            </a:r>
            <a:endParaRPr lang="en-US" sz="1555" dirty="0"/>
          </a:p>
        </p:txBody>
      </p:sp>
      <p:sp>
        <p:nvSpPr>
          <p:cNvPr id="19" name="span"/>
          <p:cNvSpPr/>
          <p:nvPr/>
        </p:nvSpPr>
        <p:spPr>
          <a:xfrm>
            <a:off x="8785479" y="4856988"/>
            <a:ext cx="25944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Try in 2000's Southern Italy.</a:t>
            </a:r>
            <a:endParaRPr lang="en-US" sz="155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25373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 have several passions (2/2)</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2060"/>
            <a:ext cx="1219200" cy="1219200"/>
          </a:xfrm>
          <a:prstGeom prst="rect">
            <a:avLst/>
          </a:prstGeom>
        </p:spPr>
      </p:pic>
      <p:sp>
        <p:nvSpPr>
          <p:cNvPr id="8" name="span"/>
          <p:cNvSpPr/>
          <p:nvPr/>
        </p:nvSpPr>
        <p:spPr>
          <a:xfrm>
            <a:off x="1401985" y="4255580"/>
            <a:ext cx="141436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Videogames</a:t>
            </a:r>
            <a:endParaRPr lang="en-US" sz="1814" dirty="0"/>
          </a:p>
        </p:txBody>
      </p:sp>
      <p:sp>
        <p:nvSpPr>
          <p:cNvPr id="9" name="span"/>
          <p:cNvSpPr/>
          <p:nvPr/>
        </p:nvSpPr>
        <p:spPr>
          <a:xfrm>
            <a:off x="496253" y="4582954"/>
            <a:ext cx="322583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Since I was 6, as many developers.</a:t>
            </a:r>
            <a:endParaRPr lang="en-US" sz="1555" dirty="0"/>
          </a:p>
        </p:txBody>
      </p:sp>
      <p:sp>
        <p:nvSpPr>
          <p:cNvPr id="10" name="em"/>
          <p:cNvSpPr/>
          <p:nvPr/>
        </p:nvSpPr>
        <p:spPr>
          <a:xfrm>
            <a:off x="1439990" y="4860608"/>
            <a:ext cx="1338453"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Boring, again!</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5425726" y="4258056"/>
            <a:ext cx="134054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RPG &amp; LARP</a:t>
            </a:r>
            <a:endParaRPr lang="en-US" sz="1814" dirty="0"/>
          </a:p>
        </p:txBody>
      </p:sp>
      <p:sp>
        <p:nvSpPr>
          <p:cNvPr id="13" name="span"/>
          <p:cNvSpPr/>
          <p:nvPr/>
        </p:nvSpPr>
        <p:spPr>
          <a:xfrm>
            <a:off x="4635056" y="4585430"/>
            <a:ext cx="292179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 started them late and they also</a:t>
            </a:r>
            <a:endParaRPr lang="en-US" sz="1555" dirty="0"/>
          </a:p>
        </p:txBody>
      </p:sp>
      <p:sp>
        <p:nvSpPr>
          <p:cNvPr id="14" name="span"/>
          <p:cNvSpPr/>
          <p:nvPr/>
        </p:nvSpPr>
        <p:spPr>
          <a:xfrm>
            <a:off x="4624197" y="4856988"/>
            <a:ext cx="294360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seriously messed with my mind.</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2060"/>
            <a:ext cx="1219200" cy="1219200"/>
          </a:xfrm>
          <a:prstGeom prst="rect">
            <a:avLst/>
          </a:prstGeom>
        </p:spPr>
      </p:pic>
      <p:sp>
        <p:nvSpPr>
          <p:cNvPr id="16" name="span"/>
          <p:cNvSpPr/>
          <p:nvPr/>
        </p:nvSpPr>
        <p:spPr>
          <a:xfrm>
            <a:off x="9322213" y="4255580"/>
            <a:ext cx="152104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Programming</a:t>
            </a:r>
            <a:endParaRPr lang="en-US" sz="1814" dirty="0"/>
          </a:p>
        </p:txBody>
      </p:sp>
      <p:sp>
        <p:nvSpPr>
          <p:cNvPr id="17" name="span"/>
          <p:cNvSpPr/>
          <p:nvPr/>
        </p:nvSpPr>
        <p:spPr>
          <a:xfrm>
            <a:off x="9079325" y="4582954"/>
            <a:ext cx="200682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As most of us, isn't it?</a:t>
            </a:r>
            <a:endParaRPr lang="en-US" sz="1555" dirty="0"/>
          </a:p>
        </p:txBody>
      </p:sp>
      <p:sp>
        <p:nvSpPr>
          <p:cNvPr id="18" name="em"/>
          <p:cNvSpPr/>
          <p:nvPr/>
        </p:nvSpPr>
        <p:spPr>
          <a:xfrm>
            <a:off x="9251061" y="4860608"/>
            <a:ext cx="1663351"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How boring am I?</a:t>
            </a:r>
            <a:endParaRPr lang="en-US" sz="155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bg-gray.theme@separator.theme@fg-white"/>
          <p:cNvSpPr/>
          <p:nvPr/>
        </p:nvSpPr>
        <p:spPr>
          <a:xfrm>
            <a:off x="0" y="0"/>
            <a:ext cx="12192000" cy="6827520"/>
          </a:xfrm>
          <a:prstGeom prst="rect">
            <a:avLst/>
          </a:prstGeom>
          <a:solidFill>
            <a:srgbClr val="4B5563"/>
          </a:solidFill>
          <a:ln w="12700">
            <a:solidFill>
              <a:srgbClr val="4B5563">
                <a:alpha val="0"/>
              </a:srgbClr>
            </a:solidFill>
            <a:prstDash val="solid"/>
          </a:ln>
        </p:spPr>
      </p:sp>
      <p:sp>
        <p:nvSpPr>
          <p:cNvPr id="4" name="span"/>
          <p:cNvSpPr/>
          <p:nvPr/>
        </p:nvSpPr>
        <p:spPr>
          <a:xfrm>
            <a:off x="487680" y="2709672"/>
            <a:ext cx="208797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One last</a:t>
            </a:r>
            <a:endParaRPr lang="en-US" sz="4277" dirty="0"/>
          </a:p>
        </p:txBody>
      </p:sp>
      <p:sp>
        <p:nvSpPr>
          <p:cNvPr id="5" name="span"/>
          <p:cNvSpPr/>
          <p:nvPr/>
        </p:nvSpPr>
        <p:spPr>
          <a:xfrm>
            <a:off x="2442496" y="3456432"/>
            <a:ext cx="210426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 passion</a:t>
            </a:r>
            <a:endParaRPr lang="en-US" sz="4277" dirty="0"/>
          </a:p>
        </p:txBody>
      </p:sp>
      <p:sp>
        <p:nvSpPr>
          <p:cNvPr id="6" name="s"/>
          <p:cNvSpPr/>
          <p:nvPr/>
        </p:nvSpPr>
        <p:spPr>
          <a:xfrm>
            <a:off x="487680" y="3456432"/>
            <a:ext cx="1954816" cy="652272"/>
          </a:xfrm>
          <a:prstGeom prst="rect">
            <a:avLst/>
          </a:prstGeom>
          <a:noFill/>
          <a:ln/>
        </p:spPr>
        <p:txBody>
          <a:bodyPr wrap="none" lIns="0" tIns="0" rIns="0" bIns="0" rtlCol="0" anchor="ctr"/>
          <a:lstStyle/>
          <a:p>
            <a:pPr indent="0" marL="0">
              <a:buNone/>
            </a:pPr>
            <a:r>
              <a:rPr lang="en-US" sz="4277" b="1" strike="sngStrike" u="none" dirty="0">
                <a:solidFill>
                  <a:srgbClr val="FFFFFF"/>
                </a:solidFill>
                <a:latin typeface="Bitter" pitchFamily="34" charset="0"/>
                <a:ea typeface="Bitter" pitchFamily="34" charset="-122"/>
                <a:cs typeface="Bitter" pitchFamily="34" charset="-120"/>
              </a:rPr>
              <a:t>thing™</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3083052"/>
            <a:ext cx="275596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Martial art</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220141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wait</a:t>
            </a:r>
            <a:endParaRPr lang="en-US" sz="4277" dirty="0"/>
          </a:p>
        </p:txBody>
      </p:sp>
      <p:sp>
        <p:nvSpPr>
          <p:cNvPr id="5" name="span"/>
          <p:cNvSpPr/>
          <p:nvPr/>
        </p:nvSpPr>
        <p:spPr>
          <a:xfrm>
            <a:off x="487680" y="3456432"/>
            <a:ext cx="216398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is over ...</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944428"/>
            <a:ext cx="3897821" cy="1395413"/>
          </a:xfrm>
          <a:prstGeom prst="rect">
            <a:avLst/>
          </a:prstGeom>
          <a:solidFill>
            <a:srgbClr val="00050B"/>
          </a:solidFill>
          <a:ln w="12700">
            <a:solidFill>
              <a:srgbClr val="00050B">
                <a:alpha val="0"/>
              </a:srgbClr>
            </a:solidFill>
            <a:prstDash val="solid"/>
          </a:ln>
        </p:spPr>
      </p:sp>
      <p:sp>
        <p:nvSpPr>
          <p:cNvPr id="6" name="span"/>
          <p:cNvSpPr/>
          <p:nvPr/>
        </p:nvSpPr>
        <p:spPr>
          <a:xfrm>
            <a:off x="853250" y="5115116"/>
            <a:ext cx="3166682"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Wing Tsun*</a:t>
            </a:r>
            <a:endParaRPr lang="en-US" sz="4536" dirty="0"/>
          </a:p>
        </p:txBody>
      </p:sp>
      <p:sp>
        <p:nvSpPr>
          <p:cNvPr id="7" name="span.subtitle.talk@romanization"/>
          <p:cNvSpPr/>
          <p:nvPr/>
        </p:nvSpPr>
        <p:spPr>
          <a:xfrm>
            <a:off x="853250" y="5986463"/>
            <a:ext cx="2536031" cy="213360"/>
          </a:xfrm>
          <a:prstGeom prst="rect">
            <a:avLst/>
          </a:prstGeom>
          <a:noFill/>
          <a:ln/>
        </p:spPr>
        <p:txBody>
          <a:bodyPr wrap="none" lIns="0" tIns="0" rIns="0" bIns="0" rtlCol="0" anchor="ctr"/>
          <a:lstStyle/>
          <a:p>
            <a:pPr indent="0" marL="0">
              <a:buNone/>
            </a:pPr>
            <a:r>
              <a:rPr lang="en-US" sz="1361" b="1" u="none" dirty="0">
                <a:solidFill>
                  <a:srgbClr val="FCD34D"/>
                </a:solidFill>
                <a:latin typeface="Bitter" pitchFamily="34" charset="0"/>
                <a:ea typeface="Bitter" pitchFamily="34" charset="-122"/>
                <a:cs typeface="Bitter" pitchFamily="34" charset="-120"/>
              </a:rPr>
              <a:t>*Romanization is controversial</a:t>
            </a:r>
            <a:endParaRPr lang="en-US" sz="136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02856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is that?</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90820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has various possible translations</a:t>
            </a:r>
            <a:endParaRPr lang="en-US" sz="1814" dirty="0"/>
          </a:p>
        </p:txBody>
      </p:sp>
      <p:sp>
        <p:nvSpPr>
          <p:cNvPr id="7" name="span"/>
          <p:cNvSpPr/>
          <p:nvPr/>
        </p:nvSpPr>
        <p:spPr>
          <a:xfrm>
            <a:off x="1341120" y="1905095"/>
            <a:ext cx="420100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most commonly used is "Eternal Spring". </a:t>
            </a:r>
            <a:endParaRPr lang="en-US" sz="1555" dirty="0"/>
          </a:p>
        </p:txBody>
      </p:sp>
      <p:sp>
        <p:nvSpPr>
          <p:cNvPr id="8" name="em"/>
          <p:cNvSpPr/>
          <p:nvPr/>
        </p:nvSpPr>
        <p:spPr>
          <a:xfrm>
            <a:off x="5542121" y="1905095"/>
            <a:ext cx="2511647"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Who catches the citation?</a:t>
            </a:r>
            <a:endParaRPr lang="en-US" sz="1555" dirty="0"/>
          </a:p>
        </p:txBody>
      </p:sp>
      <p:pic>
        <p:nvPicPr>
          <p:cNvPr id="9"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0" name="span"/>
          <p:cNvSpPr/>
          <p:nvPr/>
        </p:nvSpPr>
        <p:spPr>
          <a:xfrm>
            <a:off x="1341120" y="2912745"/>
            <a:ext cx="211521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is part of kung fu</a:t>
            </a:r>
            <a:endParaRPr lang="en-US" sz="1814" dirty="0"/>
          </a:p>
        </p:txBody>
      </p:sp>
      <p:sp>
        <p:nvSpPr>
          <p:cNvPr id="11" name="span"/>
          <p:cNvSpPr/>
          <p:nvPr/>
        </p:nvSpPr>
        <p:spPr>
          <a:xfrm>
            <a:off x="1341120" y="3240119"/>
            <a:ext cx="509768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 particular, it is part of the Southern China martial arts.</a:t>
            </a:r>
            <a:endParaRPr lang="en-US" sz="1555" dirty="0"/>
          </a:p>
        </p:txBody>
      </p:sp>
      <p:pic>
        <p:nvPicPr>
          <p:cNvPr id="12"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3" name="span"/>
          <p:cNvSpPr/>
          <p:nvPr/>
        </p:nvSpPr>
        <p:spPr>
          <a:xfrm>
            <a:off x="1341120" y="4253865"/>
            <a:ext cx="164315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Pretty atypical</a:t>
            </a:r>
            <a:endParaRPr lang="en-US" sz="1814" dirty="0"/>
          </a:p>
        </p:txBody>
      </p:sp>
      <p:sp>
        <p:nvSpPr>
          <p:cNvPr id="14" name="span"/>
          <p:cNvSpPr/>
          <p:nvPr/>
        </p:nvSpPr>
        <p:spPr>
          <a:xfrm>
            <a:off x="1341120" y="4581239"/>
            <a:ext cx="542334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won't see any spectacular roundhouse kicks or similar.</a:t>
            </a:r>
            <a:endParaRPr lang="en-US" sz="155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57726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Where did it come from?</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60251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was made for women</a:t>
            </a:r>
            <a:endParaRPr lang="en-US" sz="1814" dirty="0"/>
          </a:p>
        </p:txBody>
      </p:sp>
      <p:sp>
        <p:nvSpPr>
          <p:cNvPr id="7" name="span"/>
          <p:cNvSpPr/>
          <p:nvPr/>
        </p:nvSpPr>
        <p:spPr>
          <a:xfrm>
            <a:off x="1341120" y="1898999"/>
            <a:ext cx="636470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tradition says it was created for Yim Wing Tsun to defend herself.</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52564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derives from Shaolin</a:t>
            </a:r>
            <a:endParaRPr lang="en-US" sz="1814" dirty="0"/>
          </a:p>
        </p:txBody>
      </p:sp>
      <p:sp>
        <p:nvSpPr>
          <p:cNvPr id="10" name="span"/>
          <p:cNvSpPr/>
          <p:nvPr/>
        </p:nvSpPr>
        <p:spPr>
          <a:xfrm>
            <a:off x="1341120" y="3240119"/>
            <a:ext cx="621515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tradition states the women monk Ng Mui as her original creator.</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76691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also includes weapons</a:t>
            </a:r>
            <a:endParaRPr lang="en-US" sz="1814" dirty="0"/>
          </a:p>
        </p:txBody>
      </p:sp>
      <p:sp>
        <p:nvSpPr>
          <p:cNvPr id="13" name="span"/>
          <p:cNvSpPr/>
          <p:nvPr/>
        </p:nvSpPr>
        <p:spPr>
          <a:xfrm>
            <a:off x="1341120" y="4581239"/>
            <a:ext cx="456190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Butterfly knives and 3m staff are trained regularly.</a:t>
            </a:r>
            <a:endParaRPr lang="en-US" sz="155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709672"/>
            <a:ext cx="450437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Meet our training</a:t>
            </a:r>
            <a:endParaRPr lang="en-US" sz="4277" dirty="0"/>
          </a:p>
        </p:txBody>
      </p:sp>
      <p:sp>
        <p:nvSpPr>
          <p:cNvPr id="5" name="span"/>
          <p:cNvSpPr/>
          <p:nvPr/>
        </p:nvSpPr>
        <p:spPr>
          <a:xfrm>
            <a:off x="487680" y="3456432"/>
            <a:ext cx="199339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dummy</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2709672"/>
            <a:ext cx="360387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Sorry, I totally</a:t>
            </a:r>
            <a:endParaRPr lang="en-US" sz="4277" dirty="0"/>
          </a:p>
        </p:txBody>
      </p:sp>
      <p:sp>
        <p:nvSpPr>
          <p:cNvPr id="5" name="span"/>
          <p:cNvSpPr/>
          <p:nvPr/>
        </p:nvSpPr>
        <p:spPr>
          <a:xfrm>
            <a:off x="487680" y="3456432"/>
            <a:ext cx="413889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could not resist!</a:t>
            </a:r>
            <a:endParaRPr lang="en-US" sz="4277" dirty="0"/>
          </a:p>
        </p:txBody>
      </p:sp>
      <p:pic>
        <p:nvPicPr>
          <p:cNvPr id="6" name="div.image.trol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242304" y="512064"/>
            <a:ext cx="5803392" cy="580339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revers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6583680" y="2709672"/>
            <a:ext cx="238829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Meet our </a:t>
            </a:r>
            <a:endParaRPr lang="en-US" sz="4277" dirty="0"/>
          </a:p>
        </p:txBody>
      </p:sp>
      <p:sp>
        <p:nvSpPr>
          <p:cNvPr id="5" name="span"/>
          <p:cNvSpPr/>
          <p:nvPr/>
        </p:nvSpPr>
        <p:spPr>
          <a:xfrm>
            <a:off x="6583680" y="3456432"/>
            <a:ext cx="420728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training dummy</a:t>
            </a:r>
            <a:endParaRPr lang="en-US" sz="4277" dirty="0"/>
          </a:p>
        </p:txBody>
      </p:sp>
      <p:sp>
        <p:nvSpPr>
          <p:cNvPr id="6" name="span.theme@fg-amber"/>
          <p:cNvSpPr/>
          <p:nvPr/>
        </p:nvSpPr>
        <p:spPr>
          <a:xfrm>
            <a:off x="8971979" y="2709672"/>
            <a:ext cx="1017365" cy="652272"/>
          </a:xfrm>
          <a:prstGeom prst="rect">
            <a:avLst/>
          </a:prstGeom>
          <a:noFill/>
          <a:ln/>
        </p:spPr>
        <p:txBody>
          <a:bodyPr wrap="none" lIns="0" tIns="0" rIns="0" bIns="0" rtlCol="0" anchor="ctr"/>
          <a:lstStyle/>
          <a:p>
            <a:pPr indent="0" marL="0">
              <a:buNone/>
            </a:pPr>
            <a:r>
              <a:rPr lang="en-US" sz="4277" b="1" u="none" dirty="0">
                <a:solidFill>
                  <a:srgbClr val="FCD34D"/>
                </a:solidFill>
                <a:latin typeface="Bitter" pitchFamily="34" charset="0"/>
                <a:ea typeface="Bitter" pitchFamily="34" charset="-122"/>
                <a:cs typeface="Bitter" pitchFamily="34" charset="-120"/>
              </a:rPr>
              <a:t>real</a:t>
            </a:r>
            <a:endParaRPr lang="en-US" sz="4277" dirty="0"/>
          </a:p>
        </p:txBody>
      </p:sp>
      <p:pic>
        <p:nvPicPr>
          <p:cNvPr id="7" name="div.image" descr="preencoded.png">    </p:cNvPr>
          <p:cNvPicPr>
            <a:picLocks noChangeAspect="1"/>
          </p:cNvPicPr>
          <p:nvPr/>
        </p:nvPicPr>
        <p:blipFill>
          <a:blip r:embed="rId1"/>
          <a:stretch>
            <a:fillRect/>
          </a:stretch>
        </p:blipFill>
        <p:spPr>
          <a:xfrm>
            <a:off x="0" y="0"/>
            <a:ext cx="6096000" cy="682752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36812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did I chose Wing Tsun?</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03942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focuses on effectiveness</a:t>
            </a:r>
            <a:endParaRPr lang="en-US" sz="1814" dirty="0"/>
          </a:p>
        </p:txBody>
      </p:sp>
      <p:sp>
        <p:nvSpPr>
          <p:cNvPr id="7" name="span"/>
          <p:cNvSpPr/>
          <p:nvPr/>
        </p:nvSpPr>
        <p:spPr>
          <a:xfrm>
            <a:off x="1341120" y="1905095"/>
            <a:ext cx="246459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Every millisecond matters. </a:t>
            </a:r>
            <a:endParaRPr lang="en-US" sz="1555" dirty="0"/>
          </a:p>
        </p:txBody>
      </p:sp>
      <p:sp>
        <p:nvSpPr>
          <p:cNvPr id="8" name="em"/>
          <p:cNvSpPr/>
          <p:nvPr/>
        </p:nvSpPr>
        <p:spPr>
          <a:xfrm>
            <a:off x="3805714" y="1905095"/>
            <a:ext cx="1098995"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Ring a bell?</a:t>
            </a:r>
            <a:endParaRPr lang="en-US" sz="1555" dirty="0"/>
          </a:p>
        </p:txBody>
      </p:sp>
      <p:pic>
        <p:nvPicPr>
          <p:cNvPr id="9"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0" name="span"/>
          <p:cNvSpPr/>
          <p:nvPr/>
        </p:nvSpPr>
        <p:spPr>
          <a:xfrm>
            <a:off x="1341120" y="2912745"/>
            <a:ext cx="188804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is for everyone</a:t>
            </a:r>
            <a:endParaRPr lang="en-US" sz="1814" dirty="0"/>
          </a:p>
        </p:txBody>
      </p:sp>
      <p:sp>
        <p:nvSpPr>
          <p:cNvPr id="11" name="span"/>
          <p:cNvSpPr/>
          <p:nvPr/>
        </p:nvSpPr>
        <p:spPr>
          <a:xfrm>
            <a:off x="1341120" y="3240119"/>
            <a:ext cx="484851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don't need to be able to do splits to throw a kick.</a:t>
            </a:r>
            <a:endParaRPr lang="en-US" sz="1555" dirty="0"/>
          </a:p>
        </p:txBody>
      </p:sp>
      <p:pic>
        <p:nvPicPr>
          <p:cNvPr id="12"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3" name="span"/>
          <p:cNvSpPr/>
          <p:nvPr/>
        </p:nvSpPr>
        <p:spPr>
          <a:xfrm>
            <a:off x="1341120" y="4253865"/>
            <a:ext cx="397706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redefines the concept of strength</a:t>
            </a:r>
            <a:endParaRPr lang="en-US" sz="1814" dirty="0"/>
          </a:p>
        </p:txBody>
      </p:sp>
      <p:sp>
        <p:nvSpPr>
          <p:cNvPr id="14" name="span"/>
          <p:cNvSpPr/>
          <p:nvPr/>
        </p:nvSpPr>
        <p:spPr>
          <a:xfrm>
            <a:off x="1341120" y="4581239"/>
            <a:ext cx="281940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don't really need muscles.</a:t>
            </a:r>
            <a:endParaRPr lang="en-US" sz="1555"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01237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about</a:t>
            </a:r>
            <a:endParaRPr lang="en-US" sz="4277" dirty="0"/>
          </a:p>
        </p:txBody>
      </p:sp>
      <p:sp>
        <p:nvSpPr>
          <p:cNvPr id="5" name="span"/>
          <p:cNvSpPr/>
          <p:nvPr/>
        </p:nvSpPr>
        <p:spPr>
          <a:xfrm>
            <a:off x="487680" y="3456432"/>
            <a:ext cx="385648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programming?</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10159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Let's clarify few things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56594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Fighting is everywhere</a:t>
            </a:r>
            <a:endParaRPr lang="en-US" sz="1814" dirty="0"/>
          </a:p>
        </p:txBody>
      </p:sp>
      <p:sp>
        <p:nvSpPr>
          <p:cNvPr id="7" name="span"/>
          <p:cNvSpPr/>
          <p:nvPr/>
        </p:nvSpPr>
        <p:spPr>
          <a:xfrm>
            <a:off x="1341120" y="1898999"/>
            <a:ext cx="563508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Is not only on the ring or on the street. It's a general principle.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23814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Martial arts are not just about fighting</a:t>
            </a:r>
            <a:endParaRPr lang="en-US" sz="1814" dirty="0"/>
          </a:p>
        </p:txBody>
      </p:sp>
      <p:sp>
        <p:nvSpPr>
          <p:cNvPr id="10" name="span"/>
          <p:cNvSpPr/>
          <p:nvPr/>
        </p:nvSpPr>
        <p:spPr>
          <a:xfrm>
            <a:off x="1341120" y="3240119"/>
            <a:ext cx="393030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Sometimes, they become a life philosophy.</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57959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Remember about the personas?</a:t>
            </a:r>
            <a:endParaRPr lang="en-US" sz="1814" dirty="0"/>
          </a:p>
        </p:txBody>
      </p:sp>
      <p:sp>
        <p:nvSpPr>
          <p:cNvPr id="13" name="span"/>
          <p:cNvSpPr/>
          <p:nvPr/>
        </p:nvSpPr>
        <p:spPr>
          <a:xfrm>
            <a:off x="1341120" y="4581239"/>
            <a:ext cx="562584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 unconsciously use what I learned in Wing Tsun everywhere.</a:t>
            </a:r>
            <a:endParaRPr lang="en-US" sz="1555"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1521524"/>
            <a:ext cx="366474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apply the</a:t>
            </a:r>
            <a:endParaRPr lang="en-US" sz="4277" dirty="0"/>
          </a:p>
        </p:txBody>
      </p:sp>
      <p:sp>
        <p:nvSpPr>
          <p:cNvPr id="5" name="span"/>
          <p:cNvSpPr/>
          <p:nvPr/>
        </p:nvSpPr>
        <p:spPr>
          <a:xfrm>
            <a:off x="487680" y="2268284"/>
            <a:ext cx="273805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Wing Tsun</a:t>
            </a:r>
            <a:endParaRPr lang="en-US" sz="4277" dirty="0"/>
          </a:p>
        </p:txBody>
      </p:sp>
      <p:sp>
        <p:nvSpPr>
          <p:cNvPr id="6" name="span"/>
          <p:cNvSpPr/>
          <p:nvPr/>
        </p:nvSpPr>
        <p:spPr>
          <a:xfrm>
            <a:off x="487680" y="3015044"/>
            <a:ext cx="323183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principles to</a:t>
            </a:r>
            <a:endParaRPr lang="en-US" sz="4277" dirty="0"/>
          </a:p>
        </p:txBody>
      </p:sp>
      <p:sp>
        <p:nvSpPr>
          <p:cNvPr id="7" name="span"/>
          <p:cNvSpPr/>
          <p:nvPr/>
        </p:nvSpPr>
        <p:spPr>
          <a:xfrm>
            <a:off x="487680" y="3761804"/>
            <a:ext cx="378742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programming!</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9" name="span"/>
          <p:cNvSpPr/>
          <p:nvPr/>
        </p:nvSpPr>
        <p:spPr>
          <a:xfrm>
            <a:off x="487680" y="4990148"/>
            <a:ext cx="184118" cy="310896"/>
          </a:xfrm>
          <a:prstGeom prst="rect">
            <a:avLst/>
          </a:prstGeom>
          <a:noFill/>
          <a:ln/>
        </p:spPr>
        <p:txBody>
          <a:bodyPr wrap="none" lIns="0" tIns="0" rIns="0" bIns="0" rtlCol="0" anchor="ctr"/>
          <a:lstStyle/>
          <a:p>
            <a:pPr indent="0" marL="0">
              <a:buNone/>
            </a:pPr>
            <a:r>
              <a:rPr lang="en-US" sz="2074" b="1" u="none" dirty="0">
                <a:solidFill>
                  <a:srgbClr val="FFFFFF"/>
                </a:solidFill>
                <a:latin typeface="Bitter" pitchFamily="34" charset="0"/>
                <a:ea typeface="Bitter" pitchFamily="34" charset="-122"/>
                <a:cs typeface="Bitter" pitchFamily="34" charset="-120"/>
              </a:rPr>
              <a:t>...</a:t>
            </a:r>
            <a:endParaRPr lang="en-US" sz="2074" dirty="0"/>
          </a:p>
        </p:txBody>
      </p:sp>
      <p:sp>
        <p:nvSpPr>
          <p:cNvPr id="10" name="span"/>
          <p:cNvSpPr/>
          <p:nvPr/>
        </p:nvSpPr>
        <p:spPr>
          <a:xfrm>
            <a:off x="719138" y="4990148"/>
            <a:ext cx="890683" cy="310896"/>
          </a:xfrm>
          <a:prstGeom prst="rect">
            <a:avLst/>
          </a:prstGeom>
          <a:noFill/>
          <a:ln/>
        </p:spPr>
        <p:txBody>
          <a:bodyPr wrap="none" lIns="0" tIns="0" rIns="0" bIns="0" rtlCol="0" anchor="ctr"/>
          <a:lstStyle/>
          <a:p>
            <a:pPr indent="0" marL="0">
              <a:buNone/>
            </a:pPr>
            <a:r>
              <a:rPr lang="en-US" sz="2074" b="1" u="none" dirty="0">
                <a:solidFill>
                  <a:srgbClr val="FFFFFF"/>
                </a:solidFill>
                <a:latin typeface="Bitter" pitchFamily="34" charset="0"/>
                <a:ea typeface="Bitter" pitchFamily="34" charset="-122"/>
                <a:cs typeface="Bitter" pitchFamily="34" charset="-120"/>
              </a:rPr>
              <a:t>finally!</a:t>
            </a:r>
            <a:endParaRPr lang="en-US" sz="2074" dirty="0"/>
          </a:p>
        </p:txBody>
      </p:sp>
      <p:sp>
        <p:nvSpPr>
          <p:cNvPr id="11" name="span"/>
          <p:cNvSpPr/>
          <p:nvPr/>
        </p:nvSpPr>
        <p:spPr>
          <a:xfrm>
            <a:off x="1657160" y="4990148"/>
            <a:ext cx="262223" cy="310896"/>
          </a:xfrm>
          <a:prstGeom prst="rect">
            <a:avLst/>
          </a:prstGeom>
          <a:noFill/>
          <a:ln/>
        </p:spPr>
        <p:txBody>
          <a:bodyPr wrap="none" lIns="0" tIns="0" rIns="0" bIns="0" rtlCol="0" anchor="ctr"/>
          <a:lstStyle/>
          <a:p>
            <a:pPr indent="0" marL="0">
              <a:buNone/>
            </a:pPr>
            <a:r>
              <a:rPr lang="en-US" sz="2074" b="1" u="none" dirty="0">
                <a:solidFill>
                  <a:srgbClr val="FFFFFF"/>
                </a:solidFill>
                <a:latin typeface="Bitter" pitchFamily="34" charset="0"/>
                <a:ea typeface="Bitter" pitchFamily="34" charset="-122"/>
                <a:cs typeface="Bitter" pitchFamily="34" charset="-120"/>
              </a:rPr>
              <a:t>😂</a:t>
            </a:r>
            <a:endParaRPr lang="en-US" sz="2074"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073081"/>
            <a:ext cx="6489478" cy="2266760"/>
          </a:xfrm>
          <a:prstGeom prst="rect">
            <a:avLst/>
          </a:prstGeom>
          <a:solidFill>
            <a:srgbClr val="00050B"/>
          </a:solidFill>
          <a:ln w="12700">
            <a:solidFill>
              <a:srgbClr val="00050B">
                <a:alpha val="0"/>
              </a:srgbClr>
            </a:solidFill>
            <a:prstDash val="solid"/>
          </a:ln>
        </p:spPr>
      </p:sp>
      <p:sp>
        <p:nvSpPr>
          <p:cNvPr id="6" name="span"/>
          <p:cNvSpPr/>
          <p:nvPr/>
        </p:nvSpPr>
        <p:spPr>
          <a:xfrm>
            <a:off x="853250" y="4243769"/>
            <a:ext cx="8763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No </a:t>
            </a:r>
            <a:endParaRPr lang="en-US" sz="4536" dirty="0"/>
          </a:p>
        </p:txBody>
      </p:sp>
      <p:sp>
        <p:nvSpPr>
          <p:cNvPr id="7" name="span"/>
          <p:cNvSpPr/>
          <p:nvPr/>
        </p:nvSpPr>
        <p:spPr>
          <a:xfrm>
            <a:off x="2780348" y="4243769"/>
            <a:ext cx="2670715"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 has proof</a:t>
            </a:r>
            <a:endParaRPr lang="en-US" sz="4536" dirty="0"/>
          </a:p>
        </p:txBody>
      </p:sp>
      <p:sp>
        <p:nvSpPr>
          <p:cNvPr id="8" name="span"/>
          <p:cNvSpPr/>
          <p:nvPr/>
        </p:nvSpPr>
        <p:spPr>
          <a:xfrm>
            <a:off x="853250" y="5035868"/>
            <a:ext cx="4767072"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checked this talk!</a:t>
            </a:r>
            <a:endParaRPr lang="en-US" sz="4536" dirty="0"/>
          </a:p>
        </p:txBody>
      </p:sp>
      <p:sp>
        <p:nvSpPr>
          <p:cNvPr id="9" name="span.theme@fg-amber"/>
          <p:cNvSpPr/>
          <p:nvPr/>
        </p:nvSpPr>
        <p:spPr>
          <a:xfrm>
            <a:off x="1729550" y="4243769"/>
            <a:ext cx="1050798" cy="688848"/>
          </a:xfrm>
          <a:prstGeom prst="rect">
            <a:avLst/>
          </a:prstGeom>
          <a:noFill/>
          <a:ln/>
        </p:spPr>
        <p:txBody>
          <a:bodyPr wrap="none" lIns="0" tIns="0" rIns="0" bIns="0" rtlCol="0" anchor="ctr"/>
          <a:lstStyle/>
          <a:p>
            <a:pPr indent="0" marL="0">
              <a:buNone/>
            </a:pPr>
            <a:r>
              <a:rPr lang="en-US" sz="4536" b="1" u="none" dirty="0">
                <a:solidFill>
                  <a:srgbClr val="FCD34D"/>
                </a:solidFill>
                <a:latin typeface="Bitter" pitchFamily="34" charset="0"/>
                <a:ea typeface="Bitter" pitchFamily="34" charset="-122"/>
                <a:cs typeface="Bitter" pitchFamily="34" charset="-120"/>
              </a:rPr>
              <a:t>sifu</a:t>
            </a:r>
            <a:endParaRPr lang="en-US" sz="4536" dirty="0"/>
          </a:p>
        </p:txBody>
      </p:sp>
      <p:sp>
        <p:nvSpPr>
          <p:cNvPr id="10" name="span.subtitle.talk@separator"/>
          <p:cNvSpPr/>
          <p:nvPr/>
        </p:nvSpPr>
        <p:spPr>
          <a:xfrm>
            <a:off x="853250" y="5919407"/>
            <a:ext cx="5758339" cy="274320"/>
          </a:xfrm>
          <a:prstGeom prst="rect">
            <a:avLst/>
          </a:prstGeom>
          <a:noFill/>
          <a:ln/>
        </p:spPr>
        <p:txBody>
          <a:bodyPr wrap="none" lIns="0" tIns="0" rIns="0" bIns="0" rtlCol="0" anchor="ctr"/>
          <a:lstStyle/>
          <a:p>
            <a:pPr indent="0" marL="0">
              <a:buNone/>
            </a:pPr>
            <a:r>
              <a:rPr lang="en-US" sz="1814" b="1" u="none" dirty="0">
                <a:solidFill>
                  <a:srgbClr val="FCD34D"/>
                </a:solidFill>
                <a:latin typeface="Bitter" pitchFamily="34" charset="0"/>
                <a:ea typeface="Bitter" pitchFamily="34" charset="-122"/>
                <a:cs typeface="Bitter" pitchFamily="34" charset="-120"/>
              </a:rPr>
              <a:t>Opinions are mine and I'm still learning. Be gentle! 🙏</a:t>
            </a:r>
            <a:endParaRPr lang="en-US" sz="1814"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454294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Energy Principles</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svg.freya@svg.theme@icon.icon.secondary.light"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8087106" y="3115056"/>
            <a:ext cx="166649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1</a:t>
            </a:r>
            <a:endParaRPr lang="en-US" sz="32400" dirty="0"/>
          </a:p>
        </p:txBody>
      </p:sp>
      <p:sp>
        <p:nvSpPr>
          <p:cNvPr id="6" name="span"/>
          <p:cNvSpPr/>
          <p:nvPr/>
        </p:nvSpPr>
        <p:spPr>
          <a:xfrm>
            <a:off x="487680" y="518160"/>
            <a:ext cx="499872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Energy Principles (1/4)</a:t>
            </a:r>
            <a:endParaRPr lang="en-US" sz="3240" dirty="0"/>
          </a:p>
        </p:txBody>
      </p:sp>
      <p:sp>
        <p:nvSpPr>
          <p:cNvPr id="7" name="span.sentence.light"/>
          <p:cNvSpPr/>
          <p:nvPr/>
        </p:nvSpPr>
        <p:spPr>
          <a:xfrm>
            <a:off x="487680" y="3271361"/>
            <a:ext cx="4734116"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“Give up your own Force.”</a:t>
            </a:r>
            <a:endParaRPr lang="en-US" sz="3240" dirty="0"/>
          </a:p>
        </p:txBody>
      </p:sp>
      <p:sp>
        <p:nvSpPr>
          <p:cNvPr id="8" name="strong.author.light"/>
          <p:cNvSpPr/>
          <p:nvPr/>
        </p:nvSpPr>
        <p:spPr>
          <a:xfrm>
            <a:off x="487680" y="3824954"/>
            <a:ext cx="2542032"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1st Energy Principle</a:t>
            </a:r>
            <a:endParaRPr lang="en-US" sz="1944"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second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8087106" y="3115056"/>
            <a:ext cx="1666494" cy="5010912"/>
          </a:xfrm>
          <a:prstGeom prst="rect">
            <a:avLst/>
          </a:prstGeom>
          <a:noFill/>
          <a:ln/>
        </p:spPr>
        <p:txBody>
          <a:bodyPr wrap="none" lIns="0" tIns="0" rIns="0" bIns="0" rtlCol="0" anchor="ctr"/>
          <a:lstStyle/>
          <a:p>
            <a:pPr indent="0" marL="0">
              <a:buNone/>
            </a:pPr>
            <a:r>
              <a:rPr lang="en-US" sz="32400" u="none" dirty="0">
                <a:solidFill>
                  <a:srgbClr val="C2410C"/>
                </a:solidFill>
                <a:latin typeface="Montserrat ExtraBold" pitchFamily="34" charset="0"/>
                <a:ea typeface="Montserrat ExtraBold" pitchFamily="34" charset="-122"/>
                <a:cs typeface="Montserrat ExtraBold" pitchFamily="34" charset="-120"/>
              </a:rPr>
              <a:t>1</a:t>
            </a:r>
            <a:endParaRPr lang="en-US" sz="32400" dirty="0"/>
          </a:p>
        </p:txBody>
      </p:sp>
      <p:sp>
        <p:nvSpPr>
          <p:cNvPr id="6" name="span"/>
          <p:cNvSpPr/>
          <p:nvPr/>
        </p:nvSpPr>
        <p:spPr>
          <a:xfrm>
            <a:off x="487680" y="518160"/>
            <a:ext cx="5268659"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Give up your own Force</a:t>
            </a:r>
            <a:endParaRPr lang="en-US" sz="3240" dirty="0"/>
          </a:p>
        </p:txBody>
      </p:sp>
      <p:sp>
        <p:nvSpPr>
          <p:cNvPr id="7" name="span.sentence.dark"/>
          <p:cNvSpPr/>
          <p:nvPr/>
        </p:nvSpPr>
        <p:spPr>
          <a:xfrm>
            <a:off x="487680" y="3271361"/>
            <a:ext cx="5941790"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“K.I.S.S. and don't be stubborn.”</a:t>
            </a:r>
            <a:endParaRPr lang="en-US" sz="3240" dirty="0"/>
          </a:p>
        </p:txBody>
      </p:sp>
      <p:sp>
        <p:nvSpPr>
          <p:cNvPr id="8" name="strong.author.dark"/>
          <p:cNvSpPr/>
          <p:nvPr/>
        </p:nvSpPr>
        <p:spPr>
          <a:xfrm>
            <a:off x="487680" y="3824954"/>
            <a:ext cx="5779675"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1st Energy Principle applied to programming</a:t>
            </a:r>
            <a:endParaRPr lang="en-US" sz="1944"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svg.freya@svg.theme@icon.icon.secondary.light"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7288816" y="3115056"/>
            <a:ext cx="246478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2</a:t>
            </a:r>
            <a:endParaRPr lang="en-US" sz="32400" dirty="0"/>
          </a:p>
        </p:txBody>
      </p:sp>
      <p:sp>
        <p:nvSpPr>
          <p:cNvPr id="6" name="span"/>
          <p:cNvSpPr/>
          <p:nvPr/>
        </p:nvSpPr>
        <p:spPr>
          <a:xfrm>
            <a:off x="487680" y="518160"/>
            <a:ext cx="507692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Energy Principles (2/4)</a:t>
            </a:r>
            <a:endParaRPr lang="en-US" sz="3240" dirty="0"/>
          </a:p>
        </p:txBody>
      </p:sp>
      <p:sp>
        <p:nvSpPr>
          <p:cNvPr id="7" name="span.sentence.light"/>
          <p:cNvSpPr/>
          <p:nvPr/>
        </p:nvSpPr>
        <p:spPr>
          <a:xfrm>
            <a:off x="487680" y="3271361"/>
            <a:ext cx="6043041"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“Give up your opponent's Force.”</a:t>
            </a:r>
            <a:endParaRPr lang="en-US" sz="3240" dirty="0"/>
          </a:p>
        </p:txBody>
      </p:sp>
      <p:sp>
        <p:nvSpPr>
          <p:cNvPr id="8" name="strong.author.light"/>
          <p:cNvSpPr/>
          <p:nvPr/>
        </p:nvSpPr>
        <p:spPr>
          <a:xfrm>
            <a:off x="487680" y="3824954"/>
            <a:ext cx="2694813"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2nd Energy Principle</a:t>
            </a:r>
            <a:endParaRPr lang="en-US" sz="1944"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second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7288816" y="3115056"/>
            <a:ext cx="2464784" cy="5010912"/>
          </a:xfrm>
          <a:prstGeom prst="rect">
            <a:avLst/>
          </a:prstGeom>
          <a:noFill/>
          <a:ln/>
        </p:spPr>
        <p:txBody>
          <a:bodyPr wrap="none" lIns="0" tIns="0" rIns="0" bIns="0" rtlCol="0" anchor="ctr"/>
          <a:lstStyle/>
          <a:p>
            <a:pPr indent="0" marL="0">
              <a:buNone/>
            </a:pPr>
            <a:r>
              <a:rPr lang="en-US" sz="32400" u="none" dirty="0">
                <a:solidFill>
                  <a:srgbClr val="C2410C"/>
                </a:solidFill>
                <a:latin typeface="Montserrat ExtraBold" pitchFamily="34" charset="0"/>
                <a:ea typeface="Montserrat ExtraBold" pitchFamily="34" charset="-122"/>
                <a:cs typeface="Montserrat ExtraBold" pitchFamily="34" charset="-120"/>
              </a:rPr>
              <a:t>2</a:t>
            </a:r>
            <a:endParaRPr lang="en-US" sz="32400" dirty="0"/>
          </a:p>
        </p:txBody>
      </p:sp>
      <p:sp>
        <p:nvSpPr>
          <p:cNvPr id="6" name="span"/>
          <p:cNvSpPr/>
          <p:nvPr/>
        </p:nvSpPr>
        <p:spPr>
          <a:xfrm>
            <a:off x="487680" y="518160"/>
            <a:ext cx="681580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Give up your opponent's Force</a:t>
            </a:r>
            <a:endParaRPr lang="en-US" sz="3240" dirty="0"/>
          </a:p>
        </p:txBody>
      </p:sp>
      <p:sp>
        <p:nvSpPr>
          <p:cNvPr id="7" name="span.sentence.dark"/>
          <p:cNvSpPr/>
          <p:nvPr/>
        </p:nvSpPr>
        <p:spPr>
          <a:xfrm>
            <a:off x="487680" y="2988469"/>
            <a:ext cx="5596604"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“Contain or redirect any point</a:t>
            </a:r>
            <a:endParaRPr lang="en-US" sz="3240" dirty="0"/>
          </a:p>
        </p:txBody>
      </p:sp>
      <p:sp>
        <p:nvSpPr>
          <p:cNvPr id="8" name="span.sentence.dark"/>
          <p:cNvSpPr/>
          <p:nvPr/>
        </p:nvSpPr>
        <p:spPr>
          <a:xfrm>
            <a:off x="487680" y="3554254"/>
            <a:ext cx="6122480"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of failure where it cannot harm.”</a:t>
            </a:r>
            <a:endParaRPr lang="en-US" sz="3240" dirty="0"/>
          </a:p>
        </p:txBody>
      </p:sp>
      <p:sp>
        <p:nvSpPr>
          <p:cNvPr id="9" name="strong.author.dark"/>
          <p:cNvSpPr/>
          <p:nvPr/>
        </p:nvSpPr>
        <p:spPr>
          <a:xfrm>
            <a:off x="487680" y="4107847"/>
            <a:ext cx="5932551"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2nd Energy Principle applied to programming</a:t>
            </a:r>
            <a:endParaRPr lang="en-US" sz="1944"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svg.freya@svg.theme@icon.icon.secondary.light"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7272338" y="3115056"/>
            <a:ext cx="2481263"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3</a:t>
            </a:r>
            <a:endParaRPr lang="en-US" sz="32400" dirty="0"/>
          </a:p>
        </p:txBody>
      </p:sp>
      <p:sp>
        <p:nvSpPr>
          <p:cNvPr id="6" name="span"/>
          <p:cNvSpPr/>
          <p:nvPr/>
        </p:nvSpPr>
        <p:spPr>
          <a:xfrm>
            <a:off x="487680" y="518160"/>
            <a:ext cx="507520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Energy Principles (3/4)</a:t>
            </a:r>
            <a:endParaRPr lang="en-US" sz="3240" dirty="0"/>
          </a:p>
        </p:txBody>
      </p:sp>
      <p:sp>
        <p:nvSpPr>
          <p:cNvPr id="7" name="span.sentence.light"/>
          <p:cNvSpPr/>
          <p:nvPr/>
        </p:nvSpPr>
        <p:spPr>
          <a:xfrm>
            <a:off x="487680" y="3271361"/>
            <a:ext cx="8249793"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“Use your attacker's Force against him/her.”</a:t>
            </a:r>
            <a:endParaRPr lang="en-US" sz="3240" dirty="0"/>
          </a:p>
        </p:txBody>
      </p:sp>
      <p:sp>
        <p:nvSpPr>
          <p:cNvPr id="8" name="strong.author.light"/>
          <p:cNvSpPr/>
          <p:nvPr/>
        </p:nvSpPr>
        <p:spPr>
          <a:xfrm>
            <a:off x="487680" y="3824954"/>
            <a:ext cx="2627948"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3rd Energy Principle</a:t>
            </a:r>
            <a:endParaRPr lang="en-US" sz="1944"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second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7272338" y="3115056"/>
            <a:ext cx="2481263" cy="5010912"/>
          </a:xfrm>
          <a:prstGeom prst="rect">
            <a:avLst/>
          </a:prstGeom>
          <a:noFill/>
          <a:ln/>
        </p:spPr>
        <p:txBody>
          <a:bodyPr wrap="none" lIns="0" tIns="0" rIns="0" bIns="0" rtlCol="0" anchor="ctr"/>
          <a:lstStyle/>
          <a:p>
            <a:pPr indent="0" marL="0">
              <a:buNone/>
            </a:pPr>
            <a:r>
              <a:rPr lang="en-US" sz="32400" u="none" dirty="0">
                <a:solidFill>
                  <a:srgbClr val="C2410C"/>
                </a:solidFill>
                <a:latin typeface="Montserrat ExtraBold" pitchFamily="34" charset="0"/>
                <a:ea typeface="Montserrat ExtraBold" pitchFamily="34" charset="-122"/>
                <a:cs typeface="Montserrat ExtraBold" pitchFamily="34" charset="-120"/>
              </a:rPr>
              <a:t>3</a:t>
            </a:r>
            <a:endParaRPr lang="en-US" sz="32400" dirty="0"/>
          </a:p>
        </p:txBody>
      </p:sp>
      <p:sp>
        <p:nvSpPr>
          <p:cNvPr id="6" name="span"/>
          <p:cNvSpPr/>
          <p:nvPr/>
        </p:nvSpPr>
        <p:spPr>
          <a:xfrm>
            <a:off x="487680" y="518160"/>
            <a:ext cx="9378506"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Use your attacker's Force against him/her</a:t>
            </a:r>
            <a:endParaRPr lang="en-US" sz="3240" dirty="0"/>
          </a:p>
        </p:txBody>
      </p:sp>
      <p:sp>
        <p:nvSpPr>
          <p:cNvPr id="7" name="span.sentence.dark"/>
          <p:cNvSpPr/>
          <p:nvPr/>
        </p:nvSpPr>
        <p:spPr>
          <a:xfrm>
            <a:off x="487680" y="2988469"/>
            <a:ext cx="5967317"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“Thoroughly study the APIs and</a:t>
            </a:r>
            <a:endParaRPr lang="en-US" sz="3240" dirty="0"/>
          </a:p>
        </p:txBody>
      </p:sp>
      <p:sp>
        <p:nvSpPr>
          <p:cNvPr id="8" name="span.sentence.dark"/>
          <p:cNvSpPr/>
          <p:nvPr/>
        </p:nvSpPr>
        <p:spPr>
          <a:xfrm>
            <a:off x="487680" y="3554254"/>
            <a:ext cx="7599712"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existing systems you have to work with.”</a:t>
            </a:r>
            <a:endParaRPr lang="en-US" sz="3240" dirty="0"/>
          </a:p>
        </p:txBody>
      </p:sp>
      <p:sp>
        <p:nvSpPr>
          <p:cNvPr id="9" name="strong.author.dark"/>
          <p:cNvSpPr/>
          <p:nvPr/>
        </p:nvSpPr>
        <p:spPr>
          <a:xfrm>
            <a:off x="487680" y="4107847"/>
            <a:ext cx="5865590"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3rd Energy Principle applied to programming</a:t>
            </a:r>
            <a:endParaRPr lang="en-US" sz="1944"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svg.freya@svg.theme@icon.icon.secondary.light"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6873240" y="3115056"/>
            <a:ext cx="2880360"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4</a:t>
            </a:r>
            <a:endParaRPr lang="en-US" sz="32400" dirty="0"/>
          </a:p>
        </p:txBody>
      </p:sp>
      <p:sp>
        <p:nvSpPr>
          <p:cNvPr id="6" name="span"/>
          <p:cNvSpPr/>
          <p:nvPr/>
        </p:nvSpPr>
        <p:spPr>
          <a:xfrm>
            <a:off x="487680" y="518160"/>
            <a:ext cx="511559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Energy Principles (4/4)</a:t>
            </a:r>
            <a:endParaRPr lang="en-US" sz="3240" dirty="0"/>
          </a:p>
        </p:txBody>
      </p:sp>
      <p:sp>
        <p:nvSpPr>
          <p:cNvPr id="7" name="span.sentence.light"/>
          <p:cNvSpPr/>
          <p:nvPr/>
        </p:nvSpPr>
        <p:spPr>
          <a:xfrm>
            <a:off x="487680" y="3271361"/>
            <a:ext cx="4071652"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“Add your own Force.”</a:t>
            </a:r>
            <a:endParaRPr lang="en-US" sz="3240" dirty="0"/>
          </a:p>
        </p:txBody>
      </p:sp>
      <p:sp>
        <p:nvSpPr>
          <p:cNvPr id="8" name="strong.author.light"/>
          <p:cNvSpPr/>
          <p:nvPr/>
        </p:nvSpPr>
        <p:spPr>
          <a:xfrm>
            <a:off x="487680" y="3824954"/>
            <a:ext cx="2655284"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4th Energy Principle</a:t>
            </a:r>
            <a:endParaRPr lang="en-US" sz="1944"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second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6873240" y="3115056"/>
            <a:ext cx="2880360" cy="5010912"/>
          </a:xfrm>
          <a:prstGeom prst="rect">
            <a:avLst/>
          </a:prstGeom>
          <a:noFill/>
          <a:ln/>
        </p:spPr>
        <p:txBody>
          <a:bodyPr wrap="none" lIns="0" tIns="0" rIns="0" bIns="0" rtlCol="0" anchor="ctr"/>
          <a:lstStyle/>
          <a:p>
            <a:pPr indent="0" marL="0">
              <a:buNone/>
            </a:pPr>
            <a:r>
              <a:rPr lang="en-US" sz="32400" u="none" dirty="0">
                <a:solidFill>
                  <a:srgbClr val="C2410C"/>
                </a:solidFill>
                <a:latin typeface="Montserrat ExtraBold" pitchFamily="34" charset="0"/>
                <a:ea typeface="Montserrat ExtraBold" pitchFamily="34" charset="-122"/>
                <a:cs typeface="Montserrat ExtraBold" pitchFamily="34" charset="-120"/>
              </a:rPr>
              <a:t>4</a:t>
            </a:r>
            <a:endParaRPr lang="en-US" sz="32400" dirty="0"/>
          </a:p>
        </p:txBody>
      </p:sp>
      <p:sp>
        <p:nvSpPr>
          <p:cNvPr id="6" name="span"/>
          <p:cNvSpPr/>
          <p:nvPr/>
        </p:nvSpPr>
        <p:spPr>
          <a:xfrm>
            <a:off x="487680" y="518160"/>
            <a:ext cx="4501610"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Add your own Force</a:t>
            </a:r>
            <a:endParaRPr lang="en-US" sz="3240" dirty="0"/>
          </a:p>
        </p:txBody>
      </p:sp>
      <p:sp>
        <p:nvSpPr>
          <p:cNvPr id="7" name="span.sentence.dark"/>
          <p:cNvSpPr/>
          <p:nvPr/>
        </p:nvSpPr>
        <p:spPr>
          <a:xfrm>
            <a:off x="487680" y="2988469"/>
            <a:ext cx="5406485"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“Apply lateral thinking when</a:t>
            </a:r>
            <a:endParaRPr lang="en-US" sz="3240" dirty="0"/>
          </a:p>
        </p:txBody>
      </p:sp>
      <p:sp>
        <p:nvSpPr>
          <p:cNvPr id="8" name="span.sentence.dark"/>
          <p:cNvSpPr/>
          <p:nvPr/>
        </p:nvSpPr>
        <p:spPr>
          <a:xfrm>
            <a:off x="487680" y="3554254"/>
            <a:ext cx="6552819"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solving others' complex problems.”</a:t>
            </a:r>
            <a:endParaRPr lang="en-US" sz="3240" dirty="0"/>
          </a:p>
        </p:txBody>
      </p:sp>
      <p:sp>
        <p:nvSpPr>
          <p:cNvPr id="9" name="strong.author.dark"/>
          <p:cNvSpPr/>
          <p:nvPr/>
        </p:nvSpPr>
        <p:spPr>
          <a:xfrm>
            <a:off x="487680" y="4107847"/>
            <a:ext cx="5893022"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4th Energy Principle applied to programming</a:t>
            </a:r>
            <a:endParaRPr lang="en-US" sz="1944"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459514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Chi Sao principles</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478736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But what is exactly</a:t>
            </a:r>
            <a:endParaRPr lang="en-US" sz="4277" dirty="0"/>
          </a:p>
        </p:txBody>
      </p:sp>
      <p:sp>
        <p:nvSpPr>
          <p:cNvPr id="5" name="span"/>
          <p:cNvSpPr/>
          <p:nvPr/>
        </p:nvSpPr>
        <p:spPr>
          <a:xfrm>
            <a:off x="2365915" y="3456432"/>
            <a:ext cx="24336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t>
            </a:r>
            <a:endParaRPr lang="en-US" sz="4277" dirty="0"/>
          </a:p>
        </p:txBody>
      </p:sp>
      <p:sp>
        <p:nvSpPr>
          <p:cNvPr id="6" name="span.theme@fg-blue"/>
          <p:cNvSpPr/>
          <p:nvPr/>
        </p:nvSpPr>
        <p:spPr>
          <a:xfrm>
            <a:off x="487680" y="3456432"/>
            <a:ext cx="1878235" cy="652272"/>
          </a:xfrm>
          <a:prstGeom prst="rect">
            <a:avLst/>
          </a:prstGeom>
          <a:noFill/>
          <a:ln/>
        </p:spPr>
        <p:txBody>
          <a:bodyPr wrap="none" lIns="0" tIns="0" rIns="0" bIns="0" rtlCol="0" anchor="ctr"/>
          <a:lstStyle/>
          <a:p>
            <a:pPr indent="0" marL="0">
              <a:buNone/>
            </a:pPr>
            <a:r>
              <a:rPr lang="en-US" sz="4277" b="1" u="none" dirty="0">
                <a:solidFill>
                  <a:srgbClr val="2563EB"/>
                </a:solidFill>
                <a:latin typeface="Bitter" pitchFamily="34" charset="0"/>
                <a:ea typeface="Bitter" pitchFamily="34" charset="-122"/>
                <a:cs typeface="Bitter" pitchFamily="34" charset="-120"/>
              </a:rPr>
              <a:t>Chi Sao</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66611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Chi Sao</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70367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means "sticky hands"</a:t>
            </a:r>
            <a:endParaRPr lang="en-US" sz="1814" dirty="0"/>
          </a:p>
        </p:txBody>
      </p:sp>
      <p:sp>
        <p:nvSpPr>
          <p:cNvPr id="7" name="span"/>
          <p:cNvSpPr/>
          <p:nvPr/>
        </p:nvSpPr>
        <p:spPr>
          <a:xfrm>
            <a:off x="1341120" y="1905095"/>
            <a:ext cx="326726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It's a drill system which focuses on </a:t>
            </a:r>
            <a:endParaRPr lang="en-US" sz="1555" dirty="0"/>
          </a:p>
        </p:txBody>
      </p:sp>
      <p:sp>
        <p:nvSpPr>
          <p:cNvPr id="8" name="span"/>
          <p:cNvSpPr/>
          <p:nvPr/>
        </p:nvSpPr>
        <p:spPr>
          <a:xfrm>
            <a:off x="5276088" y="1905095"/>
            <a:ext cx="343709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losing contact with opponent's arms.</a:t>
            </a:r>
            <a:endParaRPr lang="en-US" sz="1555" dirty="0"/>
          </a:p>
        </p:txBody>
      </p:sp>
      <p:sp>
        <p:nvSpPr>
          <p:cNvPr id="9" name="em"/>
          <p:cNvSpPr/>
          <p:nvPr/>
        </p:nvSpPr>
        <p:spPr>
          <a:xfrm>
            <a:off x="4608386" y="1905095"/>
            <a:ext cx="667703"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NEVER</a:t>
            </a:r>
            <a:endParaRPr lang="en-US" sz="1555" dirty="0"/>
          </a:p>
        </p:txBody>
      </p:sp>
      <p:pic>
        <p:nvPicPr>
          <p:cNvPr id="10"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1" name="span"/>
          <p:cNvSpPr/>
          <p:nvPr/>
        </p:nvSpPr>
        <p:spPr>
          <a:xfrm>
            <a:off x="1341120" y="2912745"/>
            <a:ext cx="234362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stimulates reflexes</a:t>
            </a:r>
            <a:endParaRPr lang="en-US" sz="1814" dirty="0"/>
          </a:p>
        </p:txBody>
      </p:sp>
      <p:sp>
        <p:nvSpPr>
          <p:cNvPr id="12" name="span"/>
          <p:cNvSpPr/>
          <p:nvPr/>
        </p:nvSpPr>
        <p:spPr>
          <a:xfrm>
            <a:off x="1341120" y="3246215"/>
            <a:ext cx="330965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As soon as you feel the way is free, </a:t>
            </a:r>
            <a:endParaRPr lang="en-US" sz="1555" dirty="0"/>
          </a:p>
        </p:txBody>
      </p:sp>
      <p:sp>
        <p:nvSpPr>
          <p:cNvPr id="13" name="span"/>
          <p:cNvSpPr/>
          <p:nvPr/>
        </p:nvSpPr>
        <p:spPr>
          <a:xfrm>
            <a:off x="5305806" y="3246215"/>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4" name="em"/>
          <p:cNvSpPr/>
          <p:nvPr/>
        </p:nvSpPr>
        <p:spPr>
          <a:xfrm>
            <a:off x="4650772" y="3246215"/>
            <a:ext cx="655034"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you hit</a:t>
            </a:r>
            <a:endParaRPr lang="en-US" sz="1555" dirty="0"/>
          </a:p>
        </p:txBody>
      </p:sp>
      <p:pic>
        <p:nvPicPr>
          <p:cNvPr id="15"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6" name="span"/>
          <p:cNvSpPr/>
          <p:nvPr/>
        </p:nvSpPr>
        <p:spPr>
          <a:xfrm>
            <a:off x="1341120" y="4253865"/>
            <a:ext cx="317992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stimulates self-perception</a:t>
            </a:r>
            <a:endParaRPr lang="en-US" sz="1814" dirty="0"/>
          </a:p>
        </p:txBody>
      </p:sp>
      <p:sp>
        <p:nvSpPr>
          <p:cNvPr id="17" name="span"/>
          <p:cNvSpPr/>
          <p:nvPr/>
        </p:nvSpPr>
        <p:spPr>
          <a:xfrm>
            <a:off x="1341120" y="4581239"/>
            <a:ext cx="592997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must be careful in how much and where you use your force.</a:t>
            </a:r>
            <a:endParaRPr lang="en-US" sz="1555"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384505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Back to Chi Sao</a:t>
            </a:r>
            <a:endParaRPr lang="en-US" sz="4277" dirty="0"/>
          </a:p>
        </p:txBody>
      </p:sp>
      <p:sp>
        <p:nvSpPr>
          <p:cNvPr id="5" name="span"/>
          <p:cNvSpPr/>
          <p:nvPr/>
        </p:nvSpPr>
        <p:spPr>
          <a:xfrm>
            <a:off x="487680" y="3456432"/>
            <a:ext cx="278968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principles!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svg.freya@svg.theme@icon.icon.secondary.light"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8087106" y="3115056"/>
            <a:ext cx="166649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1</a:t>
            </a:r>
            <a:endParaRPr lang="en-US" sz="32400" dirty="0"/>
          </a:p>
        </p:txBody>
      </p:sp>
      <p:sp>
        <p:nvSpPr>
          <p:cNvPr id="6" name="span"/>
          <p:cNvSpPr/>
          <p:nvPr/>
        </p:nvSpPr>
        <p:spPr>
          <a:xfrm>
            <a:off x="487680" y="518160"/>
            <a:ext cx="508301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Chi Sao Principles (1/4)</a:t>
            </a:r>
            <a:endParaRPr lang="en-US" sz="3240" dirty="0"/>
          </a:p>
        </p:txBody>
      </p:sp>
      <p:sp>
        <p:nvSpPr>
          <p:cNvPr id="7" name="span.sentence.light"/>
          <p:cNvSpPr/>
          <p:nvPr/>
        </p:nvSpPr>
        <p:spPr>
          <a:xfrm>
            <a:off x="487680" y="3271361"/>
            <a:ext cx="5757482"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“If the way is free, go forward.”</a:t>
            </a:r>
            <a:endParaRPr lang="en-US" sz="3240" dirty="0"/>
          </a:p>
        </p:txBody>
      </p:sp>
      <p:sp>
        <p:nvSpPr>
          <p:cNvPr id="8" name="strong.author.light"/>
          <p:cNvSpPr/>
          <p:nvPr/>
        </p:nvSpPr>
        <p:spPr>
          <a:xfrm>
            <a:off x="487680" y="3824954"/>
            <a:ext cx="2590419"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1st Chi Sao Principle</a:t>
            </a:r>
            <a:endParaRPr lang="en-US" sz="1944"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second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8087106" y="3115056"/>
            <a:ext cx="1666494" cy="5010912"/>
          </a:xfrm>
          <a:prstGeom prst="rect">
            <a:avLst/>
          </a:prstGeom>
          <a:noFill/>
          <a:ln/>
        </p:spPr>
        <p:txBody>
          <a:bodyPr wrap="none" lIns="0" tIns="0" rIns="0" bIns="0" rtlCol="0" anchor="ctr"/>
          <a:lstStyle/>
          <a:p>
            <a:pPr indent="0" marL="0">
              <a:buNone/>
            </a:pPr>
            <a:r>
              <a:rPr lang="en-US" sz="32400" u="none" dirty="0">
                <a:solidFill>
                  <a:srgbClr val="C2410C"/>
                </a:solidFill>
                <a:latin typeface="Montserrat ExtraBold" pitchFamily="34" charset="0"/>
                <a:ea typeface="Montserrat ExtraBold" pitchFamily="34" charset="-122"/>
                <a:cs typeface="Montserrat ExtraBold" pitchFamily="34" charset="-120"/>
              </a:rPr>
              <a:t>1</a:t>
            </a:r>
            <a:endParaRPr lang="en-US" sz="32400" dirty="0"/>
          </a:p>
        </p:txBody>
      </p:sp>
      <p:sp>
        <p:nvSpPr>
          <p:cNvPr id="6" name="span"/>
          <p:cNvSpPr/>
          <p:nvPr/>
        </p:nvSpPr>
        <p:spPr>
          <a:xfrm>
            <a:off x="487680" y="518160"/>
            <a:ext cx="6472619"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If the way is free, go forward</a:t>
            </a:r>
            <a:endParaRPr lang="en-US" sz="3240" dirty="0"/>
          </a:p>
        </p:txBody>
      </p:sp>
      <p:sp>
        <p:nvSpPr>
          <p:cNvPr id="7" name="span.sentence.dark"/>
          <p:cNvSpPr/>
          <p:nvPr/>
        </p:nvSpPr>
        <p:spPr>
          <a:xfrm>
            <a:off x="487680" y="2988469"/>
            <a:ext cx="4567047"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“Never think short-term</a:t>
            </a:r>
            <a:endParaRPr lang="en-US" sz="3240" dirty="0"/>
          </a:p>
        </p:txBody>
      </p:sp>
      <p:sp>
        <p:nvSpPr>
          <p:cNvPr id="8" name="span.sentence.dark"/>
          <p:cNvSpPr/>
          <p:nvPr/>
        </p:nvSpPr>
        <p:spPr>
          <a:xfrm>
            <a:off x="487680" y="3554254"/>
            <a:ext cx="4646105"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and deliver continously.”</a:t>
            </a:r>
            <a:endParaRPr lang="en-US" sz="3240" dirty="0"/>
          </a:p>
        </p:txBody>
      </p:sp>
      <p:sp>
        <p:nvSpPr>
          <p:cNvPr id="9" name="strong.author.dark"/>
          <p:cNvSpPr/>
          <p:nvPr/>
        </p:nvSpPr>
        <p:spPr>
          <a:xfrm>
            <a:off x="487680" y="4107847"/>
            <a:ext cx="5828062"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1st Chi Sao Principle applied to programming</a:t>
            </a:r>
            <a:endParaRPr lang="en-US" sz="1944"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svg.freya@svg.theme@icon.icon.secondary.light"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7288816" y="3115056"/>
            <a:ext cx="246478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2</a:t>
            </a:r>
            <a:endParaRPr lang="en-US" sz="32400" dirty="0"/>
          </a:p>
        </p:txBody>
      </p:sp>
      <p:sp>
        <p:nvSpPr>
          <p:cNvPr id="6" name="span"/>
          <p:cNvSpPr/>
          <p:nvPr/>
        </p:nvSpPr>
        <p:spPr>
          <a:xfrm>
            <a:off x="487680" y="518160"/>
            <a:ext cx="516121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Chi Sao Principles (2/4)</a:t>
            </a:r>
            <a:endParaRPr lang="en-US" sz="3240" dirty="0"/>
          </a:p>
        </p:txBody>
      </p:sp>
      <p:sp>
        <p:nvSpPr>
          <p:cNvPr id="7" name="span.sentence.light"/>
          <p:cNvSpPr/>
          <p:nvPr/>
        </p:nvSpPr>
        <p:spPr>
          <a:xfrm>
            <a:off x="487680" y="3271361"/>
            <a:ext cx="8358854"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“If the way is not free, stick to the opponent.”</a:t>
            </a:r>
            <a:endParaRPr lang="en-US" sz="3240" dirty="0"/>
          </a:p>
        </p:txBody>
      </p:sp>
      <p:sp>
        <p:nvSpPr>
          <p:cNvPr id="8" name="strong.author.light"/>
          <p:cNvSpPr/>
          <p:nvPr/>
        </p:nvSpPr>
        <p:spPr>
          <a:xfrm>
            <a:off x="487680" y="3824954"/>
            <a:ext cx="2743200"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2nd Chi Sao Principle</a:t>
            </a:r>
            <a:endParaRPr lang="en-US" sz="1944"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second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7288816" y="3115056"/>
            <a:ext cx="2464784" cy="5010912"/>
          </a:xfrm>
          <a:prstGeom prst="rect">
            <a:avLst/>
          </a:prstGeom>
          <a:noFill/>
          <a:ln/>
        </p:spPr>
        <p:txBody>
          <a:bodyPr wrap="none" lIns="0" tIns="0" rIns="0" bIns="0" rtlCol="0" anchor="ctr"/>
          <a:lstStyle/>
          <a:p>
            <a:pPr indent="0" marL="0">
              <a:buNone/>
            </a:pPr>
            <a:r>
              <a:rPr lang="en-US" sz="32400" u="none" dirty="0">
                <a:solidFill>
                  <a:srgbClr val="C2410C"/>
                </a:solidFill>
                <a:latin typeface="Montserrat ExtraBold" pitchFamily="34" charset="0"/>
                <a:ea typeface="Montserrat ExtraBold" pitchFamily="34" charset="-122"/>
                <a:cs typeface="Montserrat ExtraBold" pitchFamily="34" charset="-120"/>
              </a:rPr>
              <a:t>2</a:t>
            </a:r>
            <a:endParaRPr lang="en-US" sz="32400" dirty="0"/>
          </a:p>
        </p:txBody>
      </p:sp>
      <p:sp>
        <p:nvSpPr>
          <p:cNvPr id="6" name="span"/>
          <p:cNvSpPr/>
          <p:nvPr/>
        </p:nvSpPr>
        <p:spPr>
          <a:xfrm>
            <a:off x="487680" y="518160"/>
            <a:ext cx="9738551"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If the way is not free, stick to the opponent</a:t>
            </a:r>
            <a:endParaRPr lang="en-US" sz="3240" dirty="0"/>
          </a:p>
        </p:txBody>
      </p:sp>
      <p:sp>
        <p:nvSpPr>
          <p:cNvPr id="7" name="span.sentence.dark"/>
          <p:cNvSpPr/>
          <p:nvPr/>
        </p:nvSpPr>
        <p:spPr>
          <a:xfrm>
            <a:off x="487680" y="2988469"/>
            <a:ext cx="7310819"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“When there is an obstacle, put it aside</a:t>
            </a:r>
            <a:endParaRPr lang="en-US" sz="3240" dirty="0"/>
          </a:p>
        </p:txBody>
      </p:sp>
      <p:sp>
        <p:nvSpPr>
          <p:cNvPr id="8" name="span.sentence.dark"/>
          <p:cNvSpPr/>
          <p:nvPr/>
        </p:nvSpPr>
        <p:spPr>
          <a:xfrm>
            <a:off x="487680" y="3554254"/>
            <a:ext cx="6615017"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for a little but continue to monitor.”</a:t>
            </a:r>
            <a:endParaRPr lang="en-US" sz="3240" dirty="0"/>
          </a:p>
        </p:txBody>
      </p:sp>
      <p:sp>
        <p:nvSpPr>
          <p:cNvPr id="9" name="strong.author.dark"/>
          <p:cNvSpPr/>
          <p:nvPr/>
        </p:nvSpPr>
        <p:spPr>
          <a:xfrm>
            <a:off x="487680" y="4107847"/>
            <a:ext cx="5980938"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2nd Chi Sao Principle applied to programming</a:t>
            </a:r>
            <a:endParaRPr lang="en-US" sz="1944"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svg.freya@svg.theme@icon.icon.secondary.light"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7272338" y="3115056"/>
            <a:ext cx="2481263"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3</a:t>
            </a:r>
            <a:endParaRPr lang="en-US" sz="32400" dirty="0"/>
          </a:p>
        </p:txBody>
      </p:sp>
      <p:sp>
        <p:nvSpPr>
          <p:cNvPr id="6" name="span"/>
          <p:cNvSpPr/>
          <p:nvPr/>
        </p:nvSpPr>
        <p:spPr>
          <a:xfrm>
            <a:off x="487680" y="518160"/>
            <a:ext cx="51595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Chi Sao Principles (3/4)</a:t>
            </a:r>
            <a:endParaRPr lang="en-US" sz="3240" dirty="0"/>
          </a:p>
        </p:txBody>
      </p:sp>
      <p:sp>
        <p:nvSpPr>
          <p:cNvPr id="7" name="span.sentence.light"/>
          <p:cNvSpPr/>
          <p:nvPr/>
        </p:nvSpPr>
        <p:spPr>
          <a:xfrm>
            <a:off x="487680" y="3271361"/>
            <a:ext cx="6512147"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“If the opponent is stronger, yield.”</a:t>
            </a:r>
            <a:endParaRPr lang="en-US" sz="3240" dirty="0"/>
          </a:p>
        </p:txBody>
      </p:sp>
      <p:sp>
        <p:nvSpPr>
          <p:cNvPr id="8" name="strong.author.light"/>
          <p:cNvSpPr/>
          <p:nvPr/>
        </p:nvSpPr>
        <p:spPr>
          <a:xfrm>
            <a:off x="487680" y="3824954"/>
            <a:ext cx="2676335"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3rd Chi Sao Principle</a:t>
            </a:r>
            <a:endParaRPr lang="en-US" sz="1944"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second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7272338" y="3115056"/>
            <a:ext cx="2481263" cy="5010912"/>
          </a:xfrm>
          <a:prstGeom prst="rect">
            <a:avLst/>
          </a:prstGeom>
          <a:noFill/>
          <a:ln/>
        </p:spPr>
        <p:txBody>
          <a:bodyPr wrap="none" lIns="0" tIns="0" rIns="0" bIns="0" rtlCol="0" anchor="ctr"/>
          <a:lstStyle/>
          <a:p>
            <a:pPr indent="0" marL="0">
              <a:buNone/>
            </a:pPr>
            <a:r>
              <a:rPr lang="en-US" sz="32400" u="none" dirty="0">
                <a:solidFill>
                  <a:srgbClr val="C2410C"/>
                </a:solidFill>
                <a:latin typeface="Montserrat ExtraBold" pitchFamily="34" charset="0"/>
                <a:ea typeface="Montserrat ExtraBold" pitchFamily="34" charset="-122"/>
                <a:cs typeface="Montserrat ExtraBold" pitchFamily="34" charset="-120"/>
              </a:rPr>
              <a:t>3</a:t>
            </a:r>
            <a:endParaRPr lang="en-US" sz="32400" dirty="0"/>
          </a:p>
        </p:txBody>
      </p:sp>
      <p:sp>
        <p:nvSpPr>
          <p:cNvPr id="6" name="span"/>
          <p:cNvSpPr/>
          <p:nvPr/>
        </p:nvSpPr>
        <p:spPr>
          <a:xfrm>
            <a:off x="487680" y="518160"/>
            <a:ext cx="7369207"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If the opponent is stronger, yield</a:t>
            </a:r>
            <a:endParaRPr lang="en-US" sz="3240" dirty="0"/>
          </a:p>
        </p:txBody>
      </p:sp>
      <p:sp>
        <p:nvSpPr>
          <p:cNvPr id="7" name="span.sentence.dark"/>
          <p:cNvSpPr/>
          <p:nvPr/>
        </p:nvSpPr>
        <p:spPr>
          <a:xfrm>
            <a:off x="487680" y="2988469"/>
            <a:ext cx="6526530"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“You can't always have it your way.</a:t>
            </a:r>
            <a:endParaRPr lang="en-US" sz="3240" dirty="0"/>
          </a:p>
        </p:txBody>
      </p:sp>
      <p:sp>
        <p:nvSpPr>
          <p:cNvPr id="8" name="span.sentence.dark"/>
          <p:cNvSpPr/>
          <p:nvPr/>
        </p:nvSpPr>
        <p:spPr>
          <a:xfrm>
            <a:off x="487680" y="3554254"/>
            <a:ext cx="7676198"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Be ready to yield in a controlled manner.”</a:t>
            </a:r>
            <a:endParaRPr lang="en-US" sz="3240" dirty="0"/>
          </a:p>
        </p:txBody>
      </p:sp>
      <p:sp>
        <p:nvSpPr>
          <p:cNvPr id="9" name="strong.author.dark"/>
          <p:cNvSpPr/>
          <p:nvPr/>
        </p:nvSpPr>
        <p:spPr>
          <a:xfrm>
            <a:off x="487680" y="4107847"/>
            <a:ext cx="5913977"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3rd Chi Sao Principle applied to programming</a:t>
            </a:r>
            <a:endParaRPr lang="en-US" sz="1944"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svg.freya@svg.theme@icon.icon.secondary.light"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6873240" y="3115056"/>
            <a:ext cx="2880360"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4</a:t>
            </a:r>
            <a:endParaRPr lang="en-US" sz="32400" dirty="0"/>
          </a:p>
        </p:txBody>
      </p:sp>
      <p:sp>
        <p:nvSpPr>
          <p:cNvPr id="6" name="span"/>
          <p:cNvSpPr/>
          <p:nvPr/>
        </p:nvSpPr>
        <p:spPr>
          <a:xfrm>
            <a:off x="487680" y="518160"/>
            <a:ext cx="519988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Chi Sao Principles (4/4)</a:t>
            </a:r>
            <a:endParaRPr lang="en-US" sz="3240" dirty="0"/>
          </a:p>
        </p:txBody>
      </p:sp>
      <p:sp>
        <p:nvSpPr>
          <p:cNvPr id="7" name="span.sentence.light"/>
          <p:cNvSpPr/>
          <p:nvPr/>
        </p:nvSpPr>
        <p:spPr>
          <a:xfrm>
            <a:off x="487680" y="3271361"/>
            <a:ext cx="8178165"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“If the opponent goes back, follow him/her.”</a:t>
            </a:r>
            <a:endParaRPr lang="en-US" sz="3240" dirty="0"/>
          </a:p>
        </p:txBody>
      </p:sp>
      <p:sp>
        <p:nvSpPr>
          <p:cNvPr id="8" name="strong.author.light"/>
          <p:cNvSpPr/>
          <p:nvPr/>
        </p:nvSpPr>
        <p:spPr>
          <a:xfrm>
            <a:off x="487680" y="3824954"/>
            <a:ext cx="2703671"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4th Chi Sao Principle</a:t>
            </a:r>
            <a:endParaRPr lang="en-US" sz="1944"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second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rot="10800000">
            <a:off x="6705600" y="-487680"/>
            <a:ext cx="3048000" cy="3048000"/>
          </a:xfrm>
          <a:prstGeom prst="rect">
            <a:avLst/>
          </a:prstGeom>
        </p:spPr>
      </p:pic>
      <p:sp>
        <p:nvSpPr>
          <p:cNvPr id="5" name="span"/>
          <p:cNvSpPr/>
          <p:nvPr/>
        </p:nvSpPr>
        <p:spPr>
          <a:xfrm>
            <a:off x="6873240" y="3115056"/>
            <a:ext cx="2880360" cy="5010912"/>
          </a:xfrm>
          <a:prstGeom prst="rect">
            <a:avLst/>
          </a:prstGeom>
          <a:noFill/>
          <a:ln/>
        </p:spPr>
        <p:txBody>
          <a:bodyPr wrap="none" lIns="0" tIns="0" rIns="0" bIns="0" rtlCol="0" anchor="ctr"/>
          <a:lstStyle/>
          <a:p>
            <a:pPr indent="0" marL="0">
              <a:buNone/>
            </a:pPr>
            <a:r>
              <a:rPr lang="en-US" sz="32400" u="none" dirty="0">
                <a:solidFill>
                  <a:srgbClr val="C2410C"/>
                </a:solidFill>
                <a:latin typeface="Montserrat ExtraBold" pitchFamily="34" charset="0"/>
                <a:ea typeface="Montserrat ExtraBold" pitchFamily="34" charset="-122"/>
                <a:cs typeface="Montserrat ExtraBold" pitchFamily="34" charset="-120"/>
              </a:rPr>
              <a:t>4</a:t>
            </a:r>
            <a:endParaRPr lang="en-US" sz="32400" dirty="0"/>
          </a:p>
        </p:txBody>
      </p:sp>
      <p:sp>
        <p:nvSpPr>
          <p:cNvPr id="6" name="span"/>
          <p:cNvSpPr/>
          <p:nvPr/>
        </p:nvSpPr>
        <p:spPr>
          <a:xfrm>
            <a:off x="487680" y="518160"/>
            <a:ext cx="9462421"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If the opponent goes back, follow him/her</a:t>
            </a:r>
            <a:endParaRPr lang="en-US" sz="3240" dirty="0"/>
          </a:p>
        </p:txBody>
      </p:sp>
      <p:sp>
        <p:nvSpPr>
          <p:cNvPr id="7" name="span.sentence.dark"/>
          <p:cNvSpPr/>
          <p:nvPr/>
        </p:nvSpPr>
        <p:spPr>
          <a:xfrm>
            <a:off x="487680" y="2705576"/>
            <a:ext cx="6481667"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“When debugging, always follow a</a:t>
            </a:r>
            <a:endParaRPr lang="en-US" sz="3240" dirty="0"/>
          </a:p>
        </p:txBody>
      </p:sp>
      <p:sp>
        <p:nvSpPr>
          <p:cNvPr id="8" name="span.sentence.dark"/>
          <p:cNvSpPr/>
          <p:nvPr/>
        </p:nvSpPr>
        <p:spPr>
          <a:xfrm>
            <a:off x="487680" y="3271361"/>
            <a:ext cx="5332381"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problem up to its resolution.</a:t>
            </a:r>
            <a:endParaRPr lang="en-US" sz="3240" dirty="0"/>
          </a:p>
        </p:txBody>
      </p:sp>
      <p:sp>
        <p:nvSpPr>
          <p:cNvPr id="9" name="span.sentence.dark"/>
          <p:cNvSpPr/>
          <p:nvPr/>
        </p:nvSpPr>
        <p:spPr>
          <a:xfrm>
            <a:off x="487680" y="3837146"/>
            <a:ext cx="6979158"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Don't believe in luck or coincidences.”</a:t>
            </a:r>
            <a:endParaRPr lang="en-US" sz="3240" dirty="0"/>
          </a:p>
        </p:txBody>
      </p:sp>
      <p:sp>
        <p:nvSpPr>
          <p:cNvPr id="10" name="strong.author.dark"/>
          <p:cNvSpPr/>
          <p:nvPr/>
        </p:nvSpPr>
        <p:spPr>
          <a:xfrm>
            <a:off x="487680" y="4390739"/>
            <a:ext cx="5941409"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4th Chi Sao Principle applied to programming</a:t>
            </a:r>
            <a:endParaRPr lang="en-US" sz="1944"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3083052"/>
            <a:ext cx="424205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Bonus principle!</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talk@chum-kiu"/>
          <p:cNvSpPr/>
          <p:nvPr/>
        </p:nvSpPr>
        <p:spPr>
          <a:xfrm>
            <a:off x="487680" y="4507706"/>
            <a:ext cx="8258842" cy="1832134"/>
          </a:xfrm>
          <a:prstGeom prst="rect">
            <a:avLst/>
          </a:prstGeom>
          <a:solidFill>
            <a:srgbClr val="00050B"/>
          </a:solidFill>
          <a:ln w="12700">
            <a:solidFill>
              <a:srgbClr val="00050B">
                <a:alpha val="0"/>
              </a:srgbClr>
            </a:solidFill>
            <a:prstDash val="solid"/>
          </a:ln>
        </p:spPr>
      </p:sp>
      <p:sp>
        <p:nvSpPr>
          <p:cNvPr id="6" name="span"/>
          <p:cNvSpPr/>
          <p:nvPr/>
        </p:nvSpPr>
        <p:spPr>
          <a:xfrm>
            <a:off x="738378" y="4660106"/>
            <a:ext cx="6784562" cy="475488"/>
          </a:xfrm>
          <a:prstGeom prst="rect">
            <a:avLst/>
          </a:prstGeom>
          <a:noFill/>
          <a:ln/>
        </p:spPr>
        <p:txBody>
          <a:bodyPr wrap="none" lIns="0" tIns="0" rIns="0" bIns="0" rtlCol="0" anchor="ctr"/>
          <a:lstStyle/>
          <a:p>
            <a:pPr indent="0" marL="0">
              <a:buNone/>
            </a:pPr>
            <a:r>
              <a:rPr lang="en-US" sz="3110" b="1" u="none" dirty="0">
                <a:solidFill>
                  <a:srgbClr val="FFFFFF"/>
                </a:solidFill>
                <a:latin typeface="Bitter" pitchFamily="34" charset="0"/>
                <a:ea typeface="Bitter" pitchFamily="34" charset="-122"/>
                <a:cs typeface="Bitter" pitchFamily="34" charset="-120"/>
              </a:rPr>
              <a:t>A good Chum Kiu shall be performed</a:t>
            </a:r>
            <a:endParaRPr lang="en-US" sz="3110" dirty="0"/>
          </a:p>
        </p:txBody>
      </p:sp>
      <p:sp>
        <p:nvSpPr>
          <p:cNvPr id="7" name="span"/>
          <p:cNvSpPr/>
          <p:nvPr/>
        </p:nvSpPr>
        <p:spPr>
          <a:xfrm>
            <a:off x="738378" y="5203222"/>
            <a:ext cx="7757446" cy="475488"/>
          </a:xfrm>
          <a:prstGeom prst="rect">
            <a:avLst/>
          </a:prstGeom>
          <a:noFill/>
          <a:ln/>
        </p:spPr>
        <p:txBody>
          <a:bodyPr wrap="none" lIns="0" tIns="0" rIns="0" bIns="0" rtlCol="0" anchor="ctr"/>
          <a:lstStyle/>
          <a:p>
            <a:pPr indent="0" marL="0">
              <a:buNone/>
            </a:pPr>
            <a:r>
              <a:rPr lang="en-US" sz="3110" b="1" u="none" dirty="0">
                <a:solidFill>
                  <a:srgbClr val="FFFFFF"/>
                </a:solidFill>
                <a:latin typeface="Bitter" pitchFamily="34" charset="0"/>
                <a:ea typeface="Bitter" pitchFamily="34" charset="-122"/>
                <a:cs typeface="Bitter" pitchFamily="34" charset="-120"/>
              </a:rPr>
              <a:t>within the space occupied by a laying cow.</a:t>
            </a:r>
            <a:endParaRPr lang="en-US" sz="3110" dirty="0"/>
          </a:p>
        </p:txBody>
      </p:sp>
      <p:sp>
        <p:nvSpPr>
          <p:cNvPr id="8" name="span.subtitle.talk@chum-kiu"/>
          <p:cNvSpPr/>
          <p:nvPr/>
        </p:nvSpPr>
        <p:spPr>
          <a:xfrm>
            <a:off x="738378" y="5862161"/>
            <a:ext cx="3080099" cy="329184"/>
          </a:xfrm>
          <a:prstGeom prst="rect">
            <a:avLst/>
          </a:prstGeom>
          <a:noFill/>
          <a:ln/>
        </p:spPr>
        <p:txBody>
          <a:bodyPr wrap="none" lIns="0" tIns="0" rIns="0" bIns="0" rtlCol="0" anchor="ctr"/>
          <a:lstStyle/>
          <a:p>
            <a:pPr indent="0" marL="0">
              <a:buNone/>
            </a:pPr>
            <a:r>
              <a:rPr lang="en-US" sz="2177" b="1" u="none" dirty="0">
                <a:solidFill>
                  <a:srgbClr val="FCD34D"/>
                </a:solidFill>
                <a:latin typeface="Bitter" pitchFamily="34" charset="0"/>
                <a:ea typeface="Bitter" pitchFamily="34" charset="-122"/>
                <a:cs typeface="Bitter" pitchFamily="34" charset="-120"/>
              </a:rPr>
              <a:t>The Chum Kiu principle</a:t>
            </a:r>
            <a:endParaRPr lang="en-US" sz="2177"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2709672"/>
            <a:ext cx="404603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Sorry, could not</a:t>
            </a:r>
            <a:endParaRPr lang="en-US" sz="4277" dirty="0"/>
          </a:p>
        </p:txBody>
      </p:sp>
      <p:sp>
        <p:nvSpPr>
          <p:cNvPr id="5" name="span"/>
          <p:cNvSpPr/>
          <p:nvPr/>
        </p:nvSpPr>
        <p:spPr>
          <a:xfrm>
            <a:off x="487680" y="3456432"/>
            <a:ext cx="351910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resist (again)!</a:t>
            </a:r>
            <a:endParaRPr lang="en-US" sz="4277" dirty="0"/>
          </a:p>
        </p:txBody>
      </p:sp>
      <p:pic>
        <p:nvPicPr>
          <p:cNvPr id="6" name="div.image.trol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242304" y="512064"/>
            <a:ext cx="5803392" cy="5803392"/>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564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Take home lessons</a:t>
            </a:r>
            <a:endParaRPr lang="en-US" sz="3240" dirty="0"/>
          </a:p>
        </p:txBody>
      </p:sp>
      <p:sp>
        <p:nvSpPr>
          <p:cNvPr id="5" name="div.spacer"/>
          <p:cNvSpPr/>
          <p:nvPr/>
        </p:nvSpPr>
        <p:spPr>
          <a:xfrm>
            <a:off x="409651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8083296"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5933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What</a:t>
            </a:r>
            <a:endParaRPr lang="en-US" sz="1944" dirty="0"/>
          </a:p>
        </p:txBody>
      </p:sp>
      <p:sp>
        <p:nvSpPr>
          <p:cNvPr id="8" name="span"/>
          <p:cNvSpPr/>
          <p:nvPr/>
        </p:nvSpPr>
        <p:spPr>
          <a:xfrm>
            <a:off x="1150334"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9" name="span"/>
          <p:cNvSpPr/>
          <p:nvPr/>
        </p:nvSpPr>
        <p:spPr>
          <a:xfrm>
            <a:off x="1641062" y="1571625"/>
            <a:ext cx="3399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10" name="span"/>
          <p:cNvSpPr/>
          <p:nvPr/>
        </p:nvSpPr>
        <p:spPr>
          <a:xfrm>
            <a:off x="2050352" y="1571625"/>
            <a:ext cx="5753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learn</a:t>
            </a:r>
            <a:endParaRPr lang="en-US" sz="1944" dirty="0"/>
          </a:p>
        </p:txBody>
      </p:sp>
      <p:sp>
        <p:nvSpPr>
          <p:cNvPr id="11" name="span"/>
          <p:cNvSpPr/>
          <p:nvPr/>
        </p:nvSpPr>
        <p:spPr>
          <a:xfrm>
            <a:off x="2695004" y="1571625"/>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2" name="span"/>
          <p:cNvSpPr/>
          <p:nvPr/>
        </p:nvSpPr>
        <p:spPr>
          <a:xfrm>
            <a:off x="3296031" y="1571625"/>
            <a:ext cx="4041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13" name="span"/>
          <p:cNvSpPr/>
          <p:nvPr/>
        </p:nvSpPr>
        <p:spPr>
          <a:xfrm>
            <a:off x="3769519" y="1571625"/>
            <a:ext cx="4980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long</a:t>
            </a:r>
            <a:endParaRPr lang="en-US" sz="1944" dirty="0"/>
          </a:p>
        </p:txBody>
      </p:sp>
      <p:sp>
        <p:nvSpPr>
          <p:cNvPr id="14" name="span"/>
          <p:cNvSpPr/>
          <p:nvPr/>
        </p:nvSpPr>
        <p:spPr>
          <a:xfrm>
            <a:off x="4336923" y="1571625"/>
            <a:ext cx="9853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journey?</a:t>
            </a:r>
            <a:endParaRPr lang="en-US" sz="1944" dirty="0"/>
          </a:p>
        </p:txBody>
      </p:sp>
      <p:pic>
        <p:nvPicPr>
          <p:cNvPr id="15"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3193542"/>
            <a:ext cx="1219200" cy="1219200"/>
          </a:xfrm>
          <a:prstGeom prst="rect">
            <a:avLst/>
          </a:prstGeom>
        </p:spPr>
      </p:pic>
      <p:sp>
        <p:nvSpPr>
          <p:cNvPr id="16" name="span"/>
          <p:cNvSpPr/>
          <p:nvPr/>
        </p:nvSpPr>
        <p:spPr>
          <a:xfrm>
            <a:off x="1032034" y="4687062"/>
            <a:ext cx="215417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Everything matters</a:t>
            </a:r>
            <a:endParaRPr lang="en-US" sz="1814" dirty="0"/>
          </a:p>
        </p:txBody>
      </p:sp>
      <p:sp>
        <p:nvSpPr>
          <p:cNvPr id="17" name="span"/>
          <p:cNvSpPr/>
          <p:nvPr/>
        </p:nvSpPr>
        <p:spPr>
          <a:xfrm>
            <a:off x="879634" y="5014436"/>
            <a:ext cx="245906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All the knowledge we have</a:t>
            </a:r>
            <a:endParaRPr lang="en-US" sz="1555" dirty="0"/>
          </a:p>
        </p:txBody>
      </p:sp>
      <p:sp>
        <p:nvSpPr>
          <p:cNvPr id="18" name="span"/>
          <p:cNvSpPr/>
          <p:nvPr/>
        </p:nvSpPr>
        <p:spPr>
          <a:xfrm>
            <a:off x="897541" y="5285994"/>
            <a:ext cx="242325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helps us in our daily tasks.</a:t>
            </a:r>
            <a:endParaRPr lang="en-US" sz="1555" dirty="0"/>
          </a:p>
        </p:txBody>
      </p:sp>
      <p:pic>
        <p:nvPicPr>
          <p:cNvPr id="19"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3191066"/>
            <a:ext cx="1219200" cy="1219200"/>
          </a:xfrm>
          <a:prstGeom prst="rect">
            <a:avLst/>
          </a:prstGeom>
        </p:spPr>
      </p:pic>
      <p:sp>
        <p:nvSpPr>
          <p:cNvPr id="20" name="span"/>
          <p:cNvSpPr/>
          <p:nvPr/>
        </p:nvSpPr>
        <p:spPr>
          <a:xfrm>
            <a:off x="4503230" y="4684586"/>
            <a:ext cx="318554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You can't control everything</a:t>
            </a:r>
            <a:endParaRPr lang="en-US" sz="1814" dirty="0"/>
          </a:p>
        </p:txBody>
      </p:sp>
      <p:sp>
        <p:nvSpPr>
          <p:cNvPr id="21" name="span"/>
          <p:cNvSpPr/>
          <p:nvPr/>
        </p:nvSpPr>
        <p:spPr>
          <a:xfrm>
            <a:off x="4933379" y="5011960"/>
            <a:ext cx="232524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Including your own brain.</a:t>
            </a:r>
            <a:endParaRPr lang="en-US" sz="1555" dirty="0"/>
          </a:p>
        </p:txBody>
      </p:sp>
      <p:sp>
        <p:nvSpPr>
          <p:cNvPr id="22" name="em"/>
          <p:cNvSpPr/>
          <p:nvPr/>
        </p:nvSpPr>
        <p:spPr>
          <a:xfrm>
            <a:off x="4891183" y="5289614"/>
            <a:ext cx="2409539"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Remember the elephant?</a:t>
            </a:r>
            <a:endParaRPr lang="en-US" sz="1555" dirty="0"/>
          </a:p>
        </p:txBody>
      </p:sp>
      <p:pic>
        <p:nvPicPr>
          <p:cNvPr id="23"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3193542"/>
            <a:ext cx="1219200" cy="1219200"/>
          </a:xfrm>
          <a:prstGeom prst="rect">
            <a:avLst/>
          </a:prstGeom>
        </p:spPr>
      </p:pic>
      <p:sp>
        <p:nvSpPr>
          <p:cNvPr id="24" name="span"/>
          <p:cNvSpPr/>
          <p:nvPr/>
        </p:nvSpPr>
        <p:spPr>
          <a:xfrm>
            <a:off x="8508873" y="4687062"/>
            <a:ext cx="31478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Programming is like fighting</a:t>
            </a:r>
            <a:endParaRPr lang="en-US" sz="1814" dirty="0"/>
          </a:p>
        </p:txBody>
      </p:sp>
      <p:sp>
        <p:nvSpPr>
          <p:cNvPr id="25" name="span"/>
          <p:cNvSpPr/>
          <p:nvPr/>
        </p:nvSpPr>
        <p:spPr>
          <a:xfrm>
            <a:off x="8465820" y="5014436"/>
            <a:ext cx="323392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Fighting strategies can improve our</a:t>
            </a:r>
            <a:endParaRPr lang="en-US" sz="1555" dirty="0"/>
          </a:p>
        </p:txBody>
      </p:sp>
      <p:sp>
        <p:nvSpPr>
          <p:cNvPr id="26" name="span"/>
          <p:cNvSpPr/>
          <p:nvPr/>
        </p:nvSpPr>
        <p:spPr>
          <a:xfrm>
            <a:off x="8863965" y="5285994"/>
            <a:ext cx="243763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approach to programming.</a:t>
            </a:r>
            <a:endParaRPr lang="en-US" sz="1555"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988469"/>
            <a:ext cx="5666137"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“Mastering others is strength.</a:t>
            </a:r>
            <a:endParaRPr lang="en-US" sz="3240" dirty="0"/>
          </a:p>
        </p:txBody>
      </p:sp>
      <p:sp>
        <p:nvSpPr>
          <p:cNvPr id="8" name="span.sentence.dark"/>
          <p:cNvSpPr/>
          <p:nvPr/>
        </p:nvSpPr>
        <p:spPr>
          <a:xfrm>
            <a:off x="487680" y="3554254"/>
            <a:ext cx="6350032"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Mastering yourself is true power.”</a:t>
            </a:r>
            <a:endParaRPr lang="en-US" sz="3240" dirty="0"/>
          </a:p>
        </p:txBody>
      </p:sp>
      <p:sp>
        <p:nvSpPr>
          <p:cNvPr id="9" name="strong.author.dark"/>
          <p:cNvSpPr/>
          <p:nvPr/>
        </p:nvSpPr>
        <p:spPr>
          <a:xfrm>
            <a:off x="487680" y="4107847"/>
            <a:ext cx="988790"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Lao Tzu</a:t>
            </a:r>
            <a:endParaRPr lang="en-US" sz="1944"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54</Slides>
  <Notes>54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with a martial art principles</dc:title>
  <dc:subject>In our daily studying effort, we all read article, blogs, books, watch video or attend conferences to learn
something new about this bizarre industry we live in.
But we are not only developers and we have a life far from our keyboards. If we bring our other passions and
philosophies in our coding experience we reach a broad new set of possibilities.
For instance, I’m a martial art practitioner (Which one? No spoilers!) and I recently started noticing that when I
bring that art principles in my coding activities I get unblocked much faster. In this talk I will show how.
</dc:subject>
  <dc:creator>Paolo Insogna</dc:creator>
  <cp:lastModifiedBy>Paolo Insogna</cp:lastModifiedBy>
  <cp:revision>1</cp:revision>
  <dcterms:created xsi:type="dcterms:W3CDTF">2026-11-02T14:09:13Z</dcterms:created>
  <dcterms:modified xsi:type="dcterms:W3CDTF">2026-11-02T14:09:13Z</dcterms:modified>
</cp:coreProperties>
</file>