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27520"/>
  <p:notesSz cx="6827520" cy="12192000"/>
  <p:embeddedFontLst>
    <p:embeddedFont>
      <p:font typeface="Montserrat" panose="00000000000000000000" charset="1"/>
      <p:regular r:id="rId32"/>
      <p:bold r:id="rId31"/>
    </p:embeddedFont>
    <p:embeddedFont>
      <p:font typeface="Inter Light" panose="02000503000000020004" charset="1"/>
      <p:regular r:id="rId33"/>
    </p:embeddedFont>
    <p:embeddedFont>
      <p:font typeface="Bitter" panose="00000000000000000000" charset="1"/>
      <p:regular r:id="rId42"/>
      <p:bold r:id="rId34"/>
      <p:boldItalic r:id="rId41"/>
    </p:embeddedFont>
    <p:embeddedFont>
      <p:font typeface="Montserrat ExtraBold" panose="00000000000000000000" charset="1"/>
      <p:regular r:id="rId35"/>
    </p:embeddedFont>
    <p:embeddedFont>
      <p:font typeface="Inter ExtraBold" panose="02000503000000020004" charset="1"/>
      <p:regular r:id="rId36"/>
    </p:embeddedFont>
    <p:embeddedFont>
      <p:font typeface="Inter" panose="02000503000000020004" charset="1"/>
      <p:regular r:id="rId37"/>
      <p:bold r:id="rId40"/>
    </p:embeddedFont>
    <p:embeddedFont>
      <p:font typeface="Roboto Mono" panose="00000009000000000000" charset="1"/>
      <p:bold r:id="rId38"/>
    </p:embeddedFont>
    <p:embeddedFont>
      <p:font typeface="Montserrat Black" panose="00000000000000000000" charset="1"/>
      <p:regular r:id="rId3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openxmlformats.org/officeDocument/2006/relationships/font" Target="fonts/font1.fntdata"/><Relationship Id="rId32" Type="http://schemas.openxmlformats.org/officeDocument/2006/relationships/font" Target="fonts/font2.fntdata"/><Relationship Id="rId33" Type="http://schemas.openxmlformats.org/officeDocument/2006/relationships/font" Target="fonts/font3.fntdata"/><Relationship Id="rId34" Type="http://schemas.openxmlformats.org/officeDocument/2006/relationships/font" Target="fonts/font4.fntdata"/><Relationship Id="rId35" Type="http://schemas.openxmlformats.org/officeDocument/2006/relationships/font" Target="fonts/font5.fntdata"/><Relationship Id="rId36" Type="http://schemas.openxmlformats.org/officeDocument/2006/relationships/font" Target="fonts/font6.fntdata"/><Relationship Id="rId37" Type="http://schemas.openxmlformats.org/officeDocument/2006/relationships/font" Target="fonts/font7.fntdata"/><Relationship Id="rId38" Type="http://schemas.openxmlformats.org/officeDocument/2006/relationships/font" Target="fonts/font8.fntdata"/><Relationship Id="rId39" Type="http://schemas.openxmlformats.org/officeDocument/2006/relationships/font" Target="fonts/font9.fntdata"/><Relationship Id="rId40" Type="http://schemas.openxmlformats.org/officeDocument/2006/relationships/font" Target="fonts/font10.fntdata"/><Relationship Id="rId41" Type="http://schemas.openxmlformats.org/officeDocument/2006/relationships/font" Target="fonts/font11.fntdata"/><Relationship Id="rId42" Type="http://schemas.openxmlformats.org/officeDocument/2006/relationships/font" Target="fonts/font1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maintainers" TargetMode="External"/><Relationship Id="rId14" Type="http://schemas.openxmlformats.org/officeDocument/2006/relationships/hyperlink" Target="https://talks.paoloinsogna.dev/pdfs/maintainer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svg"/><Relationship Id="rId4" Type="http://schemas.openxmlformats.org/officeDocument/2006/relationships/image" Target="../media/image-11-4.png"/><Relationship Id="rId5" Type="http://schemas.openxmlformats.org/officeDocument/2006/relationships/image" Target="../media/image-11-5.svg"/><Relationship Id="rId6" Type="http://schemas.openxmlformats.org/officeDocument/2006/relationships/image" Target="../media/image-11-6.png"/><Relationship Id="rId7" Type="http://schemas.openxmlformats.org/officeDocument/2006/relationships/image" Target="../media/image-11-7.sv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svg"/><Relationship Id="rId5" Type="http://schemas.openxmlformats.org/officeDocument/2006/relationships/image" Target="../media/image-15-5.png"/><Relationship Id="rId6" Type="http://schemas.openxmlformats.org/officeDocument/2006/relationships/image" Target="../media/image-15-6.sv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image" Target="../media/image-18-3.png"/><Relationship Id="rId4" Type="http://schemas.openxmlformats.org/officeDocument/2006/relationships/image" Target="../media/image-18-4.svg"/><Relationship Id="rId5" Type="http://schemas.openxmlformats.org/officeDocument/2006/relationships/image" Target="../media/image-18-5.png"/><Relationship Id="rId6" Type="http://schemas.openxmlformats.org/officeDocument/2006/relationships/image" Target="../media/image-18-6.sv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svg"/><Relationship Id="rId4" Type="http://schemas.openxmlformats.org/officeDocument/2006/relationships/image" Target="../media/image-19-4.png"/><Relationship Id="rId5" Type="http://schemas.openxmlformats.org/officeDocument/2006/relationships/image" Target="../media/image-19-5.svg"/><Relationship Id="rId6" Type="http://schemas.openxmlformats.org/officeDocument/2006/relationships/image" Target="../media/image-19-6.png"/><Relationship Id="rId7" Type="http://schemas.openxmlformats.org/officeDocument/2006/relationships/image" Target="../media/image-19-7.sv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image" Target="../media/image-20-6.sv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image" Target="../media/image-21-5.png"/><Relationship Id="rId6" Type="http://schemas.openxmlformats.org/officeDocument/2006/relationships/image" Target="../media/image-21-6.sv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24-1.png"/><Relationship Id="rId4" Type="http://schemas.openxmlformats.org/officeDocument/2006/relationships/image" Target="../media/image-24-2.png"/><Relationship Id="rId7" Type="http://schemas.openxmlformats.org/officeDocument/2006/relationships/slideLayout" Target="../slideLayouts/slideLayout1.xml"/><Relationship Id="rId8"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1024128"/>
            <a:ext cx="2438400" cy="2438400"/>
          </a:xfrm>
          <a:prstGeom prst="rect">
            <a:avLst/>
          </a:prstGeom>
        </p:spPr>
      </p:pic>
      <p:sp>
        <p:nvSpPr>
          <p:cNvPr id="6" name="span"/>
          <p:cNvSpPr/>
          <p:nvPr/>
        </p:nvSpPr>
        <p:spPr>
          <a:xfrm>
            <a:off x="3217926" y="4314920"/>
            <a:ext cx="5755958"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Love your maintainers</a:t>
            </a:r>
            <a:endParaRPr lang="en-US" sz="3888" dirty="0"/>
          </a:p>
        </p:txBody>
      </p:sp>
      <p:sp>
        <p:nvSpPr>
          <p:cNvPr id="7" name="span"/>
          <p:cNvSpPr/>
          <p:nvPr/>
        </p:nvSpPr>
        <p:spPr>
          <a:xfrm>
            <a:off x="5115592" y="5341334"/>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8" name="span"/>
          <p:cNvSpPr/>
          <p:nvPr/>
        </p:nvSpPr>
        <p:spPr>
          <a:xfrm>
            <a:off x="2978277" y="5710047"/>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9" name="strong"/>
          <p:cNvSpPr/>
          <p:nvPr/>
        </p:nvSpPr>
        <p:spPr>
          <a:xfrm>
            <a:off x="7491317" y="5710047"/>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0"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2"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4"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5"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6"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8"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19"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320468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secret is</a:t>
            </a:r>
            <a:endParaRPr lang="en-US" sz="4277" dirty="0"/>
          </a:p>
        </p:txBody>
      </p:sp>
      <p:sp>
        <p:nvSpPr>
          <p:cNvPr id="5" name="span"/>
          <p:cNvSpPr/>
          <p:nvPr/>
        </p:nvSpPr>
        <p:spPr>
          <a:xfrm>
            <a:off x="487680" y="3456432"/>
            <a:ext cx="408346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 the manners!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330241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do you </a:t>
            </a:r>
            <a:endParaRPr lang="en-US" sz="4277" dirty="0"/>
          </a:p>
        </p:txBody>
      </p:sp>
      <p:sp>
        <p:nvSpPr>
          <p:cNvPr id="5" name="span"/>
          <p:cNvSpPr/>
          <p:nvPr/>
        </p:nvSpPr>
        <p:spPr>
          <a:xfrm>
            <a:off x="487680" y="3083052"/>
            <a:ext cx="490470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pretend from Open</a:t>
            </a:r>
            <a:endParaRPr lang="en-US" sz="4277" dirty="0"/>
          </a:p>
        </p:txBody>
      </p:sp>
      <p:sp>
        <p:nvSpPr>
          <p:cNvPr id="6" name="span"/>
          <p:cNvSpPr/>
          <p:nvPr/>
        </p:nvSpPr>
        <p:spPr>
          <a:xfrm>
            <a:off x="487680" y="3829812"/>
            <a:ext cx="203796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Source?</a:t>
            </a:r>
            <a:endParaRPr lang="en-US" sz="4277" dirty="0"/>
          </a:p>
        </p:txBody>
      </p:sp>
      <p:sp>
        <p:nvSpPr>
          <p:cNvPr id="7" name="s"/>
          <p:cNvSpPr/>
          <p:nvPr/>
        </p:nvSpPr>
        <p:spPr>
          <a:xfrm>
            <a:off x="3790093" y="2336292"/>
            <a:ext cx="1702308" cy="652272"/>
          </a:xfrm>
          <a:prstGeom prst="rect">
            <a:avLst/>
          </a:prstGeom>
          <a:noFill/>
          <a:ln/>
        </p:spPr>
        <p:txBody>
          <a:bodyPr wrap="none" lIns="0" tIns="0" rIns="0" bIns="0" rtlCol="0" anchor="ctr"/>
          <a:lstStyle/>
          <a:p>
            <a:pPr indent="0" marL="0">
              <a:buNone/>
            </a:pPr>
            <a:r>
              <a:rPr lang="en-US" sz="4277" b="1" strike="sngStrike" u="none" dirty="0">
                <a:solidFill>
                  <a:srgbClr val="000000"/>
                </a:solidFill>
                <a:latin typeface="Bitter" pitchFamily="34" charset="0"/>
                <a:ea typeface="Bitter" pitchFamily="34" charset="-122"/>
                <a:cs typeface="Bitter" pitchFamily="34" charset="-120"/>
              </a:rPr>
              <a:t>expect</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3832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clarify things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17719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What is it?</a:t>
            </a:r>
            <a:endParaRPr lang="en-US" sz="1814" dirty="0"/>
          </a:p>
        </p:txBody>
      </p:sp>
      <p:sp>
        <p:nvSpPr>
          <p:cNvPr id="7" name="span"/>
          <p:cNvSpPr/>
          <p:nvPr/>
        </p:nvSpPr>
        <p:spPr>
          <a:xfrm>
            <a:off x="1341120" y="1905095"/>
            <a:ext cx="46116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decentralized software development model that </a:t>
            </a:r>
            <a:endParaRPr lang="en-US" sz="1555" dirty="0"/>
          </a:p>
        </p:txBody>
      </p:sp>
      <p:sp>
        <p:nvSpPr>
          <p:cNvPr id="8" name="span"/>
          <p:cNvSpPr/>
          <p:nvPr/>
        </p:nvSpPr>
        <p:spPr>
          <a:xfrm>
            <a:off x="8945975" y="190509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9" name="em"/>
          <p:cNvSpPr/>
          <p:nvPr/>
        </p:nvSpPr>
        <p:spPr>
          <a:xfrm>
            <a:off x="5952744" y="1905095"/>
            <a:ext cx="299323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encourages open collaboration</a:t>
            </a:r>
            <a:endParaRPr lang="en-US" sz="1555" dirty="0"/>
          </a:p>
        </p:txBody>
      </p:sp>
      <p:pic>
        <p:nvPicPr>
          <p:cNvPr id="1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1" name="span"/>
          <p:cNvSpPr/>
          <p:nvPr/>
        </p:nvSpPr>
        <p:spPr>
          <a:xfrm>
            <a:off x="1341120" y="2912745"/>
            <a:ext cx="20893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How is it possible?</a:t>
            </a:r>
            <a:endParaRPr lang="en-US" sz="1814" dirty="0"/>
          </a:p>
        </p:txBody>
      </p:sp>
      <p:sp>
        <p:nvSpPr>
          <p:cNvPr id="12" name="span"/>
          <p:cNvSpPr/>
          <p:nvPr/>
        </p:nvSpPr>
        <p:spPr>
          <a:xfrm>
            <a:off x="1341120" y="3246215"/>
            <a:ext cx="18021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secret is in the </a:t>
            </a:r>
            <a:endParaRPr lang="en-US" sz="1555" dirty="0"/>
          </a:p>
        </p:txBody>
      </p:sp>
      <p:sp>
        <p:nvSpPr>
          <p:cNvPr id="13" name="span"/>
          <p:cNvSpPr/>
          <p:nvPr/>
        </p:nvSpPr>
        <p:spPr>
          <a:xfrm>
            <a:off x="3903250" y="3246215"/>
            <a:ext cx="13273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of the people.</a:t>
            </a:r>
            <a:endParaRPr lang="en-US" sz="1555" dirty="0"/>
          </a:p>
        </p:txBody>
      </p:sp>
      <p:sp>
        <p:nvSpPr>
          <p:cNvPr id="14" name="em"/>
          <p:cNvSpPr/>
          <p:nvPr/>
        </p:nvSpPr>
        <p:spPr>
          <a:xfrm>
            <a:off x="3143250" y="3246215"/>
            <a:ext cx="76000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passion</a:t>
            </a:r>
            <a:endParaRPr lang="en-US" sz="1555" dirty="0"/>
          </a:p>
        </p:txBody>
      </p:sp>
      <p:pic>
        <p:nvPicPr>
          <p:cNvPr id="15"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6" name="span"/>
          <p:cNvSpPr/>
          <p:nvPr/>
        </p:nvSpPr>
        <p:spPr>
          <a:xfrm>
            <a:off x="1341120" y="4253865"/>
            <a:ext cx="14953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Is it working?</a:t>
            </a:r>
            <a:endParaRPr lang="en-US" sz="1814" dirty="0"/>
          </a:p>
        </p:txBody>
      </p:sp>
      <p:sp>
        <p:nvSpPr>
          <p:cNvPr id="17" name="span"/>
          <p:cNvSpPr/>
          <p:nvPr/>
        </p:nvSpPr>
        <p:spPr>
          <a:xfrm>
            <a:off x="1341120" y="4581239"/>
            <a:ext cx="69423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Open Source has proven to be really effective in improving software quality.</a:t>
            </a:r>
            <a:endParaRPr lang="en-US" sz="155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7206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did it start?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2167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Initially, it was free, not open</a:t>
            </a:r>
            <a:endParaRPr lang="en-US" sz="1814" dirty="0"/>
          </a:p>
        </p:txBody>
      </p:sp>
      <p:sp>
        <p:nvSpPr>
          <p:cNvPr id="7" name="span"/>
          <p:cNvSpPr/>
          <p:nvPr/>
        </p:nvSpPr>
        <p:spPr>
          <a:xfrm>
            <a:off x="1341120" y="1905095"/>
            <a:ext cx="13010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the 70s the </a:t>
            </a:r>
            <a:endParaRPr lang="en-US" sz="1555" dirty="0"/>
          </a:p>
        </p:txBody>
      </p:sp>
      <p:sp>
        <p:nvSpPr>
          <p:cNvPr id="8" name="span"/>
          <p:cNvSpPr/>
          <p:nvPr/>
        </p:nvSpPr>
        <p:spPr>
          <a:xfrm>
            <a:off x="5002911" y="1905095"/>
            <a:ext cx="42021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challenged the for-profit based development.</a:t>
            </a:r>
            <a:endParaRPr lang="en-US" sz="1555" dirty="0"/>
          </a:p>
        </p:txBody>
      </p:sp>
      <p:sp>
        <p:nvSpPr>
          <p:cNvPr id="9" name="em"/>
          <p:cNvSpPr/>
          <p:nvPr/>
        </p:nvSpPr>
        <p:spPr>
          <a:xfrm>
            <a:off x="2642140" y="1905095"/>
            <a:ext cx="236077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free software movement</a:t>
            </a:r>
            <a:endParaRPr lang="en-US" sz="1555" dirty="0"/>
          </a:p>
        </p:txBody>
      </p:sp>
      <p:pic>
        <p:nvPicPr>
          <p:cNvPr id="1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1" name="span"/>
          <p:cNvSpPr/>
          <p:nvPr/>
        </p:nvSpPr>
        <p:spPr>
          <a:xfrm>
            <a:off x="1341120" y="2912745"/>
            <a:ext cx="241087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Free means too much</a:t>
            </a:r>
            <a:endParaRPr lang="en-US" sz="1814" dirty="0"/>
          </a:p>
        </p:txBody>
      </p:sp>
      <p:sp>
        <p:nvSpPr>
          <p:cNvPr id="12" name="span"/>
          <p:cNvSpPr/>
          <p:nvPr/>
        </p:nvSpPr>
        <p:spPr>
          <a:xfrm>
            <a:off x="1341120" y="3246215"/>
            <a:ext cx="36116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English, the word free is ambiguous. </a:t>
            </a:r>
            <a:endParaRPr lang="en-US" sz="1555" dirty="0"/>
          </a:p>
        </p:txBody>
      </p:sp>
      <p:sp>
        <p:nvSpPr>
          <p:cNvPr id="13" name="span"/>
          <p:cNvSpPr/>
          <p:nvPr/>
        </p:nvSpPr>
        <p:spPr>
          <a:xfrm>
            <a:off x="5762720" y="3246215"/>
            <a:ext cx="32888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was the most understood meaning.</a:t>
            </a:r>
            <a:endParaRPr lang="en-US" sz="1555" dirty="0"/>
          </a:p>
        </p:txBody>
      </p:sp>
      <p:sp>
        <p:nvSpPr>
          <p:cNvPr id="14" name="em"/>
          <p:cNvSpPr/>
          <p:nvPr/>
        </p:nvSpPr>
        <p:spPr>
          <a:xfrm>
            <a:off x="4952810" y="3246215"/>
            <a:ext cx="80991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Not paid</a:t>
            </a:r>
            <a:endParaRPr lang="en-US" sz="1555" dirty="0"/>
          </a:p>
        </p:txBody>
      </p:sp>
      <p:pic>
        <p:nvPicPr>
          <p:cNvPr id="15"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6" name="span"/>
          <p:cNvSpPr/>
          <p:nvPr/>
        </p:nvSpPr>
        <p:spPr>
          <a:xfrm>
            <a:off x="1341120" y="4253865"/>
            <a:ext cx="67609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Open Source was branched off the Free Software Movement</a:t>
            </a:r>
            <a:endParaRPr lang="en-US" sz="1814" dirty="0"/>
          </a:p>
        </p:txBody>
      </p:sp>
      <p:sp>
        <p:nvSpPr>
          <p:cNvPr id="17" name="span"/>
          <p:cNvSpPr/>
          <p:nvPr/>
        </p:nvSpPr>
        <p:spPr>
          <a:xfrm>
            <a:off x="1341120" y="4587335"/>
            <a:ext cx="48980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OSS software can be used for commercial purposes. </a:t>
            </a:r>
            <a:endParaRPr lang="en-US" sz="1555" dirty="0"/>
          </a:p>
        </p:txBody>
      </p:sp>
      <p:sp>
        <p:nvSpPr>
          <p:cNvPr id="18" name="em"/>
          <p:cNvSpPr/>
          <p:nvPr/>
        </p:nvSpPr>
        <p:spPr>
          <a:xfrm>
            <a:off x="6239161" y="4587335"/>
            <a:ext cx="235820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The freedom is retained.</a:t>
            </a:r>
            <a:endParaRPr lang="en-US" sz="155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78287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would somebody want to go Open Source?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50186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best of the best of the best</a:t>
            </a:r>
            <a:endParaRPr lang="en-US" sz="1814" dirty="0"/>
          </a:p>
        </p:txBody>
      </p:sp>
      <p:sp>
        <p:nvSpPr>
          <p:cNvPr id="7" name="span"/>
          <p:cNvSpPr/>
          <p:nvPr/>
        </p:nvSpPr>
        <p:spPr>
          <a:xfrm>
            <a:off x="1341120" y="1898999"/>
            <a:ext cx="56270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access a developer base not physically close to you.</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54065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Different cultures, backgrounds and capabilities</a:t>
            </a:r>
            <a:endParaRPr lang="en-US" sz="1814" dirty="0"/>
          </a:p>
        </p:txBody>
      </p:sp>
      <p:sp>
        <p:nvSpPr>
          <p:cNvPr id="10" name="span"/>
          <p:cNvSpPr/>
          <p:nvPr/>
        </p:nvSpPr>
        <p:spPr>
          <a:xfrm>
            <a:off x="1341120" y="3240119"/>
            <a:ext cx="51662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get different point of views, which increases quality.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5267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Low maintenance cost</a:t>
            </a:r>
            <a:endParaRPr lang="en-US" sz="1814" dirty="0"/>
          </a:p>
        </p:txBody>
      </p:sp>
      <p:sp>
        <p:nvSpPr>
          <p:cNvPr id="13" name="span"/>
          <p:cNvSpPr/>
          <p:nvPr/>
        </p:nvSpPr>
        <p:spPr>
          <a:xfrm>
            <a:off x="1341120" y="4581239"/>
            <a:ext cx="49447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don't need an office, just a version control server.</a:t>
            </a:r>
            <a:endParaRPr lang="en-US" sz="155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3083052"/>
            <a:ext cx="293522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Wait a sec...</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revers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6583680" y="3083052"/>
            <a:ext cx="289121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Ring a bell?</a:t>
            </a:r>
            <a:endParaRPr lang="en-US" sz="4277" dirty="0"/>
          </a:p>
        </p:txBody>
      </p:sp>
      <p:pic>
        <p:nvPicPr>
          <p:cNvPr id="5" name="div.image" descr="preencoded.png">    </p:cNvPr>
          <p:cNvPicPr>
            <a:picLocks noChangeAspect="1"/>
          </p:cNvPicPr>
          <p:nvPr/>
        </p:nvPicPr>
        <p:blipFill>
          <a:blip r:embed="rId1"/>
          <a:stretch>
            <a:fillRect/>
          </a:stretch>
        </p:blipFill>
        <p:spPr>
          <a:xfrm>
            <a:off x="0" y="0"/>
            <a:ext cx="6096000" cy="6827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8728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It's similar, not the</a:t>
            </a:r>
            <a:endParaRPr lang="en-US" sz="3240" dirty="0"/>
          </a:p>
        </p:txBody>
      </p:sp>
      <p:sp>
        <p:nvSpPr>
          <p:cNvPr id="5" name="span"/>
          <p:cNvSpPr/>
          <p:nvPr/>
        </p:nvSpPr>
        <p:spPr>
          <a:xfrm>
            <a:off x="487680" y="1083945"/>
            <a:ext cx="132540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same!</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102805" y="2137410"/>
            <a:ext cx="6244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a:t>
            </a:r>
            <a:endParaRPr lang="en-US" sz="1944" dirty="0"/>
          </a:p>
        </p:txBody>
      </p:sp>
      <p:sp>
        <p:nvSpPr>
          <p:cNvPr id="9" name="span"/>
          <p:cNvSpPr/>
          <p:nvPr/>
        </p:nvSpPr>
        <p:spPr>
          <a:xfrm>
            <a:off x="1896904" y="2137410"/>
            <a:ext cx="813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10" name="span"/>
          <p:cNvSpPr/>
          <p:nvPr/>
        </p:nvSpPr>
        <p:spPr>
          <a:xfrm>
            <a:off x="2880074" y="2137410"/>
            <a:ext cx="14926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development</a:t>
            </a:r>
            <a:endParaRPr lang="en-US" sz="1944" dirty="0"/>
          </a:p>
        </p:txBody>
      </p:sp>
      <p:sp>
        <p:nvSpPr>
          <p:cNvPr id="11" name="span"/>
          <p:cNvSpPr/>
          <p:nvPr/>
        </p:nvSpPr>
        <p:spPr>
          <a:xfrm>
            <a:off x="4542377" y="2137410"/>
            <a:ext cx="7112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model</a:t>
            </a:r>
            <a:endParaRPr lang="en-US" sz="1944" dirty="0"/>
          </a:p>
        </p:txBody>
      </p:sp>
      <p:sp>
        <p:nvSpPr>
          <p:cNvPr id="12" name="span"/>
          <p:cNvSpPr/>
          <p:nvPr/>
        </p:nvSpPr>
        <p:spPr>
          <a:xfrm>
            <a:off x="5423249" y="2137410"/>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3" name="span"/>
          <p:cNvSpPr/>
          <p:nvPr/>
        </p:nvSpPr>
        <p:spPr>
          <a:xfrm>
            <a:off x="487680" y="2507742"/>
            <a:ext cx="7400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similar</a:t>
            </a:r>
            <a:endParaRPr lang="en-US" sz="1944" dirty="0"/>
          </a:p>
        </p:txBody>
      </p:sp>
      <p:sp>
        <p:nvSpPr>
          <p:cNvPr id="14" name="span"/>
          <p:cNvSpPr/>
          <p:nvPr/>
        </p:nvSpPr>
        <p:spPr>
          <a:xfrm>
            <a:off x="1297115" y="2507742"/>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5" name="span"/>
          <p:cNvSpPr/>
          <p:nvPr/>
        </p:nvSpPr>
        <p:spPr>
          <a:xfrm>
            <a:off x="1584484" y="2507742"/>
            <a:ext cx="873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Remote</a:t>
            </a:r>
            <a:endParaRPr lang="en-US" sz="1944" dirty="0"/>
          </a:p>
        </p:txBody>
      </p:sp>
      <p:sp>
        <p:nvSpPr>
          <p:cNvPr id="16" name="span"/>
          <p:cNvSpPr/>
          <p:nvPr/>
        </p:nvSpPr>
        <p:spPr>
          <a:xfrm>
            <a:off x="2526887" y="2507742"/>
            <a:ext cx="10154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Working.</a:t>
            </a:r>
            <a:endParaRPr lang="en-US" sz="1944" dirty="0"/>
          </a:p>
        </p:txBody>
      </p:sp>
      <p:sp>
        <p:nvSpPr>
          <p:cNvPr id="17" name="span"/>
          <p:cNvSpPr/>
          <p:nvPr/>
        </p:nvSpPr>
        <p:spPr>
          <a:xfrm>
            <a:off x="487680" y="3365754"/>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8" name="span"/>
          <p:cNvSpPr/>
          <p:nvPr/>
        </p:nvSpPr>
        <p:spPr>
          <a:xfrm>
            <a:off x="1127760" y="3365754"/>
            <a:ext cx="5827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huge</a:t>
            </a:r>
            <a:endParaRPr lang="en-US" sz="1944" dirty="0"/>
          </a:p>
        </p:txBody>
      </p:sp>
      <p:sp>
        <p:nvSpPr>
          <p:cNvPr id="19" name="span"/>
          <p:cNvSpPr/>
          <p:nvPr/>
        </p:nvSpPr>
        <p:spPr>
          <a:xfrm>
            <a:off x="1905095" y="3365754"/>
            <a:ext cx="11602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difference</a:t>
            </a:r>
            <a:endParaRPr lang="en-US" sz="1944" dirty="0"/>
          </a:p>
        </p:txBody>
      </p:sp>
      <p:sp>
        <p:nvSpPr>
          <p:cNvPr id="20" name="span"/>
          <p:cNvSpPr/>
          <p:nvPr/>
        </p:nvSpPr>
        <p:spPr>
          <a:xfrm>
            <a:off x="3259931" y="3365754"/>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1" name="span"/>
          <p:cNvSpPr/>
          <p:nvPr/>
        </p:nvSpPr>
        <p:spPr>
          <a:xfrm>
            <a:off x="3639693" y="3365754"/>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22" name="span"/>
          <p:cNvSpPr/>
          <p:nvPr/>
        </p:nvSpPr>
        <p:spPr>
          <a:xfrm>
            <a:off x="4262723" y="3365754"/>
            <a:ext cx="787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23" name="span"/>
          <p:cNvSpPr/>
          <p:nvPr/>
        </p:nvSpPr>
        <p:spPr>
          <a:xfrm>
            <a:off x="5244846" y="3365754"/>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24" name="span"/>
          <p:cNvSpPr/>
          <p:nvPr/>
        </p:nvSpPr>
        <p:spPr>
          <a:xfrm>
            <a:off x="487680" y="3736086"/>
            <a:ext cx="7174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driven</a:t>
            </a:r>
            <a:endParaRPr lang="en-US" sz="1944" dirty="0"/>
          </a:p>
        </p:txBody>
      </p:sp>
      <p:sp>
        <p:nvSpPr>
          <p:cNvPr id="25" name="span"/>
          <p:cNvSpPr/>
          <p:nvPr/>
        </p:nvSpPr>
        <p:spPr>
          <a:xfrm>
            <a:off x="1274445" y="3736086"/>
            <a:ext cx="2812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26" name="span"/>
          <p:cNvSpPr/>
          <p:nvPr/>
        </p:nvSpPr>
        <p:spPr>
          <a:xfrm>
            <a:off x="2575179" y="3736086"/>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7" name="span"/>
          <p:cNvSpPr/>
          <p:nvPr/>
        </p:nvSpPr>
        <p:spPr>
          <a:xfrm>
            <a:off x="2714244" y="3736086"/>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28" name="span"/>
          <p:cNvSpPr/>
          <p:nvPr/>
        </p:nvSpPr>
        <p:spPr>
          <a:xfrm>
            <a:off x="3148965" y="3736086"/>
            <a:ext cx="8415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money.</a:t>
            </a:r>
            <a:endParaRPr lang="en-US" sz="1944" dirty="0"/>
          </a:p>
        </p:txBody>
      </p:sp>
      <p:sp>
        <p:nvSpPr>
          <p:cNvPr id="29" name="em"/>
          <p:cNvSpPr/>
          <p:nvPr/>
        </p:nvSpPr>
        <p:spPr>
          <a:xfrm>
            <a:off x="1625156" y="3736086"/>
            <a:ext cx="95002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passion</a:t>
            </a:r>
            <a:endParaRPr lang="en-US" sz="1944" dirty="0"/>
          </a:p>
        </p:txBody>
      </p:sp>
      <p:sp>
        <p:nvSpPr>
          <p:cNvPr id="30" name="em"/>
          <p:cNvSpPr/>
          <p:nvPr/>
        </p:nvSpPr>
        <p:spPr>
          <a:xfrm>
            <a:off x="487680" y="4581906"/>
            <a:ext cx="45862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You</a:t>
            </a:r>
            <a:endParaRPr lang="en-US" sz="1944" dirty="0"/>
          </a:p>
        </p:txBody>
      </p:sp>
      <p:sp>
        <p:nvSpPr>
          <p:cNvPr id="31" name="em"/>
          <p:cNvSpPr/>
          <p:nvPr/>
        </p:nvSpPr>
        <p:spPr>
          <a:xfrm>
            <a:off x="1004697" y="4581906"/>
            <a:ext cx="38500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are</a:t>
            </a:r>
            <a:endParaRPr lang="en-US" sz="1944" dirty="0"/>
          </a:p>
        </p:txBody>
      </p:sp>
      <p:sp>
        <p:nvSpPr>
          <p:cNvPr id="32" name="em"/>
          <p:cNvSpPr/>
          <p:nvPr/>
        </p:nvSpPr>
        <p:spPr>
          <a:xfrm>
            <a:off x="1448086" y="4581906"/>
            <a:ext cx="39557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not</a:t>
            </a:r>
            <a:endParaRPr lang="en-US" sz="1944" dirty="0"/>
          </a:p>
        </p:txBody>
      </p:sp>
      <p:sp>
        <p:nvSpPr>
          <p:cNvPr id="33" name="em"/>
          <p:cNvSpPr/>
          <p:nvPr/>
        </p:nvSpPr>
        <p:spPr>
          <a:xfrm>
            <a:off x="1902047" y="4581906"/>
            <a:ext cx="55930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their</a:t>
            </a:r>
            <a:endParaRPr lang="en-US" sz="1944" dirty="0"/>
          </a:p>
        </p:txBody>
      </p:sp>
      <p:sp>
        <p:nvSpPr>
          <p:cNvPr id="34" name="em"/>
          <p:cNvSpPr/>
          <p:nvPr/>
        </p:nvSpPr>
        <p:spPr>
          <a:xfrm>
            <a:off x="2519744" y="4581906"/>
            <a:ext cx="66713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boss!</a:t>
            </a:r>
            <a:endParaRPr lang="en-US" sz="1944"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683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Everybody is nice if</a:t>
            </a:r>
            <a:endParaRPr lang="en-US" sz="3240" dirty="0"/>
          </a:p>
        </p:txBody>
      </p:sp>
      <p:sp>
        <p:nvSpPr>
          <p:cNvPr id="5" name="span"/>
          <p:cNvSpPr/>
          <p:nvPr/>
        </p:nvSpPr>
        <p:spPr>
          <a:xfrm>
            <a:off x="487680" y="1083945"/>
            <a:ext cx="362150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people are kind.</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133219"/>
            <a:ext cx="609600" cy="609600"/>
          </a:xfrm>
          <a:prstGeom prst="rect">
            <a:avLst/>
          </a:prstGeom>
        </p:spPr>
      </p:pic>
      <p:sp>
        <p:nvSpPr>
          <p:cNvPr id="8" name="span"/>
          <p:cNvSpPr/>
          <p:nvPr/>
        </p:nvSpPr>
        <p:spPr>
          <a:xfrm>
            <a:off x="1341120" y="2137410"/>
            <a:ext cx="88553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Passion</a:t>
            </a:r>
            <a:endParaRPr lang="en-US" sz="1814" dirty="0"/>
          </a:p>
        </p:txBody>
      </p:sp>
      <p:sp>
        <p:nvSpPr>
          <p:cNvPr id="9" name="span"/>
          <p:cNvSpPr/>
          <p:nvPr/>
        </p:nvSpPr>
        <p:spPr>
          <a:xfrm>
            <a:off x="1341120" y="2464784"/>
            <a:ext cx="40544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Maintainers love that you use their software.</a:t>
            </a:r>
            <a:endParaRPr lang="en-US" sz="1555" dirty="0"/>
          </a:p>
        </p:txBody>
      </p:sp>
      <p:pic>
        <p:nvPicPr>
          <p:cNvPr id="10"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3474339"/>
            <a:ext cx="609600" cy="609600"/>
          </a:xfrm>
          <a:prstGeom prst="rect">
            <a:avLst/>
          </a:prstGeom>
        </p:spPr>
      </p:pic>
      <p:sp>
        <p:nvSpPr>
          <p:cNvPr id="11" name="span"/>
          <p:cNvSpPr/>
          <p:nvPr/>
        </p:nvSpPr>
        <p:spPr>
          <a:xfrm>
            <a:off x="1341120" y="3478530"/>
            <a:ext cx="9173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Respect</a:t>
            </a:r>
            <a:endParaRPr lang="en-US" sz="1814" dirty="0"/>
          </a:p>
        </p:txBody>
      </p:sp>
      <p:sp>
        <p:nvSpPr>
          <p:cNvPr id="12" name="span"/>
          <p:cNvSpPr/>
          <p:nvPr/>
        </p:nvSpPr>
        <p:spPr>
          <a:xfrm>
            <a:off x="1341120" y="3805904"/>
            <a:ext cx="42002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They don't owe you anything. They are giving</a:t>
            </a:r>
            <a:endParaRPr lang="en-US" sz="1555" dirty="0"/>
          </a:p>
        </p:txBody>
      </p:sp>
      <p:sp>
        <p:nvSpPr>
          <p:cNvPr id="13" name="span"/>
          <p:cNvSpPr/>
          <p:nvPr/>
        </p:nvSpPr>
        <p:spPr>
          <a:xfrm>
            <a:off x="1341120" y="4083558"/>
            <a:ext cx="85734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their </a:t>
            </a:r>
            <a:endParaRPr lang="en-US" sz="1555" dirty="0"/>
          </a:p>
        </p:txBody>
      </p:sp>
      <p:sp>
        <p:nvSpPr>
          <p:cNvPr id="14" name="span"/>
          <p:cNvSpPr/>
          <p:nvPr/>
        </p:nvSpPr>
        <p:spPr>
          <a:xfrm>
            <a:off x="2588038" y="4083558"/>
            <a:ext cx="5032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time.</a:t>
            </a:r>
            <a:endParaRPr lang="en-US" sz="1555" dirty="0"/>
          </a:p>
        </p:txBody>
      </p:sp>
      <p:sp>
        <p:nvSpPr>
          <p:cNvPr id="15" name="em"/>
          <p:cNvSpPr/>
          <p:nvPr/>
        </p:nvSpPr>
        <p:spPr>
          <a:xfrm>
            <a:off x="2198465" y="4083558"/>
            <a:ext cx="38957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free</a:t>
            </a:r>
            <a:endParaRPr lang="en-US" sz="1555" dirty="0"/>
          </a:p>
        </p:txBody>
      </p:sp>
      <p:pic>
        <p:nvPicPr>
          <p:cNvPr id="16"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4815459"/>
            <a:ext cx="609600" cy="609600"/>
          </a:xfrm>
          <a:prstGeom prst="rect">
            <a:avLst/>
          </a:prstGeom>
        </p:spPr>
      </p:pic>
      <p:sp>
        <p:nvSpPr>
          <p:cNvPr id="17" name="span"/>
          <p:cNvSpPr/>
          <p:nvPr/>
        </p:nvSpPr>
        <p:spPr>
          <a:xfrm>
            <a:off x="1341120" y="4819650"/>
            <a:ext cx="317477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Actions have consequences</a:t>
            </a:r>
            <a:endParaRPr lang="en-US" sz="1814" dirty="0"/>
          </a:p>
        </p:txBody>
      </p:sp>
      <p:sp>
        <p:nvSpPr>
          <p:cNvPr id="18" name="span"/>
          <p:cNvSpPr/>
          <p:nvPr/>
        </p:nvSpPr>
        <p:spPr>
          <a:xfrm>
            <a:off x="1341120" y="5147024"/>
            <a:ext cx="414356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Demanding fixes, features or simply attention</a:t>
            </a:r>
            <a:endParaRPr lang="en-US" sz="1555" dirty="0"/>
          </a:p>
        </p:txBody>
      </p:sp>
      <p:sp>
        <p:nvSpPr>
          <p:cNvPr id="19" name="span"/>
          <p:cNvSpPr/>
          <p:nvPr/>
        </p:nvSpPr>
        <p:spPr>
          <a:xfrm>
            <a:off x="2197418" y="5424678"/>
            <a:ext cx="12727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people away.</a:t>
            </a:r>
            <a:endParaRPr lang="en-US" sz="1555" dirty="0"/>
          </a:p>
        </p:txBody>
      </p:sp>
      <p:sp>
        <p:nvSpPr>
          <p:cNvPr id="20" name="em"/>
          <p:cNvSpPr/>
          <p:nvPr/>
        </p:nvSpPr>
        <p:spPr>
          <a:xfrm>
            <a:off x="1341120" y="5424678"/>
            <a:ext cx="85629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will push</a:t>
            </a:r>
            <a:endParaRPr lang="en-US" sz="155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5778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Avoid burnouts!</a:t>
            </a:r>
            <a:endParaRPr lang="en-US" sz="3240" dirty="0"/>
          </a:p>
        </p:txBody>
      </p:sp>
      <p:pic>
        <p:nvPicPr>
          <p:cNvPr id="5" name="img.freya@image.image" descr="preencoded.png">    </p:cNvPr>
          <p:cNvPicPr>
            <a:picLocks noChangeAspect="1"/>
          </p:cNvPicPr>
          <p:nvPr/>
        </p:nvPicPr>
        <p:blipFill>
          <a:blip r:embed="rId1"/>
          <a:stretch>
            <a:fillRect/>
          </a:stretch>
        </p:blipFill>
        <p:spPr>
          <a:xfrm>
            <a:off x="7101840" y="975360"/>
            <a:ext cx="4084320" cy="4876800"/>
          </a:xfrm>
          <a:prstGeom prst="rect">
            <a:avLst/>
          </a:prstGeom>
        </p:spPr>
      </p:pic>
      <p:sp>
        <p:nvSpPr>
          <p:cNvPr id="6" name="span"/>
          <p:cNvSpPr/>
          <p:nvPr/>
        </p:nvSpPr>
        <p:spPr>
          <a:xfrm>
            <a:off x="487680" y="1571625"/>
            <a:ext cx="10778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Needless</a:t>
            </a:r>
            <a:endParaRPr lang="en-US" sz="1944" dirty="0"/>
          </a:p>
        </p:txBody>
      </p:sp>
      <p:sp>
        <p:nvSpPr>
          <p:cNvPr id="7" name="span"/>
          <p:cNvSpPr/>
          <p:nvPr/>
        </p:nvSpPr>
        <p:spPr>
          <a:xfrm>
            <a:off x="1701546"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8" name="span"/>
          <p:cNvSpPr/>
          <p:nvPr/>
        </p:nvSpPr>
        <p:spPr>
          <a:xfrm>
            <a:off x="2055495" y="1571625"/>
            <a:ext cx="4552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say,</a:t>
            </a:r>
            <a:endParaRPr lang="en-US" sz="1944" dirty="0"/>
          </a:p>
        </p:txBody>
      </p:sp>
      <p:sp>
        <p:nvSpPr>
          <p:cNvPr id="9" name="span"/>
          <p:cNvSpPr/>
          <p:nvPr/>
        </p:nvSpPr>
        <p:spPr>
          <a:xfrm>
            <a:off x="2646712" y="1571625"/>
            <a:ext cx="787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10" name="span"/>
          <p:cNvSpPr/>
          <p:nvPr/>
        </p:nvSpPr>
        <p:spPr>
          <a:xfrm>
            <a:off x="3570256" y="1571625"/>
            <a:ext cx="552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11" name="span"/>
          <p:cNvSpPr/>
          <p:nvPr/>
        </p:nvSpPr>
        <p:spPr>
          <a:xfrm>
            <a:off x="487680" y="194195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2" name="span"/>
          <p:cNvSpPr/>
          <p:nvPr/>
        </p:nvSpPr>
        <p:spPr>
          <a:xfrm>
            <a:off x="986600" y="1941957"/>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3" name="span"/>
          <p:cNvSpPr/>
          <p:nvPr/>
        </p:nvSpPr>
        <p:spPr>
          <a:xfrm>
            <a:off x="1191673" y="1941957"/>
            <a:ext cx="3374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life</a:t>
            </a:r>
            <a:endParaRPr lang="en-US" sz="1944" dirty="0"/>
          </a:p>
        </p:txBody>
      </p:sp>
      <p:sp>
        <p:nvSpPr>
          <p:cNvPr id="14" name="span"/>
          <p:cNvSpPr/>
          <p:nvPr/>
        </p:nvSpPr>
        <p:spPr>
          <a:xfrm>
            <a:off x="1598486" y="1941957"/>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5" name="span"/>
          <p:cNvSpPr/>
          <p:nvPr/>
        </p:nvSpPr>
        <p:spPr>
          <a:xfrm>
            <a:off x="1870805"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2302383" y="1941957"/>
            <a:ext cx="4234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real</a:t>
            </a:r>
            <a:endParaRPr lang="en-US" sz="1944" dirty="0"/>
          </a:p>
        </p:txBody>
      </p:sp>
      <p:sp>
        <p:nvSpPr>
          <p:cNvPr id="17" name="span"/>
          <p:cNvSpPr/>
          <p:nvPr/>
        </p:nvSpPr>
        <p:spPr>
          <a:xfrm>
            <a:off x="2795207" y="1941957"/>
            <a:ext cx="7103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world.</a:t>
            </a:r>
            <a:endParaRPr lang="en-US" sz="1944" dirty="0"/>
          </a:p>
        </p:txBody>
      </p:sp>
      <p:sp>
        <p:nvSpPr>
          <p:cNvPr id="18" name="em"/>
          <p:cNvSpPr/>
          <p:nvPr/>
        </p:nvSpPr>
        <p:spPr>
          <a:xfrm>
            <a:off x="4258913" y="1571625"/>
            <a:ext cx="134940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sentiments</a:t>
            </a:r>
            <a:endParaRPr lang="en-US" sz="1944" dirty="0"/>
          </a:p>
        </p:txBody>
      </p:sp>
      <p:sp>
        <p:nvSpPr>
          <p:cNvPr id="19" name="span"/>
          <p:cNvSpPr/>
          <p:nvPr/>
        </p:nvSpPr>
        <p:spPr>
          <a:xfrm>
            <a:off x="487680" y="2799969"/>
            <a:ext cx="5678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Even</a:t>
            </a:r>
            <a:endParaRPr lang="en-US" sz="1944" dirty="0"/>
          </a:p>
        </p:txBody>
      </p:sp>
      <p:sp>
        <p:nvSpPr>
          <p:cNvPr id="20" name="span"/>
          <p:cNvSpPr/>
          <p:nvPr/>
        </p:nvSpPr>
        <p:spPr>
          <a:xfrm>
            <a:off x="1208913" y="2799969"/>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21" name="span"/>
          <p:cNvSpPr/>
          <p:nvPr/>
        </p:nvSpPr>
        <p:spPr>
          <a:xfrm>
            <a:off x="1498092" y="2799969"/>
            <a:ext cx="67979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single</a:t>
            </a:r>
            <a:endParaRPr lang="en-US" sz="1944" dirty="0"/>
          </a:p>
        </p:txBody>
      </p:sp>
      <p:sp>
        <p:nvSpPr>
          <p:cNvPr id="22" name="span"/>
          <p:cNvSpPr/>
          <p:nvPr/>
        </p:nvSpPr>
        <p:spPr>
          <a:xfrm>
            <a:off x="2331339" y="2799969"/>
            <a:ext cx="5937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small</a:t>
            </a:r>
            <a:endParaRPr lang="en-US" sz="1944" dirty="0"/>
          </a:p>
        </p:txBody>
      </p:sp>
      <p:sp>
        <p:nvSpPr>
          <p:cNvPr id="23" name="span"/>
          <p:cNvSpPr/>
          <p:nvPr/>
        </p:nvSpPr>
        <p:spPr>
          <a:xfrm>
            <a:off x="3078575" y="2799969"/>
            <a:ext cx="3473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act</a:t>
            </a:r>
            <a:endParaRPr lang="en-US" sz="1944" dirty="0"/>
          </a:p>
        </p:txBody>
      </p:sp>
      <p:sp>
        <p:nvSpPr>
          <p:cNvPr id="24" name="span"/>
          <p:cNvSpPr/>
          <p:nvPr/>
        </p:nvSpPr>
        <p:spPr>
          <a:xfrm>
            <a:off x="3579400" y="2799969"/>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25" name="span"/>
          <p:cNvSpPr/>
          <p:nvPr/>
        </p:nvSpPr>
        <p:spPr>
          <a:xfrm>
            <a:off x="3964305" y="2799969"/>
            <a:ext cx="10691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rudeness</a:t>
            </a:r>
            <a:endParaRPr lang="en-US" sz="1944" dirty="0"/>
          </a:p>
        </p:txBody>
      </p:sp>
      <p:sp>
        <p:nvSpPr>
          <p:cNvPr id="26" name="span"/>
          <p:cNvSpPr/>
          <p:nvPr/>
        </p:nvSpPr>
        <p:spPr>
          <a:xfrm>
            <a:off x="5186839" y="2799969"/>
            <a:ext cx="4214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27" name="span"/>
          <p:cNvSpPr/>
          <p:nvPr/>
        </p:nvSpPr>
        <p:spPr>
          <a:xfrm>
            <a:off x="2389251" y="3170301"/>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8" name="em"/>
          <p:cNvSpPr/>
          <p:nvPr/>
        </p:nvSpPr>
        <p:spPr>
          <a:xfrm>
            <a:off x="487680" y="3170301"/>
            <a:ext cx="56540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burn</a:t>
            </a:r>
            <a:endParaRPr lang="en-US" sz="1944" dirty="0"/>
          </a:p>
        </p:txBody>
      </p:sp>
      <p:sp>
        <p:nvSpPr>
          <p:cNvPr id="29" name="em"/>
          <p:cNvSpPr/>
          <p:nvPr/>
        </p:nvSpPr>
        <p:spPr>
          <a:xfrm>
            <a:off x="1111472" y="3170301"/>
            <a:ext cx="82381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people</a:t>
            </a:r>
            <a:endParaRPr lang="en-US" sz="1944" dirty="0"/>
          </a:p>
        </p:txBody>
      </p:sp>
      <p:sp>
        <p:nvSpPr>
          <p:cNvPr id="30" name="em"/>
          <p:cNvSpPr/>
          <p:nvPr/>
        </p:nvSpPr>
        <p:spPr>
          <a:xfrm>
            <a:off x="1993678" y="3170301"/>
            <a:ext cx="39557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out</a:t>
            </a:r>
            <a:endParaRPr lang="en-US" sz="1944"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96780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do you</a:t>
            </a:r>
            <a:endParaRPr lang="en-US" sz="4277" dirty="0"/>
          </a:p>
        </p:txBody>
      </p:sp>
      <p:sp>
        <p:nvSpPr>
          <p:cNvPr id="5" name="span"/>
          <p:cNvSpPr/>
          <p:nvPr/>
        </p:nvSpPr>
        <p:spPr>
          <a:xfrm>
            <a:off x="487680" y="3456432"/>
            <a:ext cx="323726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ask for help?</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49388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It all starts with a detailed search</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73266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Issues</a:t>
            </a:r>
            <a:endParaRPr lang="en-US" sz="1814" dirty="0"/>
          </a:p>
        </p:txBody>
      </p:sp>
      <p:sp>
        <p:nvSpPr>
          <p:cNvPr id="7" name="span"/>
          <p:cNvSpPr/>
          <p:nvPr/>
        </p:nvSpPr>
        <p:spPr>
          <a:xfrm>
            <a:off x="1341120" y="1898999"/>
            <a:ext cx="83111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easier is to reproduce a problem, the higher the chance somebody already reported it.</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42976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PRs</a:t>
            </a:r>
            <a:endParaRPr lang="en-US" sz="1814" dirty="0"/>
          </a:p>
        </p:txBody>
      </p:sp>
      <p:sp>
        <p:nvSpPr>
          <p:cNvPr id="10" name="span"/>
          <p:cNvSpPr/>
          <p:nvPr/>
        </p:nvSpPr>
        <p:spPr>
          <a:xfrm>
            <a:off x="1341120" y="3240119"/>
            <a:ext cx="593112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Similarly to the above, somebody might already be working on it.</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59436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Code</a:t>
            </a:r>
            <a:endParaRPr lang="en-US" sz="1814" dirty="0"/>
          </a:p>
        </p:txBody>
      </p:sp>
      <p:sp>
        <p:nvSpPr>
          <p:cNvPr id="13" name="span"/>
          <p:cNvSpPr/>
          <p:nvPr/>
        </p:nvSpPr>
        <p:spPr>
          <a:xfrm>
            <a:off x="1341120" y="4581239"/>
            <a:ext cx="70621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Examples, tests or just the plain source code might already have the solution.</a:t>
            </a:r>
            <a:endParaRPr lang="en-US" sz="1555" dirty="0"/>
          </a:p>
        </p:txBody>
      </p:sp>
      <p:sp>
        <p:nvSpPr>
          <p:cNvPr id="14" name="span"/>
          <p:cNvSpPr/>
          <p:nvPr/>
        </p:nvSpPr>
        <p:spPr>
          <a:xfrm>
            <a:off x="696278" y="5497449"/>
            <a:ext cx="40100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4</a:t>
            </a:r>
            <a:endParaRPr lang="en-US" sz="5184" dirty="0"/>
          </a:p>
        </p:txBody>
      </p:sp>
      <p:sp>
        <p:nvSpPr>
          <p:cNvPr id="15" name="span"/>
          <p:cNvSpPr/>
          <p:nvPr/>
        </p:nvSpPr>
        <p:spPr>
          <a:xfrm>
            <a:off x="1341120" y="5594985"/>
            <a:ext cx="17286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Documentation</a:t>
            </a:r>
            <a:endParaRPr lang="en-US" sz="1814" dirty="0"/>
          </a:p>
        </p:txBody>
      </p:sp>
      <p:sp>
        <p:nvSpPr>
          <p:cNvPr id="16" name="span"/>
          <p:cNvSpPr/>
          <p:nvPr/>
        </p:nvSpPr>
        <p:spPr>
          <a:xfrm>
            <a:off x="1341120" y="5922359"/>
            <a:ext cx="688524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Known workaround or out of scope problems are usually well documented.</a:t>
            </a:r>
            <a:endParaRPr lang="en-US" sz="155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70042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Don't worry about overcommunicating</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06511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 are distributed</a:t>
            </a:r>
            <a:endParaRPr lang="en-US" sz="1814" dirty="0"/>
          </a:p>
        </p:txBody>
      </p:sp>
      <p:sp>
        <p:nvSpPr>
          <p:cNvPr id="7" name="span"/>
          <p:cNvSpPr/>
          <p:nvPr/>
        </p:nvSpPr>
        <p:spPr>
          <a:xfrm>
            <a:off x="1341120" y="1898999"/>
            <a:ext cx="40846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Working across the globe introduced delays.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8005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 are different</a:t>
            </a:r>
            <a:endParaRPr lang="en-US" sz="1814" dirty="0"/>
          </a:p>
        </p:txBody>
      </p:sp>
      <p:sp>
        <p:nvSpPr>
          <p:cNvPr id="10" name="span"/>
          <p:cNvSpPr/>
          <p:nvPr/>
        </p:nvSpPr>
        <p:spPr>
          <a:xfrm>
            <a:off x="1341120" y="3240119"/>
            <a:ext cx="515835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Developers come from different cultures and expertises.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44589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Time is finite</a:t>
            </a:r>
            <a:endParaRPr lang="en-US" sz="1814" dirty="0"/>
          </a:p>
        </p:txBody>
      </p:sp>
      <p:sp>
        <p:nvSpPr>
          <p:cNvPr id="13" name="span"/>
          <p:cNvSpPr/>
          <p:nvPr/>
        </p:nvSpPr>
        <p:spPr>
          <a:xfrm>
            <a:off x="1341120" y="4581239"/>
            <a:ext cx="674055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We all have our lives. We don't have time to request missing informations.</a:t>
            </a:r>
            <a:endParaRPr lang="en-US" sz="155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719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It is like journalism</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180079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Who and Where</a:t>
            </a:r>
            <a:endParaRPr lang="en-US" sz="1814" dirty="0"/>
          </a:p>
        </p:txBody>
      </p:sp>
      <p:sp>
        <p:nvSpPr>
          <p:cNvPr id="7" name="span"/>
          <p:cNvSpPr/>
          <p:nvPr/>
        </p:nvSpPr>
        <p:spPr>
          <a:xfrm>
            <a:off x="1341120" y="1898999"/>
            <a:ext cx="527132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is usually implicit, but it's always better to be explicit.</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17956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What and When</a:t>
            </a:r>
            <a:endParaRPr lang="en-US" sz="1814" dirty="0"/>
          </a:p>
        </p:txBody>
      </p:sp>
      <p:sp>
        <p:nvSpPr>
          <p:cNvPr id="10" name="span"/>
          <p:cNvSpPr/>
          <p:nvPr/>
        </p:nvSpPr>
        <p:spPr>
          <a:xfrm>
            <a:off x="1341120" y="3240119"/>
            <a:ext cx="69469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Explain what happened, what did not happen and what were you expecting.</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50625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How</a:t>
            </a:r>
            <a:endParaRPr lang="en-US" sz="1814" dirty="0"/>
          </a:p>
        </p:txBody>
      </p:sp>
      <p:sp>
        <p:nvSpPr>
          <p:cNvPr id="13" name="span"/>
          <p:cNvSpPr/>
          <p:nvPr/>
        </p:nvSpPr>
        <p:spPr>
          <a:xfrm>
            <a:off x="1341120" y="4587335"/>
            <a:ext cx="48031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What is the smallest way to reproduce the problem? </a:t>
            </a:r>
            <a:endParaRPr lang="en-US" sz="1555" dirty="0"/>
          </a:p>
        </p:txBody>
      </p:sp>
      <p:sp>
        <p:nvSpPr>
          <p:cNvPr id="14" name="span"/>
          <p:cNvSpPr/>
          <p:nvPr/>
        </p:nvSpPr>
        <p:spPr>
          <a:xfrm>
            <a:off x="7578662" y="458733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5" name="em"/>
          <p:cNvSpPr/>
          <p:nvPr/>
        </p:nvSpPr>
        <p:spPr>
          <a:xfrm>
            <a:off x="6144292" y="4587335"/>
            <a:ext cx="143437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This will return</a:t>
            </a:r>
            <a:endParaRPr lang="en-US" sz="155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280666"/>
            <a:ext cx="421928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Dude, you forgot</a:t>
            </a:r>
            <a:endParaRPr lang="en-US" sz="4277" dirty="0"/>
          </a:p>
        </p:txBody>
      </p:sp>
      <p:sp>
        <p:nvSpPr>
          <p:cNvPr id="5" name="span"/>
          <p:cNvSpPr/>
          <p:nvPr/>
        </p:nvSpPr>
        <p:spPr>
          <a:xfrm>
            <a:off x="487680" y="3027426"/>
            <a:ext cx="95164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t>
            </a:r>
            <a:endParaRPr lang="en-US" sz="4277" dirty="0"/>
          </a:p>
        </p:txBody>
      </p:sp>
      <p:sp>
        <p:nvSpPr>
          <p:cNvPr id="6" name="span"/>
          <p:cNvSpPr/>
          <p:nvPr/>
        </p:nvSpPr>
        <p:spPr>
          <a:xfrm>
            <a:off x="2624519" y="3027426"/>
            <a:ext cx="17440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7" name="span.theme@fg-black"/>
          <p:cNvSpPr/>
          <p:nvPr/>
        </p:nvSpPr>
        <p:spPr>
          <a:xfrm>
            <a:off x="1439323" y="3027426"/>
            <a:ext cx="118519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Why</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9" name="span"/>
          <p:cNvSpPr/>
          <p:nvPr/>
        </p:nvSpPr>
        <p:spPr>
          <a:xfrm>
            <a:off x="487680" y="4249674"/>
            <a:ext cx="40357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No,</a:t>
            </a:r>
            <a:endParaRPr lang="en-US" sz="1944" dirty="0"/>
          </a:p>
        </p:txBody>
      </p:sp>
      <p:sp>
        <p:nvSpPr>
          <p:cNvPr id="10" name="span"/>
          <p:cNvSpPr/>
          <p:nvPr/>
        </p:nvSpPr>
        <p:spPr>
          <a:xfrm>
            <a:off x="960596" y="4249674"/>
            <a:ext cx="6477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a:t>
            </a:r>
            <a:endParaRPr lang="en-US" sz="1944" dirty="0"/>
          </a:p>
        </p:txBody>
      </p:sp>
      <p:sp>
        <p:nvSpPr>
          <p:cNvPr id="11" name="span"/>
          <p:cNvSpPr/>
          <p:nvPr/>
        </p:nvSpPr>
        <p:spPr>
          <a:xfrm>
            <a:off x="1094708" y="4249674"/>
            <a:ext cx="55273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have</a:t>
            </a:r>
            <a:endParaRPr lang="en-US" sz="1944" dirty="0"/>
          </a:p>
        </p:txBody>
      </p:sp>
      <p:sp>
        <p:nvSpPr>
          <p:cNvPr id="12" name="span"/>
          <p:cNvSpPr/>
          <p:nvPr/>
        </p:nvSpPr>
        <p:spPr>
          <a:xfrm>
            <a:off x="1716786" y="4249674"/>
            <a:ext cx="36537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not</a:t>
            </a:r>
            <a:endParaRPr lang="en-US" sz="1944" dirty="0"/>
          </a:p>
        </p:txBody>
      </p:sp>
      <p:sp>
        <p:nvSpPr>
          <p:cNvPr id="13" name="span"/>
          <p:cNvSpPr/>
          <p:nvPr/>
        </p:nvSpPr>
        <p:spPr>
          <a:xfrm>
            <a:off x="2151507" y="4249674"/>
            <a:ext cx="20907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728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Narrow things down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6275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Avoid flooding</a:t>
            </a:r>
            <a:endParaRPr lang="en-US" sz="1814" dirty="0"/>
          </a:p>
        </p:txBody>
      </p:sp>
      <p:sp>
        <p:nvSpPr>
          <p:cNvPr id="7" name="span"/>
          <p:cNvSpPr/>
          <p:nvPr/>
        </p:nvSpPr>
        <p:spPr>
          <a:xfrm>
            <a:off x="1341120" y="1898999"/>
            <a:ext cx="77401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Even if you don't worry to overcommunicate, you shouldn't just paste tons of output.</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26720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Keep focus</a:t>
            </a:r>
            <a:endParaRPr lang="en-US" sz="1814" dirty="0"/>
          </a:p>
        </p:txBody>
      </p:sp>
      <p:sp>
        <p:nvSpPr>
          <p:cNvPr id="10" name="span"/>
          <p:cNvSpPr/>
          <p:nvPr/>
        </p:nvSpPr>
        <p:spPr>
          <a:xfrm>
            <a:off x="1341120" y="3240119"/>
            <a:ext cx="70074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Reports with lots of superfluous information will likely distract the maintainer.</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4622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It's for your own good</a:t>
            </a:r>
            <a:endParaRPr lang="en-US" sz="1814" dirty="0"/>
          </a:p>
        </p:txBody>
      </p:sp>
      <p:sp>
        <p:nvSpPr>
          <p:cNvPr id="13" name="span"/>
          <p:cNvSpPr/>
          <p:nvPr/>
        </p:nvSpPr>
        <p:spPr>
          <a:xfrm>
            <a:off x="1341120" y="4581239"/>
            <a:ext cx="83939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more superfluous information you give, the less the chance to see you problem solved.</a:t>
            </a:r>
            <a:endParaRPr lang="en-US" sz="155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6054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Reproducible repos</a:t>
            </a:r>
            <a:endParaRPr lang="en-US" sz="3240" dirty="0"/>
          </a:p>
        </p:txBody>
      </p:sp>
      <p:pic>
        <p:nvPicPr>
          <p:cNvPr id="5"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pic>
        <p:nvPicPr>
          <p:cNvPr id="6"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1567434"/>
            <a:ext cx="609600" cy="609600"/>
          </a:xfrm>
          <a:prstGeom prst="rect">
            <a:avLst/>
          </a:prstGeom>
        </p:spPr>
      </p:pic>
      <p:sp>
        <p:nvSpPr>
          <p:cNvPr id="7" name="span"/>
          <p:cNvSpPr/>
          <p:nvPr/>
        </p:nvSpPr>
        <p:spPr>
          <a:xfrm>
            <a:off x="1341120" y="1571625"/>
            <a:ext cx="26429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Reduce to the minimum</a:t>
            </a:r>
            <a:endParaRPr lang="en-US" sz="1814" dirty="0"/>
          </a:p>
        </p:txBody>
      </p:sp>
      <p:sp>
        <p:nvSpPr>
          <p:cNvPr id="8" name="span"/>
          <p:cNvSpPr/>
          <p:nvPr/>
        </p:nvSpPr>
        <p:spPr>
          <a:xfrm>
            <a:off x="1341120" y="1898999"/>
            <a:ext cx="37001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want to rule out all irrelevant details.</a:t>
            </a:r>
            <a:endParaRPr lang="en-US" sz="1555" dirty="0"/>
          </a:p>
        </p:txBody>
      </p:sp>
      <p:pic>
        <p:nvPicPr>
          <p:cNvPr id="9"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2908554"/>
            <a:ext cx="609600" cy="609600"/>
          </a:xfrm>
          <a:prstGeom prst="rect">
            <a:avLst/>
          </a:prstGeom>
        </p:spPr>
      </p:pic>
      <p:sp>
        <p:nvSpPr>
          <p:cNvPr id="10" name="span"/>
          <p:cNvSpPr/>
          <p:nvPr/>
        </p:nvSpPr>
        <p:spPr>
          <a:xfrm>
            <a:off x="1341120" y="2912745"/>
            <a:ext cx="33382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Remove sensitive information</a:t>
            </a:r>
            <a:endParaRPr lang="en-US" sz="1814" dirty="0"/>
          </a:p>
        </p:txBody>
      </p:sp>
      <p:sp>
        <p:nvSpPr>
          <p:cNvPr id="11" name="span"/>
          <p:cNvSpPr/>
          <p:nvPr/>
        </p:nvSpPr>
        <p:spPr>
          <a:xfrm>
            <a:off x="1341120" y="3240119"/>
            <a:ext cx="28792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Nobody wants to get in trouble.</a:t>
            </a:r>
            <a:endParaRPr lang="en-US" sz="1555" dirty="0"/>
          </a:p>
        </p:txBody>
      </p:sp>
      <p:pic>
        <p:nvPicPr>
          <p:cNvPr id="12"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4249674"/>
            <a:ext cx="609600" cy="609600"/>
          </a:xfrm>
          <a:prstGeom prst="rect">
            <a:avLst/>
          </a:prstGeom>
        </p:spPr>
      </p:pic>
      <p:sp>
        <p:nvSpPr>
          <p:cNvPr id="13" name="span"/>
          <p:cNvSpPr/>
          <p:nvPr/>
        </p:nvSpPr>
        <p:spPr>
          <a:xfrm>
            <a:off x="1341120" y="4253865"/>
            <a:ext cx="30129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Provide a public repository</a:t>
            </a:r>
            <a:endParaRPr lang="en-US" sz="1814" dirty="0"/>
          </a:p>
        </p:txBody>
      </p:sp>
      <p:sp>
        <p:nvSpPr>
          <p:cNvPr id="14" name="span"/>
          <p:cNvSpPr/>
          <p:nvPr/>
        </p:nvSpPr>
        <p:spPr>
          <a:xfrm>
            <a:off x="1341120" y="4581239"/>
            <a:ext cx="30009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will facilitate the triagers' work.</a:t>
            </a:r>
            <a:endParaRPr lang="en-US" sz="155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18170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Follow up</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7965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Look out for clarification requests</a:t>
            </a:r>
            <a:endParaRPr lang="en-US" sz="1814" dirty="0"/>
          </a:p>
        </p:txBody>
      </p:sp>
      <p:sp>
        <p:nvSpPr>
          <p:cNvPr id="7" name="span"/>
          <p:cNvSpPr/>
          <p:nvPr/>
        </p:nvSpPr>
        <p:spPr>
          <a:xfrm>
            <a:off x="1341120" y="1898999"/>
            <a:ext cx="72788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maintainer might need additional information in order to process the report.</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99460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heard</a:t>
            </a:r>
            <a:endParaRPr lang="en-US" sz="1814" dirty="0"/>
          </a:p>
        </p:txBody>
      </p:sp>
      <p:sp>
        <p:nvSpPr>
          <p:cNvPr id="10" name="span"/>
          <p:cNvSpPr/>
          <p:nvPr/>
        </p:nvSpPr>
        <p:spPr>
          <a:xfrm>
            <a:off x="1341120" y="3240119"/>
            <a:ext cx="77556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Following up on the report is your only way to give your feedback before it's too late.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1357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Setup notifications</a:t>
            </a:r>
            <a:endParaRPr lang="en-US" sz="1814" dirty="0"/>
          </a:p>
        </p:txBody>
      </p:sp>
      <p:sp>
        <p:nvSpPr>
          <p:cNvPr id="13" name="span"/>
          <p:cNvSpPr/>
          <p:nvPr/>
        </p:nvSpPr>
        <p:spPr>
          <a:xfrm>
            <a:off x="1341120" y="4581239"/>
            <a:ext cx="434025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is the easiest way to follow the discussion.</a:t>
            </a:r>
            <a:endParaRPr lang="en-US" sz="155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94867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Contribute to the development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84572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Engage</a:t>
            </a:r>
            <a:endParaRPr lang="en-US" sz="1814" dirty="0"/>
          </a:p>
        </p:txBody>
      </p:sp>
      <p:sp>
        <p:nvSpPr>
          <p:cNvPr id="7" name="span"/>
          <p:cNvSpPr/>
          <p:nvPr/>
        </p:nvSpPr>
        <p:spPr>
          <a:xfrm>
            <a:off x="1341120" y="1898999"/>
            <a:ext cx="53555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you have the expertise you can propose to provide a PR.</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865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Test</a:t>
            </a:r>
            <a:endParaRPr lang="en-US" sz="1814" dirty="0"/>
          </a:p>
        </p:txBody>
      </p:sp>
      <p:sp>
        <p:nvSpPr>
          <p:cNvPr id="10" name="span"/>
          <p:cNvSpPr/>
          <p:nvPr/>
        </p:nvSpPr>
        <p:spPr>
          <a:xfrm>
            <a:off x="1341120" y="3240119"/>
            <a:ext cx="52762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Once the issue has been reported fixed, test it right away.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6182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Give feedback</a:t>
            </a:r>
            <a:endParaRPr lang="en-US" sz="1814" dirty="0"/>
          </a:p>
        </p:txBody>
      </p:sp>
      <p:sp>
        <p:nvSpPr>
          <p:cNvPr id="13" name="span"/>
          <p:cNvSpPr/>
          <p:nvPr/>
        </p:nvSpPr>
        <p:spPr>
          <a:xfrm>
            <a:off x="1341120" y="4581239"/>
            <a:ext cx="416728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Let the maintainer know if the issue is solved.</a:t>
            </a:r>
            <a:endParaRPr lang="en-US" sz="155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475859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And don't forget to</a:t>
            </a:r>
            <a:endParaRPr lang="en-US" sz="4277" dirty="0"/>
          </a:p>
        </p:txBody>
      </p:sp>
      <p:sp>
        <p:nvSpPr>
          <p:cNvPr id="5" name="span"/>
          <p:cNvSpPr/>
          <p:nvPr/>
        </p:nvSpPr>
        <p:spPr>
          <a:xfrm>
            <a:off x="3487579" y="3456432"/>
            <a:ext cx="17440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6" name="span.theme@fg-black"/>
          <p:cNvSpPr/>
          <p:nvPr/>
        </p:nvSpPr>
        <p:spPr>
          <a:xfrm>
            <a:off x="487680" y="3456432"/>
            <a:ext cx="299989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thank them</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568385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“No act of kindness, no matter</a:t>
            </a:r>
            <a:endParaRPr lang="en-US" sz="3240" dirty="0"/>
          </a:p>
        </p:txBody>
      </p:sp>
      <p:sp>
        <p:nvSpPr>
          <p:cNvPr id="8" name="span.sentence.dark"/>
          <p:cNvSpPr/>
          <p:nvPr/>
        </p:nvSpPr>
        <p:spPr>
          <a:xfrm>
            <a:off x="487680" y="3554254"/>
            <a:ext cx="5032820"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how small, is ever wasted.”</a:t>
            </a:r>
            <a:endParaRPr lang="en-US" sz="3240" dirty="0"/>
          </a:p>
        </p:txBody>
      </p:sp>
      <p:sp>
        <p:nvSpPr>
          <p:cNvPr id="9" name="strong.author.dark"/>
          <p:cNvSpPr/>
          <p:nvPr/>
        </p:nvSpPr>
        <p:spPr>
          <a:xfrm>
            <a:off x="487680" y="4107847"/>
            <a:ext cx="806863"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Aesop</a:t>
            </a:r>
            <a:endParaRPr lang="en-US" sz="1944"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Love your maintainers</dc:title>
  <dc:subject>No developer is an island and no developer is perfect. This means that you cannot create anything without using components written by someone else and these components will have defects or missing features. At some point in our life we all asked for support to someone else.
But being a maintainer is not an easy task at all. Think about receiving tons of reports with partial or missing information, or being yelled by strangers for not being responsive or fast enough.
For the health of our industry we must love our maintainers more: in this talk I’ll show how to politely ask for help and how to make sure you provide all the necessary informations.
</dc:subject>
  <dc:creator>Paolo Insogna</dc:creator>
  <cp:lastModifiedBy>Paolo Insogna</cp:lastModifiedBy>
  <cp:revision>1</cp:revision>
  <dcterms:created xsi:type="dcterms:W3CDTF">2026-11-02T14:09:10Z</dcterms:created>
  <dcterms:modified xsi:type="dcterms:W3CDTF">2026-11-02T14:09:10Z</dcterms:modified>
</cp:coreProperties>
</file>