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12192000" cy="6827520"/>
  <p:notesSz cx="6827520" cy="12192000"/>
  <p:embeddedFontLst>
    <p:embeddedFont>
      <p:font typeface="Montserrat" panose="00000000000000000000" charset="1"/>
      <p:regular r:id="rId43"/>
      <p:bold r:id="rId42"/>
    </p:embeddedFont>
    <p:embeddedFont>
      <p:font typeface="Inter Light" panose="02000503000000020004" charset="1"/>
      <p:regular r:id="rId44"/>
    </p:embeddedFont>
    <p:embeddedFont>
      <p:font typeface="Bitter" panose="00000000000000000000" charset="1"/>
      <p:regular r:id="rId54"/>
      <p:bold r:id="rId45"/>
      <p:boldItalic r:id="rId53"/>
    </p:embeddedFont>
    <p:embeddedFont>
      <p:font typeface="Montserrat ExtraBold" panose="00000000000000000000" charset="1"/>
      <p:regular r:id="rId46"/>
    </p:embeddedFont>
    <p:embeddedFont>
      <p:font typeface="Inter ExtraBold" panose="02000503000000020004" charset="1"/>
      <p:regular r:id="rId47"/>
    </p:embeddedFont>
    <p:embeddedFont>
      <p:font typeface="Inter" panose="02000503000000020004" charset="1"/>
      <p:regular r:id="rId48"/>
      <p:bold r:id="rId51"/>
    </p:embeddedFont>
    <p:embeddedFont>
      <p:font typeface="Roboto Mono" panose="00000009000000000000" charset="1"/>
      <p:regular r:id="rId52"/>
      <p:bold r:id="rId49"/>
    </p:embeddedFont>
    <p:embeddedFont>
      <p:font typeface="Montserrat Black" panose="00000000000000000000" charset="1"/>
      <p:regular r:id="rId5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 Id="rId42" Type="http://schemas.openxmlformats.org/officeDocument/2006/relationships/font" Target="fonts/font1.fntdata"/><Relationship Id="rId43" Type="http://schemas.openxmlformats.org/officeDocument/2006/relationships/font" Target="fonts/font2.fntdata"/><Relationship Id="rId44" Type="http://schemas.openxmlformats.org/officeDocument/2006/relationships/font" Target="fonts/font3.fntdata"/><Relationship Id="rId45" Type="http://schemas.openxmlformats.org/officeDocument/2006/relationships/font" Target="fonts/font4.fntdata"/><Relationship Id="rId46" Type="http://schemas.openxmlformats.org/officeDocument/2006/relationships/font" Target="fonts/font5.fntdata"/><Relationship Id="rId47" Type="http://schemas.openxmlformats.org/officeDocument/2006/relationships/font" Target="fonts/font6.fntdata"/><Relationship Id="rId48" Type="http://schemas.openxmlformats.org/officeDocument/2006/relationships/font" Target="fonts/font7.fntdata"/><Relationship Id="rId49" Type="http://schemas.openxmlformats.org/officeDocument/2006/relationships/font" Target="fonts/font8.fntdata"/><Relationship Id="rId50" Type="http://schemas.openxmlformats.org/officeDocument/2006/relationships/font" Target="fonts/font9.fntdata"/><Relationship Id="rId51" Type="http://schemas.openxmlformats.org/officeDocument/2006/relationships/font" Target="fonts/font10.fntdata"/><Relationship Id="rId52" Type="http://schemas.openxmlformats.org/officeDocument/2006/relationships/font" Target="fonts/font11.fntdata"/><Relationship Id="rId53" Type="http://schemas.openxmlformats.org/officeDocument/2006/relationships/font" Target="fonts/font12.fntdata"/><Relationship Id="rId54"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latformatic.dev/" TargetMode="External"/><Relationship Id="rId5" Type="http://schemas.openxmlformats.org/officeDocument/2006/relationships/hyperlink" Target="https://platformatic.dev/" TargetMode="External"/><Relationship Id="rId10" Type="http://schemas.openxmlformats.org/officeDocument/2006/relationships/hyperlink" Target="https://talks.paoloinsogna.dev/kafka" TargetMode="External"/><Relationship Id="rId15" Type="http://schemas.openxmlformats.org/officeDocument/2006/relationships/hyperlink" Target="https://talks.paoloinsogna.dev/pdfs/kafka.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svg"/><Relationship Id="rId8" Type="http://schemas.openxmlformats.org/officeDocument/2006/relationships/image" Target="../media/image-1-6.png"/><Relationship Id="rId9" Type="http://schemas.openxmlformats.org/officeDocument/2006/relationships/image" Target="../media/image-1-7.svg"/><Relationship Id="rId11" Type="http://schemas.openxmlformats.org/officeDocument/2006/relationships/image" Target="../media/image-1-8.png"/><Relationship Id="rId12" Type="http://schemas.openxmlformats.org/officeDocument/2006/relationships/image" Target="../media/image-1-9.svg"/><Relationship Id="rId13" Type="http://schemas.openxmlformats.org/officeDocument/2006/relationships/image" Target="../media/image-1-10.png"/><Relationship Id="rId14" Type="http://schemas.openxmlformats.org/officeDocument/2006/relationships/image" Target="../media/image-1-11.svg"/><Relationship Id="rId16" Type="http://schemas.openxmlformats.org/officeDocument/2006/relationships/slideLayout" Target="../slideLayouts/slideLayout1.xml"/><Relationship Id="rId1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image" Target="../media/image-3-11.png"/><Relationship Id="rId18" Type="http://schemas.openxmlformats.org/officeDocument/2006/relationships/slideLayout" Target="../slideLayouts/slideLayout1.xml"/><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medium.com/booking-com-development/node-js-at-scale-rebalanced-how-we-cut-cost-by-38-62ce247a3002" TargetMode="External"/><Relationship Id="rId4" Type="http://schemas.openxmlformats.org/officeDocument/2006/relationships/hyperlink" Target="https://platformatichq.com/case-studies/supabase" TargetMode="External"/><Relationship Id="rId6" Type="http://schemas.openxmlformats.org/officeDocument/2006/relationships/hyperlink" Target="https://platformatichq.com/case-studies/spendesk"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svg"/><Relationship Id="rId4" Type="http://schemas.openxmlformats.org/officeDocument/2006/relationships/image" Target="../media/image-5-4.png"/><Relationship Id="rId5" Type="http://schemas.openxmlformats.org/officeDocument/2006/relationships/image" Target="../media/image-5-5.svg"/><Relationship Id="rId6" Type="http://schemas.openxmlformats.org/officeDocument/2006/relationships/image" Target="../media/image-5-6.png"/><Relationship Id="rId7" Type="http://schemas.openxmlformats.org/officeDocument/2006/relationships/image" Target="../media/image-5-7.sv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image" Target="../media/image-7-7.png"/><Relationship Id="rId8" Type="http://schemas.openxmlformats.org/officeDocument/2006/relationships/image" Target="../media/image-7-8.svg"/><Relationship Id="rId9" Type="http://schemas.openxmlformats.org/officeDocument/2006/relationships/image" Target="../media/image-7-9.png"/><Relationship Id="rId10" Type="http://schemas.openxmlformats.org/officeDocument/2006/relationships/slideLayout" Target="../slideLayouts/slideLayout1.xml"/><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image" Target="../media/image-8-6.sv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3.png"/><Relationship Id="rId4" Type="http://schemas.openxmlformats.org/officeDocument/2006/relationships/image" Target="../media/image-11-4.svg"/><Relationship Id="rId5" Type="http://schemas.openxmlformats.org/officeDocument/2006/relationships/image" Target="../media/image-11-5.png"/><Relationship Id="rId6" Type="http://schemas.openxmlformats.org/officeDocument/2006/relationships/image" Target="../media/image-11-6.sv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github.com/Blizzard/node-rdkafka" TargetMode="External"/><Relationship Id="rId2" Type="http://schemas.openxmlformats.org/officeDocument/2006/relationships/hyperlink" Target="https://kafka.js.org/" TargetMode="External"/><Relationship Id="rId3" Type="http://schemas.openxmlformats.org/officeDocument/2006/relationships/image" Target="../media/image-13-1.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image" Target="../media/image-14-3.png"/><Relationship Id="rId4" Type="http://schemas.openxmlformats.org/officeDocument/2006/relationships/image" Target="../media/image-14-4.svg"/><Relationship Id="rId5" Type="http://schemas.openxmlformats.org/officeDocument/2006/relationships/image" Target="../media/image-14-5.png"/><Relationship Id="rId6" Type="http://schemas.openxmlformats.org/officeDocument/2006/relationships/image" Target="../media/image-14-6.sv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image" Target="../media/image-15-4.svg"/><Relationship Id="rId5" Type="http://schemas.openxmlformats.org/officeDocument/2006/relationships/image" Target="../media/image-15-5.png"/><Relationship Id="rId6" Type="http://schemas.openxmlformats.org/officeDocument/2006/relationships/image" Target="../media/image-15-6.sv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platformatic/kafka" TargetMode="External"/><Relationship Id="rId1" Type="http://schemas.openxmlformats.org/officeDocument/2006/relationships/image" Target="../media/image-18-1.png"/><Relationship Id="rId2" Type="http://schemas.openxmlformats.org/officeDocument/2006/relationships/image" Target="../media/image-18-2.svg"/><Relationship Id="rId4" Type="http://schemas.openxmlformats.org/officeDocument/2006/relationships/image" Target="../media/image-18-3.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image" Target="../media/image-20-4.svg"/><Relationship Id="rId5" Type="http://schemas.openxmlformats.org/officeDocument/2006/relationships/image" Target="../media/image-20-5.png"/><Relationship Id="rId6" Type="http://schemas.openxmlformats.org/officeDocument/2006/relationships/image" Target="../media/image-20-6.svg"/><Relationship Id="rId7" Type="http://schemas.openxmlformats.org/officeDocument/2006/relationships/image" Target="../media/image-20-7.png"/><Relationship Id="rId8" Type="http://schemas.openxmlformats.org/officeDocument/2006/relationships/slideLayout" Target="../slideLayouts/slideLayout1.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image" Target="../media/image-21-4.svg"/><Relationship Id="rId5" Type="http://schemas.openxmlformats.org/officeDocument/2006/relationships/image" Target="../media/image-21-5.png"/><Relationship Id="rId6" Type="http://schemas.openxmlformats.org/officeDocument/2006/relationships/image" Target="../media/image-21-6.svg"/><Relationship Id="rId7" Type="http://schemas.openxmlformats.org/officeDocument/2006/relationships/image" Target="../media/image-21-7.png"/><Relationship Id="rId8" Type="http://schemas.openxmlformats.org/officeDocument/2006/relationships/slideLayout" Target="../slideLayouts/slideLayout1.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image" Target="../media/image-22-3.png"/><Relationship Id="rId4" Type="http://schemas.openxmlformats.org/officeDocument/2006/relationships/image" Target="../media/image-22-4.svg"/><Relationship Id="rId5" Type="http://schemas.openxmlformats.org/officeDocument/2006/relationships/image" Target="../media/image-22-5.png"/><Relationship Id="rId6" Type="http://schemas.openxmlformats.org/officeDocument/2006/relationships/image" Target="../media/image-22-6.svg"/><Relationship Id="rId7" Type="http://schemas.openxmlformats.org/officeDocument/2006/relationships/image" Target="../media/image-22-7.png"/><Relationship Id="rId8" Type="http://schemas.openxmlformats.org/officeDocument/2006/relationships/slideLayout" Target="../slideLayouts/slideLayout1.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image" Target="../media/image-23-5.png"/><Relationship Id="rId6" Type="http://schemas.openxmlformats.org/officeDocument/2006/relationships/image" Target="../media/image-23-6.svg"/><Relationship Id="rId7" Type="http://schemas.openxmlformats.org/officeDocument/2006/relationships/image" Target="../media/image-23-7.png"/><Relationship Id="rId8" Type="http://schemas.openxmlformats.org/officeDocument/2006/relationships/slideLayout" Target="../slideLayouts/slideLayout1.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image" Target="../media/image-24-3.png"/><Relationship Id="rId4" Type="http://schemas.openxmlformats.org/officeDocument/2006/relationships/image" Target="../media/image-24-4.svg"/><Relationship Id="rId5" Type="http://schemas.openxmlformats.org/officeDocument/2006/relationships/image" Target="../media/image-24-5.png"/><Relationship Id="rId6" Type="http://schemas.openxmlformats.org/officeDocument/2006/relationships/image" Target="../media/image-24-6.svg"/><Relationship Id="rId7" Type="http://schemas.openxmlformats.org/officeDocument/2006/relationships/image" Target="../media/image-24-7.png"/><Relationship Id="rId8" Type="http://schemas.openxmlformats.org/officeDocument/2006/relationships/slideLayout" Target="../slideLayouts/slideLayout1.xml"/><Relationship Id="rId9"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image" Target="../media/image-25-3.png"/><Relationship Id="rId4" Type="http://schemas.openxmlformats.org/officeDocument/2006/relationships/image" Target="../media/image-25-4.svg"/><Relationship Id="rId5" Type="http://schemas.openxmlformats.org/officeDocument/2006/relationships/image" Target="../media/image-25-5.png"/><Relationship Id="rId6" Type="http://schemas.openxmlformats.org/officeDocument/2006/relationships/slideLayout" Target="../slideLayouts/slideLayout1.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svg"/><Relationship Id="rId3" Type="http://schemas.openxmlformats.org/officeDocument/2006/relationships/image" Target="../media/image-34-3.png"/><Relationship Id="rId4" Type="http://schemas.openxmlformats.org/officeDocument/2006/relationships/image" Target="../media/image-34-4.svg"/><Relationship Id="rId5" Type="http://schemas.openxmlformats.org/officeDocument/2006/relationships/image" Target="../media/image-34-5.png"/><Relationship Id="rId6" Type="http://schemas.openxmlformats.org/officeDocument/2006/relationships/slideLayout" Target="../slideLayouts/slideLayout1.xml"/><Relationship Id="rId7"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35-1.png"/><Relationship Id="rId4" Type="http://schemas.openxmlformats.org/officeDocument/2006/relationships/image" Target="../media/image-35-2.png"/><Relationship Id="rId7" Type="http://schemas.openxmlformats.org/officeDocument/2006/relationships/slideLayout" Target="../slideLayouts/slideLayout1.xml"/><Relationship Id="rId8"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3291840" y="1024128"/>
            <a:ext cx="2438400" cy="2438400"/>
          </a:xfrm>
          <a:prstGeom prst="rect">
            <a:avLst/>
          </a:prstGeom>
        </p:spPr>
      </p:pic>
      <p:sp>
        <p:nvSpPr>
          <p:cNvPr id="6" name="span.text">
            <a:hlinkClick r:id="rId5" tooltip=""/>
          </p:cNvPr>
          <p:cNvSpPr/>
          <p:nvPr/>
        </p:nvSpPr>
        <p:spPr>
          <a:xfrm>
            <a:off x="5998369" y="2001869"/>
            <a:ext cx="2583466" cy="481584"/>
          </a:xfrm>
          <a:prstGeom prst="rect">
            <a:avLst/>
          </a:prstGeom>
          <a:noFill/>
          <a:ln/>
        </p:spPr>
        <p:txBody>
          <a:bodyPr wrap="none" lIns="0" tIns="0" rIns="0" bIns="0" rtlCol="0" anchor="ctr"/>
          <a:lstStyle/>
          <a:p>
            <a:pPr indent="0" marL="0">
              <a:buNone/>
            </a:pPr>
            <a:r>
              <a:rPr lang="en-US" sz="3110" b="1" u="none" dirty="0">
                <a:solidFill>
                  <a:srgbClr val="FFFFFF"/>
                </a:solidFill>
                <a:latin typeface="Montserrat" pitchFamily="34" charset="0"/>
                <a:ea typeface="Montserrat" pitchFamily="34" charset="-122"/>
                <a:cs typeface="Montserrat" pitchFamily="34" charset="-120"/>
              </a:rPr>
              <a:t>Platformatic</a:t>
            </a:r>
            <a:endParaRPr lang="en-US" sz="3110" dirty="0"/>
          </a:p>
        </p:txBody>
      </p:sp>
      <p:sp>
        <p:nvSpPr>
          <p:cNvPr id="7" name="span"/>
          <p:cNvSpPr/>
          <p:nvPr/>
        </p:nvSpPr>
        <p:spPr>
          <a:xfrm>
            <a:off x="2163032" y="4318254"/>
            <a:ext cx="7865936"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Reimagining Kafka for Node.js</a:t>
            </a:r>
            <a:endParaRPr lang="en-US" sz="3888" dirty="0"/>
          </a:p>
        </p:txBody>
      </p:sp>
      <p:sp>
        <p:nvSpPr>
          <p:cNvPr id="8" name="span"/>
          <p:cNvSpPr/>
          <p:nvPr/>
        </p:nvSpPr>
        <p:spPr>
          <a:xfrm>
            <a:off x="5115687" y="5344668"/>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9" name="span"/>
          <p:cNvSpPr/>
          <p:nvPr/>
        </p:nvSpPr>
        <p:spPr>
          <a:xfrm>
            <a:off x="4044506" y="5713381"/>
            <a:ext cx="4102989"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a:t>
            </a:r>
            <a:endParaRPr lang="en-US" sz="2074" dirty="0"/>
          </a:p>
        </p:txBody>
      </p:sp>
      <p:sp>
        <p:nvSpPr>
          <p:cNvPr id="10"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1"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2"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4" name="svg.cod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46080" y="548640"/>
            <a:ext cx="1097280" cy="1097280"/>
          </a:xfrm>
          <a:prstGeom prst="rect">
            <a:avLst/>
          </a:prstGeom>
        </p:spPr>
      </p:pic>
      <p:pic>
        <p:nvPicPr>
          <p:cNvPr id="15" name="svg.freya@svg.theme@icon.image"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60608" y="963168"/>
            <a:ext cx="268224" cy="268224"/>
          </a:xfrm>
          <a:prstGeom prst="rect">
            <a:avLst/>
          </a:prstGeom>
        </p:spPr>
      </p:pic>
      <p:sp>
        <p:nvSpPr>
          <p:cNvPr id="16" name="a.label">
            <a:hlinkClick r:id="rId10"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7" name="svg.cod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46080" y="2542032"/>
            <a:ext cx="1097280" cy="1097280"/>
          </a:xfrm>
          <a:prstGeom prst="rect">
            <a:avLst/>
          </a:prstGeom>
        </p:spPr>
      </p:pic>
      <p:pic>
        <p:nvPicPr>
          <p:cNvPr id="18" name="svg.freya@svg.theme@icon.image"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60608" y="2971419"/>
            <a:ext cx="268224" cy="238411"/>
          </a:xfrm>
          <a:prstGeom prst="rect">
            <a:avLst/>
          </a:prstGeom>
        </p:spPr>
      </p:pic>
      <p:sp>
        <p:nvSpPr>
          <p:cNvPr id="19" name="a.label">
            <a:hlinkClick r:id="rId15"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709672"/>
            <a:ext cx="350281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dive into</a:t>
            </a:r>
            <a:endParaRPr lang="en-US" sz="4277" dirty="0"/>
          </a:p>
        </p:txBody>
      </p:sp>
      <p:sp>
        <p:nvSpPr>
          <p:cNvPr id="5" name="span"/>
          <p:cNvSpPr/>
          <p:nvPr/>
        </p:nvSpPr>
        <p:spPr>
          <a:xfrm>
            <a:off x="487680" y="3456432"/>
            <a:ext cx="358863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unknown!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pic>
        <p:nvPicPr>
          <p:cNvPr id="21" name="img.freya@image.theme@logo" descr="preencoded.png">    </p:cNvPr>
          <p:cNvPicPr>
            <a:picLocks noChangeAspect="1"/>
          </p:cNvPicPr>
          <p:nvPr/>
        </p:nvPicPr>
        <p:blipFill>
          <a:blip r:embed="rId17"/>
          <a:stretch>
            <a:fillRect/>
          </a:stretch>
        </p:blipFill>
        <p:spPr>
          <a:xfrm>
            <a:off x="11094720" y="5730240"/>
            <a:ext cx="609600" cy="60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platformatic.theme@bg-black.theme@fg-white"/>
          <p:cNvSpPr/>
          <p:nvPr/>
        </p:nvSpPr>
        <p:spPr>
          <a:xfrm>
            <a:off x="0" y="0"/>
            <a:ext cx="12192000" cy="6827520"/>
          </a:xfrm>
          <a:prstGeom prst="rect">
            <a:avLst/>
          </a:prstGeom>
          <a:solidFill>
            <a:srgbClr val="000000"/>
          </a:solidFill>
          <a:ln w="12700">
            <a:solidFill>
              <a:srgbClr val="000000">
                <a:alpha val="0"/>
              </a:srgbClr>
            </a:solidFill>
            <a:prstDash val="solid"/>
          </a:ln>
        </p:spPr>
      </p:sp>
      <p:sp>
        <p:nvSpPr>
          <p:cNvPr id="4" name="span"/>
          <p:cNvSpPr/>
          <p:nvPr/>
        </p:nvSpPr>
        <p:spPr>
          <a:xfrm>
            <a:off x="487680" y="518160"/>
            <a:ext cx="6373082"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Some companies trusting us</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4267200" y="2368677"/>
            <a:ext cx="3657600" cy="608076"/>
          </a:xfrm>
          <a:prstGeom prst="rect">
            <a:avLst/>
          </a:prstGeom>
        </p:spPr>
      </p:pic>
      <p:sp>
        <p:nvSpPr>
          <p:cNvPr id="6" name="a">
            <a:hlinkClick r:id="rId2" tooltip=""/>
          </p:cNvPr>
          <p:cNvSpPr/>
          <p:nvPr/>
        </p:nvSpPr>
        <p:spPr>
          <a:xfrm>
            <a:off x="5773484" y="3196209"/>
            <a:ext cx="645033"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Article</a:t>
            </a:r>
            <a:endParaRPr lang="en-US" sz="1555" dirty="0"/>
          </a:p>
        </p:txBody>
      </p:sp>
      <p:pic>
        <p:nvPicPr>
          <p:cNvPr id="7" name="img.freya@image.image.horizontal" descr="preencoded.png">    </p:cNvPr>
          <p:cNvPicPr>
            <a:picLocks noChangeAspect="1"/>
          </p:cNvPicPr>
          <p:nvPr/>
        </p:nvPicPr>
        <p:blipFill>
          <a:blip r:embed="rId3"/>
          <a:stretch>
            <a:fillRect/>
          </a:stretch>
        </p:blipFill>
        <p:spPr>
          <a:xfrm>
            <a:off x="1305401" y="4363593"/>
            <a:ext cx="3657600" cy="707231"/>
          </a:xfrm>
          <a:prstGeom prst="rect">
            <a:avLst/>
          </a:prstGeom>
        </p:spPr>
      </p:pic>
      <p:sp>
        <p:nvSpPr>
          <p:cNvPr id="8" name="a">
            <a:hlinkClick r:id="rId4" tooltip=""/>
          </p:cNvPr>
          <p:cNvSpPr/>
          <p:nvPr/>
        </p:nvSpPr>
        <p:spPr>
          <a:xfrm>
            <a:off x="2581275" y="529028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9" name="img.freya@image.image.horizontal" descr="preencoded.png">    </p:cNvPr>
          <p:cNvPicPr>
            <a:picLocks noChangeAspect="1"/>
          </p:cNvPicPr>
          <p:nvPr/>
        </p:nvPicPr>
        <p:blipFill>
          <a:blip r:embed="rId5"/>
          <a:stretch>
            <a:fillRect/>
          </a:stretch>
        </p:blipFill>
        <p:spPr>
          <a:xfrm>
            <a:off x="7228904" y="4436174"/>
            <a:ext cx="3657600" cy="562070"/>
          </a:xfrm>
          <a:prstGeom prst="rect">
            <a:avLst/>
          </a:prstGeom>
        </p:spPr>
      </p:pic>
      <p:sp>
        <p:nvSpPr>
          <p:cNvPr id="10" name="a">
            <a:hlinkClick r:id="rId6" tooltip=""/>
          </p:cNvPr>
          <p:cNvSpPr/>
          <p:nvPr/>
        </p:nvSpPr>
        <p:spPr>
          <a:xfrm>
            <a:off x="8504682" y="521770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11"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1485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Hello Apache Kafka!</a:t>
            </a:r>
            <a:endParaRPr lang="en-US" sz="3240" dirty="0"/>
          </a:p>
        </p:txBody>
      </p:sp>
      <p:pic>
        <p:nvPicPr>
          <p:cNvPr id="5" name="img.freya@image.image" descr="preencoded.png">    </p:cNvPr>
          <p:cNvPicPr>
            <a:picLocks noChangeAspect="1"/>
          </p:cNvPicPr>
          <p:nvPr/>
        </p:nvPicPr>
        <p:blipFill>
          <a:blip r:embed="rId1"/>
          <a:stretch>
            <a:fillRect/>
          </a:stretch>
        </p:blipFill>
        <p:spPr>
          <a:xfrm>
            <a:off x="7641622" y="975360"/>
            <a:ext cx="3004661" cy="4876705"/>
          </a:xfrm>
          <a:prstGeom prst="rect">
            <a:avLst/>
          </a:prstGeom>
        </p:spPr>
      </p:pic>
      <p:pic>
        <p:nvPicPr>
          <p:cNvPr id="6"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1567434"/>
            <a:ext cx="609600" cy="609600"/>
          </a:xfrm>
          <a:prstGeom prst="rect">
            <a:avLst/>
          </a:prstGeom>
        </p:spPr>
      </p:pic>
      <p:sp>
        <p:nvSpPr>
          <p:cNvPr id="7" name="span"/>
          <p:cNvSpPr/>
          <p:nvPr/>
        </p:nvSpPr>
        <p:spPr>
          <a:xfrm>
            <a:off x="1341120" y="1571625"/>
            <a:ext cx="336546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 key component of the world</a:t>
            </a:r>
            <a:endParaRPr lang="en-US" sz="1814" dirty="0"/>
          </a:p>
        </p:txBody>
      </p:sp>
      <p:sp>
        <p:nvSpPr>
          <p:cNvPr id="8" name="span"/>
          <p:cNvSpPr/>
          <p:nvPr/>
        </p:nvSpPr>
        <p:spPr>
          <a:xfrm>
            <a:off x="1341120" y="1898999"/>
            <a:ext cx="384438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is undoubtedly the backbone of modern</a:t>
            </a:r>
            <a:endParaRPr lang="en-US" sz="1555" dirty="0"/>
          </a:p>
        </p:txBody>
      </p:sp>
      <p:sp>
        <p:nvSpPr>
          <p:cNvPr id="9" name="span"/>
          <p:cNvSpPr/>
          <p:nvPr/>
        </p:nvSpPr>
        <p:spPr>
          <a:xfrm>
            <a:off x="1341120" y="2170557"/>
            <a:ext cx="20367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event-driven systems.</a:t>
            </a:r>
            <a:endParaRPr lang="en-US" sz="1555" dirty="0"/>
          </a:p>
        </p:txBody>
      </p:sp>
      <p:pic>
        <p:nvPicPr>
          <p:cNvPr id="10"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2908554"/>
            <a:ext cx="609600" cy="609600"/>
          </a:xfrm>
          <a:prstGeom prst="rect">
            <a:avLst/>
          </a:prstGeom>
        </p:spPr>
      </p:pic>
      <p:sp>
        <p:nvSpPr>
          <p:cNvPr id="11" name="span"/>
          <p:cNvSpPr/>
          <p:nvPr/>
        </p:nvSpPr>
        <p:spPr>
          <a:xfrm>
            <a:off x="1341120" y="2912745"/>
            <a:ext cx="208654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Used by the giants</a:t>
            </a:r>
            <a:endParaRPr lang="en-US" sz="1814" dirty="0"/>
          </a:p>
        </p:txBody>
      </p:sp>
      <p:sp>
        <p:nvSpPr>
          <p:cNvPr id="12" name="span"/>
          <p:cNvSpPr/>
          <p:nvPr/>
        </p:nvSpPr>
        <p:spPr>
          <a:xfrm>
            <a:off x="1341120" y="3240119"/>
            <a:ext cx="33846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Powers real-time data processing for</a:t>
            </a:r>
            <a:endParaRPr lang="en-US" sz="1555" dirty="0"/>
          </a:p>
        </p:txBody>
      </p:sp>
      <p:sp>
        <p:nvSpPr>
          <p:cNvPr id="13" name="span"/>
          <p:cNvSpPr/>
          <p:nvPr/>
        </p:nvSpPr>
        <p:spPr>
          <a:xfrm>
            <a:off x="1341120" y="3511677"/>
            <a:ext cx="38995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companies like Netflix, LinkedIn, and Uber.</a:t>
            </a:r>
            <a:endParaRPr lang="en-US" sz="1555" dirty="0"/>
          </a:p>
        </p:txBody>
      </p:sp>
      <p:pic>
        <p:nvPicPr>
          <p:cNvPr id="14" name="svg.freya@svg.theme@icon.icon"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680" y="4249674"/>
            <a:ext cx="609600" cy="609600"/>
          </a:xfrm>
          <a:prstGeom prst="rect">
            <a:avLst/>
          </a:prstGeom>
        </p:spPr>
      </p:pic>
      <p:sp>
        <p:nvSpPr>
          <p:cNvPr id="15" name="span"/>
          <p:cNvSpPr/>
          <p:nvPr/>
        </p:nvSpPr>
        <p:spPr>
          <a:xfrm>
            <a:off x="1341120" y="4253865"/>
            <a:ext cx="27570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Impressive performance</a:t>
            </a:r>
            <a:endParaRPr lang="en-US" sz="1814" dirty="0"/>
          </a:p>
        </p:txBody>
      </p:sp>
      <p:sp>
        <p:nvSpPr>
          <p:cNvPr id="16" name="span"/>
          <p:cNvSpPr/>
          <p:nvPr/>
        </p:nvSpPr>
        <p:spPr>
          <a:xfrm>
            <a:off x="1341120" y="4581239"/>
            <a:ext cx="38910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Millions of messages with minimal latency.</a:t>
            </a:r>
            <a:endParaRPr lang="en-US" sz="1555" dirty="0"/>
          </a:p>
        </p:txBody>
      </p:sp>
      <p:pic>
        <p:nvPicPr>
          <p:cNvPr id="17" name="img.freya@image.theme@logo" descr="preencoded.png">    </p:cNvPr>
          <p:cNvPicPr>
            <a:picLocks noChangeAspect="1"/>
          </p:cNvPicPr>
          <p:nvPr/>
        </p:nvPicPr>
        <p:blipFill>
          <a:blip r:embed="rId8"/>
          <a:stretch>
            <a:fillRect/>
          </a:stretch>
        </p:blipFill>
        <p:spPr>
          <a:xfrm>
            <a:off x="11094720" y="5730240"/>
            <a:ext cx="609600" cy="609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1782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it work?</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1673828" y="4258056"/>
            <a:ext cx="87068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Brokers</a:t>
            </a:r>
            <a:endParaRPr lang="en-US" sz="1814" dirty="0"/>
          </a:p>
        </p:txBody>
      </p:sp>
      <p:sp>
        <p:nvSpPr>
          <p:cNvPr id="9" name="span"/>
          <p:cNvSpPr/>
          <p:nvPr/>
        </p:nvSpPr>
        <p:spPr>
          <a:xfrm>
            <a:off x="541877" y="4585430"/>
            <a:ext cx="313458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Kafka servers that store and serve</a:t>
            </a:r>
            <a:endParaRPr lang="en-US" sz="1555" dirty="0"/>
          </a:p>
        </p:txBody>
      </p:sp>
      <p:sp>
        <p:nvSpPr>
          <p:cNvPr id="10" name="span"/>
          <p:cNvSpPr/>
          <p:nvPr/>
        </p:nvSpPr>
        <p:spPr>
          <a:xfrm>
            <a:off x="626459" y="4856988"/>
            <a:ext cx="29654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data across a distributed cluster.</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5721191" y="4258056"/>
            <a:ext cx="7495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Topics</a:t>
            </a:r>
            <a:endParaRPr lang="en-US" sz="1814" dirty="0"/>
          </a:p>
        </p:txBody>
      </p:sp>
      <p:sp>
        <p:nvSpPr>
          <p:cNvPr id="13" name="span"/>
          <p:cNvSpPr/>
          <p:nvPr/>
        </p:nvSpPr>
        <p:spPr>
          <a:xfrm>
            <a:off x="4666012" y="4585430"/>
            <a:ext cx="285988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Named streams of records, like</a:t>
            </a:r>
            <a:endParaRPr lang="en-US" sz="1555" dirty="0"/>
          </a:p>
        </p:txBody>
      </p:sp>
      <p:sp>
        <p:nvSpPr>
          <p:cNvPr id="14" name="span"/>
          <p:cNvSpPr/>
          <p:nvPr/>
        </p:nvSpPr>
        <p:spPr>
          <a:xfrm>
            <a:off x="4495229" y="4856988"/>
            <a:ext cx="320154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channels for organizing messages.</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9539764" y="4258056"/>
            <a:ext cx="108604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Partitions</a:t>
            </a:r>
            <a:endParaRPr lang="en-US" sz="1814" dirty="0"/>
          </a:p>
        </p:txBody>
      </p:sp>
      <p:sp>
        <p:nvSpPr>
          <p:cNvPr id="17" name="span"/>
          <p:cNvSpPr/>
          <p:nvPr/>
        </p:nvSpPr>
        <p:spPr>
          <a:xfrm>
            <a:off x="8591931" y="4585430"/>
            <a:ext cx="29817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Topics are split into partitions for</a:t>
            </a:r>
            <a:endParaRPr lang="en-US" sz="1555" dirty="0"/>
          </a:p>
        </p:txBody>
      </p:sp>
      <p:sp>
        <p:nvSpPr>
          <p:cNvPr id="18" name="span"/>
          <p:cNvSpPr/>
          <p:nvPr/>
        </p:nvSpPr>
        <p:spPr>
          <a:xfrm>
            <a:off x="8887111" y="4856988"/>
            <a:ext cx="23912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parallelism and scalability.</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9013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 we use it?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16328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Producers</a:t>
            </a:r>
            <a:endParaRPr lang="en-US" sz="1814" dirty="0"/>
          </a:p>
        </p:txBody>
      </p:sp>
      <p:sp>
        <p:nvSpPr>
          <p:cNvPr id="7" name="span"/>
          <p:cNvSpPr/>
          <p:nvPr/>
        </p:nvSpPr>
        <p:spPr>
          <a:xfrm>
            <a:off x="1341120" y="1898999"/>
            <a:ext cx="52181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Applications that write/publish messages to Kafka topics.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29825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Consumers</a:t>
            </a:r>
            <a:endParaRPr lang="en-US" sz="1814" dirty="0"/>
          </a:p>
        </p:txBody>
      </p:sp>
      <p:sp>
        <p:nvSpPr>
          <p:cNvPr id="10" name="span"/>
          <p:cNvSpPr/>
          <p:nvPr/>
        </p:nvSpPr>
        <p:spPr>
          <a:xfrm>
            <a:off x="1341120" y="3240119"/>
            <a:ext cx="532323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Applications that read/subscribe to messages from topics.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0439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Consumer Groups</a:t>
            </a:r>
            <a:endParaRPr lang="en-US" sz="1814" dirty="0"/>
          </a:p>
        </p:txBody>
      </p:sp>
      <p:sp>
        <p:nvSpPr>
          <p:cNvPr id="13" name="span"/>
          <p:cNvSpPr/>
          <p:nvPr/>
        </p:nvSpPr>
        <p:spPr>
          <a:xfrm>
            <a:off x="1341120" y="4581239"/>
            <a:ext cx="521598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Consumers are organized into groups for load balancing.</a:t>
            </a:r>
            <a:endParaRPr lang="en-US" sz="1555" dirty="0"/>
          </a:p>
        </p:txBody>
      </p:sp>
      <p:pic>
        <p:nvPicPr>
          <p:cNvPr id="14" name="svg.freya@svg.theme@icon.icon"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7680" y="5590794"/>
            <a:ext cx="609600" cy="609600"/>
          </a:xfrm>
          <a:prstGeom prst="rect">
            <a:avLst/>
          </a:prstGeom>
        </p:spPr>
      </p:pic>
      <p:sp>
        <p:nvSpPr>
          <p:cNvPr id="15" name="span"/>
          <p:cNvSpPr/>
          <p:nvPr/>
        </p:nvSpPr>
        <p:spPr>
          <a:xfrm>
            <a:off x="1341120" y="5594985"/>
            <a:ext cx="236601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Partition Assignment</a:t>
            </a:r>
            <a:endParaRPr lang="en-US" sz="1814" dirty="0"/>
          </a:p>
        </p:txBody>
      </p:sp>
      <p:sp>
        <p:nvSpPr>
          <p:cNvPr id="16" name="span"/>
          <p:cNvSpPr/>
          <p:nvPr/>
        </p:nvSpPr>
        <p:spPr>
          <a:xfrm>
            <a:off x="1341120" y="5928455"/>
            <a:ext cx="26268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partition is assigned to </a:t>
            </a:r>
            <a:endParaRPr lang="en-US" sz="1555" dirty="0"/>
          </a:p>
        </p:txBody>
      </p:sp>
      <p:sp>
        <p:nvSpPr>
          <p:cNvPr id="17" name="span"/>
          <p:cNvSpPr/>
          <p:nvPr/>
        </p:nvSpPr>
        <p:spPr>
          <a:xfrm>
            <a:off x="4795076" y="5928455"/>
            <a:ext cx="23898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consumer within a group.</a:t>
            </a:r>
            <a:endParaRPr lang="en-US" sz="1555" dirty="0"/>
          </a:p>
        </p:txBody>
      </p:sp>
      <p:sp>
        <p:nvSpPr>
          <p:cNvPr id="18" name="strong"/>
          <p:cNvSpPr/>
          <p:nvPr/>
        </p:nvSpPr>
        <p:spPr>
          <a:xfrm>
            <a:off x="3967925" y="5928455"/>
            <a:ext cx="827151"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only one</a:t>
            </a:r>
            <a:endParaRPr lang="en-US" sz="1555" dirty="0"/>
          </a:p>
        </p:txBody>
      </p:sp>
      <p:pic>
        <p:nvPicPr>
          <p:cNvPr id="19" name="img.freya@image.theme@logo" descr="preencoded.png">    </p:cNvPr>
          <p:cNvPicPr>
            <a:picLocks noChangeAspect="1"/>
          </p:cNvPicPr>
          <p:nvPr/>
        </p:nvPicPr>
        <p:blipFill>
          <a:blip r:embed="rId9"/>
          <a:stretch>
            <a:fillRect/>
          </a:stretch>
        </p:blipFill>
        <p:spPr>
          <a:xfrm>
            <a:off x="11094720" y="5730240"/>
            <a:ext cx="609600" cy="60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73163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Kafka API Versioning</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990124" y="4258056"/>
            <a:ext cx="223818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Dynamic versioning</a:t>
            </a:r>
            <a:endParaRPr lang="en-US" sz="1814" dirty="0"/>
          </a:p>
        </p:txBody>
      </p:sp>
      <p:sp>
        <p:nvSpPr>
          <p:cNvPr id="9" name="span"/>
          <p:cNvSpPr/>
          <p:nvPr/>
        </p:nvSpPr>
        <p:spPr>
          <a:xfrm>
            <a:off x="991743" y="4585430"/>
            <a:ext cx="223494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Evolution with backward</a:t>
            </a:r>
            <a:endParaRPr lang="en-US" sz="1555" dirty="0"/>
          </a:p>
        </p:txBody>
      </p:sp>
      <p:sp>
        <p:nvSpPr>
          <p:cNvPr id="10" name="span"/>
          <p:cNvSpPr/>
          <p:nvPr/>
        </p:nvSpPr>
        <p:spPr>
          <a:xfrm>
            <a:off x="798957" y="4856988"/>
            <a:ext cx="26205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compatibility considerations.</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4583811" y="4258056"/>
            <a:ext cx="302437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Independent advancement</a:t>
            </a:r>
            <a:endParaRPr lang="en-US" sz="1814" dirty="0"/>
          </a:p>
        </p:txBody>
      </p:sp>
      <p:sp>
        <p:nvSpPr>
          <p:cNvPr id="13" name="span"/>
          <p:cNvSpPr/>
          <p:nvPr/>
        </p:nvSpPr>
        <p:spPr>
          <a:xfrm>
            <a:off x="5142833" y="4585430"/>
            <a:ext cx="19063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API has its own</a:t>
            </a:r>
            <a:endParaRPr lang="en-US" sz="1555" dirty="0"/>
          </a:p>
        </p:txBody>
      </p:sp>
      <p:sp>
        <p:nvSpPr>
          <p:cNvPr id="14" name="span"/>
          <p:cNvSpPr/>
          <p:nvPr/>
        </p:nvSpPr>
        <p:spPr>
          <a:xfrm>
            <a:off x="4750784" y="4856988"/>
            <a:ext cx="26903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independent version number.</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8958739" y="4258056"/>
            <a:ext cx="22480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Protocol complexity</a:t>
            </a:r>
            <a:endParaRPr lang="en-US" sz="1814" dirty="0"/>
          </a:p>
        </p:txBody>
      </p:sp>
      <p:sp>
        <p:nvSpPr>
          <p:cNvPr id="17" name="span"/>
          <p:cNvSpPr/>
          <p:nvPr/>
        </p:nvSpPr>
        <p:spPr>
          <a:xfrm>
            <a:off x="8608028" y="4585430"/>
            <a:ext cx="29495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Clients must handle multiple API</a:t>
            </a:r>
            <a:endParaRPr lang="en-US" sz="1555" dirty="0"/>
          </a:p>
        </p:txBody>
      </p:sp>
      <p:sp>
        <p:nvSpPr>
          <p:cNvPr id="18" name="span"/>
          <p:cNvSpPr/>
          <p:nvPr/>
        </p:nvSpPr>
        <p:spPr>
          <a:xfrm>
            <a:off x="9066371" y="4856988"/>
            <a:ext cx="20327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versions and features.</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095500"/>
            <a:ext cx="338013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That's a lot to</a:t>
            </a:r>
            <a:endParaRPr lang="en-US" sz="4277" dirty="0"/>
          </a:p>
        </p:txBody>
      </p:sp>
      <p:sp>
        <p:nvSpPr>
          <p:cNvPr id="5" name="span"/>
          <p:cNvSpPr/>
          <p:nvPr/>
        </p:nvSpPr>
        <p:spPr>
          <a:xfrm>
            <a:off x="487680" y="2842260"/>
            <a:ext cx="227047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handle ...</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064508"/>
            <a:ext cx="20907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8" name="span"/>
          <p:cNvSpPr/>
          <p:nvPr/>
        </p:nvSpPr>
        <p:spPr>
          <a:xfrm>
            <a:off x="766096" y="4064508"/>
            <a:ext cx="114700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especially</a:t>
            </a:r>
            <a:endParaRPr lang="en-US" sz="1944" dirty="0"/>
          </a:p>
        </p:txBody>
      </p:sp>
      <p:sp>
        <p:nvSpPr>
          <p:cNvPr id="9" name="span"/>
          <p:cNvSpPr/>
          <p:nvPr/>
        </p:nvSpPr>
        <p:spPr>
          <a:xfrm>
            <a:off x="1982438" y="4064508"/>
            <a:ext cx="19850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if,</a:t>
            </a:r>
            <a:endParaRPr lang="en-US" sz="1944" dirty="0"/>
          </a:p>
        </p:txBody>
      </p:sp>
      <p:sp>
        <p:nvSpPr>
          <p:cNvPr id="10" name="span"/>
          <p:cNvSpPr/>
          <p:nvPr/>
        </p:nvSpPr>
        <p:spPr>
          <a:xfrm>
            <a:off x="2250281" y="4064508"/>
            <a:ext cx="38338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like</a:t>
            </a:r>
            <a:endParaRPr lang="en-US" sz="1944" dirty="0"/>
          </a:p>
        </p:txBody>
      </p:sp>
      <p:sp>
        <p:nvSpPr>
          <p:cNvPr id="11" name="span"/>
          <p:cNvSpPr/>
          <p:nvPr/>
        </p:nvSpPr>
        <p:spPr>
          <a:xfrm>
            <a:off x="2703005" y="4064508"/>
            <a:ext cx="42824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me,</a:t>
            </a:r>
            <a:endParaRPr lang="en-US" sz="1944" dirty="0"/>
          </a:p>
        </p:txBody>
      </p:sp>
      <p:sp>
        <p:nvSpPr>
          <p:cNvPr id="12" name="span"/>
          <p:cNvSpPr/>
          <p:nvPr/>
        </p:nvSpPr>
        <p:spPr>
          <a:xfrm>
            <a:off x="487680" y="4434840"/>
            <a:ext cx="42424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you</a:t>
            </a:r>
            <a:endParaRPr lang="en-US" sz="1944" dirty="0"/>
          </a:p>
        </p:txBody>
      </p:sp>
      <p:sp>
        <p:nvSpPr>
          <p:cNvPr id="13" name="span"/>
          <p:cNvSpPr/>
          <p:nvPr/>
        </p:nvSpPr>
        <p:spPr>
          <a:xfrm>
            <a:off x="2380298" y="4434840"/>
            <a:ext cx="564547"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used</a:t>
            </a:r>
            <a:endParaRPr lang="en-US" sz="1944" dirty="0"/>
          </a:p>
        </p:txBody>
      </p:sp>
      <p:sp>
        <p:nvSpPr>
          <p:cNvPr id="14" name="span"/>
          <p:cNvSpPr/>
          <p:nvPr/>
        </p:nvSpPr>
        <p:spPr>
          <a:xfrm>
            <a:off x="3014186" y="4434840"/>
            <a:ext cx="716185"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Kafka!</a:t>
            </a:r>
            <a:endParaRPr lang="en-US" sz="1944" dirty="0"/>
          </a:p>
        </p:txBody>
      </p:sp>
      <p:sp>
        <p:nvSpPr>
          <p:cNvPr id="15" name="span"/>
          <p:cNvSpPr/>
          <p:nvPr/>
        </p:nvSpPr>
        <p:spPr>
          <a:xfrm>
            <a:off x="3799713" y="4434840"/>
            <a:ext cx="2500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16" name="strong"/>
          <p:cNvSpPr/>
          <p:nvPr/>
        </p:nvSpPr>
        <p:spPr>
          <a:xfrm>
            <a:off x="981361" y="4434840"/>
            <a:ext cx="583502"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have</a:t>
            </a:r>
            <a:endParaRPr lang="en-US" sz="1944" dirty="0"/>
          </a:p>
        </p:txBody>
      </p:sp>
      <p:sp>
        <p:nvSpPr>
          <p:cNvPr id="17" name="strong"/>
          <p:cNvSpPr/>
          <p:nvPr/>
        </p:nvSpPr>
        <p:spPr>
          <a:xfrm>
            <a:off x="1623251" y="4434840"/>
            <a:ext cx="687610" cy="298704"/>
          </a:xfrm>
          <a:prstGeom prst="rect">
            <a:avLst/>
          </a:prstGeom>
          <a:noFill/>
          <a:ln/>
        </p:spPr>
        <p:txBody>
          <a:bodyPr wrap="none" lIns="0" tIns="0" rIns="0" bIns="0" rtlCol="0" anchor="ctr"/>
          <a:lstStyle/>
          <a:p>
            <a:pPr indent="0" marL="0">
              <a:buNone/>
            </a:pPr>
            <a:r>
              <a:rPr lang="en-US" sz="1944" b="1" u="none" dirty="0">
                <a:solidFill>
                  <a:srgbClr val="FFFFFF"/>
                </a:solidFill>
                <a:latin typeface="Inter" pitchFamily="34" charset="0"/>
                <a:ea typeface="Inter" pitchFamily="34" charset="-122"/>
                <a:cs typeface="Inter" pitchFamily="34" charset="-120"/>
              </a:rPr>
              <a:t>never</a:t>
            </a:r>
            <a:endParaRPr lang="en-US" sz="1944" dirty="0"/>
          </a:p>
        </p:txBody>
      </p:sp>
      <p:pic>
        <p:nvPicPr>
          <p:cNvPr id="1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revers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6583680" y="2709672"/>
            <a:ext cx="435502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...and it got much</a:t>
            </a:r>
            <a:endParaRPr lang="en-US" sz="4277" dirty="0"/>
          </a:p>
        </p:txBody>
      </p:sp>
      <p:sp>
        <p:nvSpPr>
          <p:cNvPr id="5" name="span"/>
          <p:cNvSpPr/>
          <p:nvPr/>
        </p:nvSpPr>
        <p:spPr>
          <a:xfrm>
            <a:off x="6583680" y="3456432"/>
            <a:ext cx="238820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worse! 😭</a:t>
            </a:r>
            <a:endParaRPr lang="en-US" sz="4277" dirty="0"/>
          </a:p>
        </p:txBody>
      </p:sp>
      <p:pic>
        <p:nvPicPr>
          <p:cNvPr id="6" name="div.image" descr="preencoded.png">    </p:cNvPr>
          <p:cNvPicPr>
            <a:picLocks noChangeAspect="1"/>
          </p:cNvPicPr>
          <p:nvPr/>
        </p:nvPicPr>
        <p:blipFill>
          <a:blip r:embed="rId1"/>
          <a:stretch>
            <a:fillRect/>
          </a:stretch>
        </p:blipFill>
        <p:spPr>
          <a:xfrm>
            <a:off x="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93305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Where is your documentation?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90369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client building support</a:t>
            </a:r>
            <a:endParaRPr lang="en-US" sz="1814" dirty="0"/>
          </a:p>
        </p:txBody>
      </p:sp>
      <p:sp>
        <p:nvSpPr>
          <p:cNvPr id="7" name="span"/>
          <p:cNvSpPr/>
          <p:nvPr/>
        </p:nvSpPr>
        <p:spPr>
          <a:xfrm>
            <a:off x="1341120" y="1898999"/>
            <a:ext cx="532885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Low-level API documentation is scattered and incomplete.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8358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KIP archaeology</a:t>
            </a:r>
            <a:endParaRPr lang="en-US" sz="1814" dirty="0"/>
          </a:p>
        </p:txBody>
      </p:sp>
      <p:sp>
        <p:nvSpPr>
          <p:cNvPr id="10" name="span"/>
          <p:cNvSpPr/>
          <p:nvPr/>
        </p:nvSpPr>
        <p:spPr>
          <a:xfrm>
            <a:off x="1341120" y="3240119"/>
            <a:ext cx="734644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need to dig through Kafka Improvement Proposals (KIP) to understand APIs.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4039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Implementation details hidden</a:t>
            </a:r>
            <a:endParaRPr lang="en-US" sz="1814" dirty="0"/>
          </a:p>
        </p:txBody>
      </p:sp>
      <p:sp>
        <p:nvSpPr>
          <p:cNvPr id="13" name="span"/>
          <p:cNvSpPr/>
          <p:nvPr/>
        </p:nvSpPr>
        <p:spPr>
          <a:xfrm>
            <a:off x="1341120" y="4581239"/>
            <a:ext cx="564880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Critical protocol details buried in JIRA tickets and mailing lists.</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01237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about</a:t>
            </a:r>
            <a:endParaRPr lang="en-US" sz="4277" dirty="0"/>
          </a:p>
        </p:txBody>
      </p:sp>
      <p:sp>
        <p:nvSpPr>
          <p:cNvPr id="5" name="span"/>
          <p:cNvSpPr/>
          <p:nvPr/>
        </p:nvSpPr>
        <p:spPr>
          <a:xfrm>
            <a:off x="487680" y="3456432"/>
            <a:ext cx="2150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Node.js?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3383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There were already some solutions</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2338292" y="3699320"/>
            <a:ext cx="153514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node-rdkafka</a:t>
            </a:r>
            <a:endParaRPr lang="en-US" sz="1814" dirty="0"/>
          </a:p>
        </p:txBody>
      </p:sp>
      <p:sp>
        <p:nvSpPr>
          <p:cNvPr id="7" name="a">
            <a:hlinkClick r:id="rId1" tooltip=""/>
          </p:cNvPr>
          <p:cNvSpPr/>
          <p:nvPr/>
        </p:nvSpPr>
        <p:spPr>
          <a:xfrm>
            <a:off x="1069372" y="3990118"/>
            <a:ext cx="4072985"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https://github.com/Blizzard/node-rdkafka</a:t>
            </a:r>
            <a:endParaRPr lang="en-US" sz="1555" dirty="0"/>
          </a:p>
        </p:txBody>
      </p:sp>
      <p:sp>
        <p:nvSpPr>
          <p:cNvPr id="8" name="span"/>
          <p:cNvSpPr/>
          <p:nvPr/>
        </p:nvSpPr>
        <p:spPr>
          <a:xfrm>
            <a:off x="8613934" y="3699320"/>
            <a:ext cx="94430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KafkaJS</a:t>
            </a:r>
            <a:endParaRPr lang="en-US" sz="1814" dirty="0"/>
          </a:p>
        </p:txBody>
      </p:sp>
      <p:sp>
        <p:nvSpPr>
          <p:cNvPr id="9" name="a">
            <a:hlinkClick r:id="rId2" tooltip=""/>
          </p:cNvPr>
          <p:cNvSpPr/>
          <p:nvPr/>
        </p:nvSpPr>
        <p:spPr>
          <a:xfrm>
            <a:off x="8110442" y="3990118"/>
            <a:ext cx="1951292"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https://kafka.js.org/</a:t>
            </a:r>
            <a:endParaRPr lang="en-US" sz="1555" dirty="0"/>
          </a:p>
        </p:txBody>
      </p:sp>
      <p:pic>
        <p:nvPicPr>
          <p:cNvPr id="10" name="img.freya@image.theme@logo" descr="preencoded.png">    </p:cNvPr>
          <p:cNvPicPr>
            <a:picLocks noChangeAspect="1"/>
          </p:cNvPicPr>
          <p:nvPr/>
        </p:nvPicPr>
        <p:blipFill>
          <a:blip r:embed="rId3"/>
          <a:stretch>
            <a:fillRect/>
          </a:stretch>
        </p:blipFill>
        <p:spPr>
          <a:xfrm>
            <a:off x="11094720" y="5730240"/>
            <a:ext cx="609600" cy="609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0408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node-rdkafka</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18675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Native dependency</a:t>
            </a:r>
            <a:endParaRPr lang="en-US" sz="1814" dirty="0"/>
          </a:p>
        </p:txBody>
      </p:sp>
      <p:sp>
        <p:nvSpPr>
          <p:cNvPr id="7" name="span"/>
          <p:cNvSpPr/>
          <p:nvPr/>
        </p:nvSpPr>
        <p:spPr>
          <a:xfrm>
            <a:off x="1341120" y="1898999"/>
            <a:ext cx="34364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Based on native C library (librdkafka).</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29590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Compatibility issues</a:t>
            </a:r>
            <a:endParaRPr lang="en-US" sz="1814" dirty="0"/>
          </a:p>
        </p:txBody>
      </p:sp>
      <p:sp>
        <p:nvSpPr>
          <p:cNvPr id="10" name="span"/>
          <p:cNvSpPr/>
          <p:nvPr/>
        </p:nvSpPr>
        <p:spPr>
          <a:xfrm>
            <a:off x="1341120" y="3240119"/>
            <a:ext cx="260718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 Worker Threads support.</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9591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Cumbersome API</a:t>
            </a:r>
            <a:endParaRPr lang="en-US" sz="1814" dirty="0"/>
          </a:p>
        </p:txBody>
      </p:sp>
      <p:sp>
        <p:nvSpPr>
          <p:cNvPr id="13" name="span"/>
          <p:cNvSpPr/>
          <p:nvPr/>
        </p:nvSpPr>
        <p:spPr>
          <a:xfrm>
            <a:off x="1341120" y="4581239"/>
            <a:ext cx="31231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API is clunky and hard to use.</a:t>
            </a:r>
            <a:endParaRPr lang="en-US" sz="1555" dirty="0"/>
          </a:p>
        </p:txBody>
      </p:sp>
      <p:sp>
        <p:nvSpPr>
          <p:cNvPr id="14" name="pre.freya@code"/>
          <p:cNvSpPr/>
          <p:nvPr/>
        </p:nvSpPr>
        <p:spPr>
          <a:xfrm>
            <a:off x="7011162" y="830199"/>
            <a:ext cx="4265581" cy="5167122"/>
          </a:xfrm>
          <a:prstGeom prst="roundRect">
            <a:avLst>
              <a:gd name="adj" fmla="val 1429"/>
            </a:avLst>
          </a:prstGeom>
          <a:solidFill>
            <a:srgbClr val="282C34"/>
          </a:solidFill>
          <a:ln w="12700">
            <a:solidFill>
              <a:srgbClr val="282C34">
                <a:alpha val="0"/>
              </a:srgbClr>
            </a:solidFill>
            <a:prstDash val="solid"/>
          </a:ln>
        </p:spPr>
      </p:sp>
      <p:sp>
        <p:nvSpPr>
          <p:cNvPr id="15" name="pre.freya@code:code"/>
          <p:cNvSpPr/>
          <p:nvPr/>
        </p:nvSpPr>
        <p:spPr>
          <a:xfrm>
            <a:off x="7181755" y="1080135"/>
            <a:ext cx="3981354" cy="4667345"/>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RDKafka</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'node-rdkafka'</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RDKafka</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'client.id'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'metadata.broker.list'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'localhost:9092'</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dr_cb</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true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on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'delivery-report'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disconnect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connect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setPollInterval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1</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produce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'topic'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Buffer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1</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null</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a</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'123'</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'456'</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16"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80270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KafkaJS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3094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Abandoned</a:t>
            </a:r>
            <a:endParaRPr lang="en-US" sz="1814" dirty="0"/>
          </a:p>
        </p:txBody>
      </p:sp>
      <p:sp>
        <p:nvSpPr>
          <p:cNvPr id="7" name="span"/>
          <p:cNvSpPr/>
          <p:nvPr/>
        </p:nvSpPr>
        <p:spPr>
          <a:xfrm>
            <a:off x="1341120" y="1898999"/>
            <a:ext cx="39763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has not been maintained in the last years.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34403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Latest Kafka features missing</a:t>
            </a:r>
            <a:endParaRPr lang="en-US" sz="1814" dirty="0"/>
          </a:p>
        </p:txBody>
      </p:sp>
      <p:sp>
        <p:nvSpPr>
          <p:cNvPr id="10" name="span"/>
          <p:cNvSpPr/>
          <p:nvPr/>
        </p:nvSpPr>
        <p:spPr>
          <a:xfrm>
            <a:off x="1341120" y="3240119"/>
            <a:ext cx="414089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Incomplete protocol support due to inactivity.</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53168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Complex and unperformant API</a:t>
            </a:r>
            <a:endParaRPr lang="en-US" sz="1814" dirty="0"/>
          </a:p>
        </p:txBody>
      </p:sp>
      <p:sp>
        <p:nvSpPr>
          <p:cNvPr id="13" name="span"/>
          <p:cNvSpPr/>
          <p:nvPr/>
        </p:nvSpPr>
        <p:spPr>
          <a:xfrm>
            <a:off x="1341120" y="4581239"/>
            <a:ext cx="39777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Caused to unnecessary memory allocation.</a:t>
            </a:r>
            <a:endParaRPr lang="en-US" sz="1555" dirty="0"/>
          </a:p>
        </p:txBody>
      </p:sp>
      <p:sp>
        <p:nvSpPr>
          <p:cNvPr id="14" name="pre.freya@code"/>
          <p:cNvSpPr/>
          <p:nvPr/>
        </p:nvSpPr>
        <p:spPr>
          <a:xfrm>
            <a:off x="6925818" y="1317593"/>
            <a:ext cx="4436364" cy="4192238"/>
          </a:xfrm>
          <a:prstGeom prst="roundRect">
            <a:avLst>
              <a:gd name="adj" fmla="val 1454"/>
            </a:avLst>
          </a:prstGeom>
          <a:solidFill>
            <a:srgbClr val="282C34"/>
          </a:solidFill>
          <a:ln w="12700">
            <a:solidFill>
              <a:srgbClr val="282C34">
                <a:alpha val="0"/>
              </a:srgbClr>
            </a:solidFill>
            <a:prstDash val="solid"/>
          </a:ln>
        </p:spPr>
      </p:sp>
      <p:sp>
        <p:nvSpPr>
          <p:cNvPr id="15" name="pre.freya@code:code"/>
          <p:cNvSpPr/>
          <p:nvPr/>
        </p:nvSpPr>
        <p:spPr>
          <a:xfrm>
            <a:off x="7096411" y="1567529"/>
            <a:ext cx="4152137" cy="3692462"/>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Kafka</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'kafkajs'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client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Kafka</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clientId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brokers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'localhost:9092'</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client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groupId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'group'</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connect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subscribe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topics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'topic'</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run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eachMessage</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message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'Received message'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message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disconnect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16"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709672"/>
            <a:ext cx="321716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 needed a</a:t>
            </a:r>
            <a:endParaRPr lang="en-US" sz="4277" dirty="0"/>
          </a:p>
        </p:txBody>
      </p:sp>
      <p:sp>
        <p:nvSpPr>
          <p:cNvPr id="5" name="span"/>
          <p:cNvSpPr/>
          <p:nvPr/>
        </p:nvSpPr>
        <p:spPr>
          <a:xfrm>
            <a:off x="487680" y="3456432"/>
            <a:ext cx="430996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better solution ...</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709672"/>
            <a:ext cx="189995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so we</a:t>
            </a:r>
            <a:endParaRPr lang="en-US" sz="4277" dirty="0"/>
          </a:p>
        </p:txBody>
      </p:sp>
      <p:sp>
        <p:nvSpPr>
          <p:cNvPr id="5" name="span"/>
          <p:cNvSpPr/>
          <p:nvPr/>
        </p:nvSpPr>
        <p:spPr>
          <a:xfrm>
            <a:off x="487680" y="3456432"/>
            <a:ext cx="350062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started fresh!</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24256"/>
            <a:ext cx="127025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Hello </a:t>
            </a:r>
            <a:endParaRPr lang="en-US" sz="3240" dirty="0"/>
          </a:p>
        </p:txBody>
      </p:sp>
      <p:sp>
        <p:nvSpPr>
          <p:cNvPr id="5" name="span"/>
          <p:cNvSpPr/>
          <p:nvPr/>
        </p:nvSpPr>
        <p:spPr>
          <a:xfrm>
            <a:off x="6222111" y="524256"/>
            <a:ext cx="12925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t>
            </a:r>
            <a:endParaRPr lang="en-US" sz="3240" dirty="0"/>
          </a:p>
        </p:txBody>
      </p:sp>
      <p:sp>
        <p:nvSpPr>
          <p:cNvPr id="6" name="em"/>
          <p:cNvSpPr/>
          <p:nvPr/>
        </p:nvSpPr>
        <p:spPr>
          <a:xfrm>
            <a:off x="1757934" y="524256"/>
            <a:ext cx="4464177" cy="499872"/>
          </a:xfrm>
          <a:prstGeom prst="rect">
            <a:avLst/>
          </a:prstGeom>
          <a:noFill/>
          <a:ln/>
        </p:spPr>
        <p:txBody>
          <a:bodyPr wrap="none" lIns="0" tIns="0" rIns="0" bIns="0" rtlCol="0" anchor="ctr"/>
          <a:lstStyle/>
          <a:p>
            <a:pPr indent="0" marL="0">
              <a:buNone/>
            </a:pPr>
            <a:r>
              <a:rPr lang="en-US" sz="3240" b="1" u="none" dirty="0">
                <a:solidFill>
                  <a:srgbClr val="2563EB"/>
                </a:solidFill>
                <a:latin typeface="Montserrat" pitchFamily="34" charset="0"/>
                <a:ea typeface="Montserrat" pitchFamily="34" charset="-122"/>
                <a:cs typeface="Montserrat" pitchFamily="34" charset="-120"/>
              </a:rPr>
              <a:t>@platformatic/kafka</a:t>
            </a:r>
            <a:endParaRPr lang="en-US" sz="3240" dirty="0"/>
          </a:p>
        </p:txBody>
      </p:sp>
      <p:sp>
        <p:nvSpPr>
          <p:cNvPr id="7" name="span"/>
          <p:cNvSpPr/>
          <p:nvPr/>
        </p:nvSpPr>
        <p:spPr>
          <a:xfrm>
            <a:off x="487680" y="1581912"/>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8" name="span"/>
          <p:cNvSpPr/>
          <p:nvPr/>
        </p:nvSpPr>
        <p:spPr>
          <a:xfrm>
            <a:off x="723329" y="1581912"/>
            <a:ext cx="9597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modern,</a:t>
            </a:r>
            <a:endParaRPr lang="en-US" sz="1944" dirty="0"/>
          </a:p>
        </p:txBody>
      </p:sp>
      <p:sp>
        <p:nvSpPr>
          <p:cNvPr id="9" name="span"/>
          <p:cNvSpPr/>
          <p:nvPr/>
        </p:nvSpPr>
        <p:spPr>
          <a:xfrm>
            <a:off x="1752410" y="1581912"/>
            <a:ext cx="5459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easy</a:t>
            </a:r>
            <a:endParaRPr lang="en-US" sz="1944" dirty="0"/>
          </a:p>
        </p:txBody>
      </p:sp>
      <p:sp>
        <p:nvSpPr>
          <p:cNvPr id="10" name="span"/>
          <p:cNvSpPr/>
          <p:nvPr/>
        </p:nvSpPr>
        <p:spPr>
          <a:xfrm>
            <a:off x="2367725" y="1581912"/>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1" name="span"/>
          <p:cNvSpPr/>
          <p:nvPr/>
        </p:nvSpPr>
        <p:spPr>
          <a:xfrm>
            <a:off x="2655094" y="1581912"/>
            <a:ext cx="4160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a:t>
            </a:r>
            <a:endParaRPr lang="en-US" sz="1944" dirty="0"/>
          </a:p>
        </p:txBody>
      </p:sp>
      <p:sp>
        <p:nvSpPr>
          <p:cNvPr id="12" name="span"/>
          <p:cNvSpPr/>
          <p:nvPr/>
        </p:nvSpPr>
        <p:spPr>
          <a:xfrm>
            <a:off x="3140488" y="1581912"/>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3" name="span"/>
          <p:cNvSpPr/>
          <p:nvPr/>
        </p:nvSpPr>
        <p:spPr>
          <a:xfrm>
            <a:off x="3639407" y="1581912"/>
            <a:ext cx="208749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high-performance</a:t>
            </a:r>
            <a:endParaRPr lang="en-US" sz="1944" dirty="0"/>
          </a:p>
        </p:txBody>
      </p:sp>
      <p:sp>
        <p:nvSpPr>
          <p:cNvPr id="14" name="span"/>
          <p:cNvSpPr/>
          <p:nvPr/>
        </p:nvSpPr>
        <p:spPr>
          <a:xfrm>
            <a:off x="5796248" y="1581912"/>
            <a:ext cx="6465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Kafka</a:t>
            </a:r>
            <a:endParaRPr lang="en-US" sz="1944" dirty="0"/>
          </a:p>
        </p:txBody>
      </p:sp>
      <p:sp>
        <p:nvSpPr>
          <p:cNvPr id="15" name="span"/>
          <p:cNvSpPr/>
          <p:nvPr/>
        </p:nvSpPr>
        <p:spPr>
          <a:xfrm>
            <a:off x="6512147" y="1581912"/>
            <a:ext cx="6154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client</a:t>
            </a:r>
            <a:endParaRPr lang="en-US" sz="1944" dirty="0"/>
          </a:p>
        </p:txBody>
      </p:sp>
      <p:sp>
        <p:nvSpPr>
          <p:cNvPr id="16" name="span"/>
          <p:cNvSpPr/>
          <p:nvPr/>
        </p:nvSpPr>
        <p:spPr>
          <a:xfrm>
            <a:off x="7196900" y="1581912"/>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7" name="span"/>
          <p:cNvSpPr/>
          <p:nvPr/>
        </p:nvSpPr>
        <p:spPr>
          <a:xfrm>
            <a:off x="7580471" y="1581912"/>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pic>
        <p:nvPicPr>
          <p:cNvPr id="18"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409444"/>
            <a:ext cx="4486656" cy="2438400"/>
          </a:xfrm>
          <a:prstGeom prst="rect">
            <a:avLst/>
          </a:prstGeom>
        </p:spPr>
      </p:pic>
      <p:sp>
        <p:nvSpPr>
          <p:cNvPr id="19" name="a">
            <a:hlinkClick r:id="rId3" tooltip=""/>
          </p:cNvPr>
          <p:cNvSpPr/>
          <p:nvPr/>
        </p:nvSpPr>
        <p:spPr>
          <a:xfrm>
            <a:off x="3790664" y="5061204"/>
            <a:ext cx="461067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https://github.com/platformatic/kafka</a:t>
            </a:r>
            <a:endParaRPr lang="en-US" sz="1944" dirty="0"/>
          </a:p>
        </p:txBody>
      </p:sp>
      <p:pic>
        <p:nvPicPr>
          <p:cNvPr id="20" name="img.freya@image.theme@logo" descr="preencoded.png">    </p:cNvPr>
          <p:cNvPicPr>
            <a:picLocks noChangeAspect="1"/>
          </p:cNvPicPr>
          <p:nvPr/>
        </p:nvPicPr>
        <p:blipFill>
          <a:blip r:embed="rId4"/>
          <a:stretch>
            <a:fillRect/>
          </a:stretch>
        </p:blipFill>
        <p:spPr>
          <a:xfrm>
            <a:off x="11094720" y="5730240"/>
            <a:ext cx="609600" cy="609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1962912"/>
            <a:ext cx="478250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did we build a</a:t>
            </a:r>
            <a:endParaRPr lang="en-US" sz="4277" dirty="0"/>
          </a:p>
        </p:txBody>
      </p:sp>
      <p:sp>
        <p:nvSpPr>
          <p:cNvPr id="5" name="span"/>
          <p:cNvSpPr/>
          <p:nvPr/>
        </p:nvSpPr>
        <p:spPr>
          <a:xfrm>
            <a:off x="487680" y="2709672"/>
            <a:ext cx="351805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client with no</a:t>
            </a:r>
            <a:endParaRPr lang="en-US" sz="4277" dirty="0"/>
          </a:p>
        </p:txBody>
      </p:sp>
      <p:sp>
        <p:nvSpPr>
          <p:cNvPr id="6" name="span"/>
          <p:cNvSpPr/>
          <p:nvPr/>
        </p:nvSpPr>
        <p:spPr>
          <a:xfrm>
            <a:off x="487680" y="3456432"/>
            <a:ext cx="398840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documentation</a:t>
            </a:r>
            <a:endParaRPr lang="en-US" sz="4277" dirty="0"/>
          </a:p>
        </p:txBody>
      </p:sp>
      <p:sp>
        <p:nvSpPr>
          <p:cNvPr id="7" name="span"/>
          <p:cNvSpPr/>
          <p:nvPr/>
        </p:nvSpPr>
        <p:spPr>
          <a:xfrm>
            <a:off x="487680" y="4203192"/>
            <a:ext cx="255231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available?</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67579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AI to the Rescue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88074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Documentation synthesis</a:t>
            </a:r>
            <a:endParaRPr lang="en-US" sz="1814" dirty="0"/>
          </a:p>
        </p:txBody>
      </p:sp>
      <p:sp>
        <p:nvSpPr>
          <p:cNvPr id="7" name="span"/>
          <p:cNvSpPr/>
          <p:nvPr/>
        </p:nvSpPr>
        <p:spPr>
          <a:xfrm>
            <a:off x="1341120" y="1898999"/>
            <a:ext cx="67991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AI synthesized scattered information into coherent implementation guides.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25707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Hallucinations were common</a:t>
            </a:r>
            <a:endParaRPr lang="en-US" sz="1814" dirty="0"/>
          </a:p>
        </p:txBody>
      </p:sp>
      <p:sp>
        <p:nvSpPr>
          <p:cNvPr id="10" name="span"/>
          <p:cNvSpPr/>
          <p:nvPr/>
        </p:nvSpPr>
        <p:spPr>
          <a:xfrm>
            <a:off x="1341120" y="3240119"/>
            <a:ext cx="788898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So the information had to be fact-checked. But it was still faster than manual research.</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11718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Life Saver</a:t>
            </a:r>
            <a:endParaRPr lang="en-US" sz="1814" dirty="0"/>
          </a:p>
        </p:txBody>
      </p:sp>
      <p:sp>
        <p:nvSpPr>
          <p:cNvPr id="13" name="span"/>
          <p:cNvSpPr/>
          <p:nvPr/>
        </p:nvSpPr>
        <p:spPr>
          <a:xfrm>
            <a:off x="1341120" y="4581239"/>
            <a:ext cx="617943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Without AI assistance, this project would have taken months longer.</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9111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Design Principles</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574548" y="4258056"/>
            <a:ext cx="30693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developer is the center</a:t>
            </a:r>
            <a:endParaRPr lang="en-US" sz="1814" dirty="0"/>
          </a:p>
        </p:txBody>
      </p:sp>
      <p:sp>
        <p:nvSpPr>
          <p:cNvPr id="9" name="span"/>
          <p:cNvSpPr/>
          <p:nvPr/>
        </p:nvSpPr>
        <p:spPr>
          <a:xfrm>
            <a:off x="989552" y="4585430"/>
            <a:ext cx="223932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We prioritized developer</a:t>
            </a:r>
            <a:endParaRPr lang="en-US" sz="1555" dirty="0"/>
          </a:p>
        </p:txBody>
      </p:sp>
      <p:sp>
        <p:nvSpPr>
          <p:cNvPr id="10" name="span"/>
          <p:cNvSpPr/>
          <p:nvPr/>
        </p:nvSpPr>
        <p:spPr>
          <a:xfrm>
            <a:off x="1133761" y="4856988"/>
            <a:ext cx="195081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experience above all.</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4901089" y="4258056"/>
            <a:ext cx="238982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Performance matters</a:t>
            </a:r>
            <a:endParaRPr lang="en-US" sz="1814" dirty="0"/>
          </a:p>
        </p:txBody>
      </p:sp>
      <p:sp>
        <p:nvSpPr>
          <p:cNvPr id="13" name="span"/>
          <p:cNvSpPr/>
          <p:nvPr/>
        </p:nvSpPr>
        <p:spPr>
          <a:xfrm>
            <a:off x="4529328" y="4585430"/>
            <a:ext cx="31333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We avoided unnecessary memory</a:t>
            </a:r>
            <a:endParaRPr lang="en-US" sz="1555" dirty="0"/>
          </a:p>
        </p:txBody>
      </p:sp>
      <p:sp>
        <p:nvSpPr>
          <p:cNvPr id="14" name="span"/>
          <p:cNvSpPr/>
          <p:nvPr/>
        </p:nvSpPr>
        <p:spPr>
          <a:xfrm>
            <a:off x="5046821" y="4856988"/>
            <a:ext cx="209826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allocations and copies.</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1488"/>
            <a:ext cx="1219200" cy="1219200"/>
          </a:xfrm>
          <a:prstGeom prst="rect">
            <a:avLst/>
          </a:prstGeom>
        </p:spPr>
      </p:pic>
      <p:sp>
        <p:nvSpPr>
          <p:cNvPr id="16" name="span"/>
          <p:cNvSpPr/>
          <p:nvPr/>
        </p:nvSpPr>
        <p:spPr>
          <a:xfrm>
            <a:off x="9206770" y="4255008"/>
            <a:ext cx="175202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TypeScript first</a:t>
            </a:r>
            <a:endParaRPr lang="en-US" sz="1814" dirty="0"/>
          </a:p>
        </p:txBody>
      </p:sp>
      <p:sp>
        <p:nvSpPr>
          <p:cNvPr id="17" name="span"/>
          <p:cNvSpPr/>
          <p:nvPr/>
        </p:nvSpPr>
        <p:spPr>
          <a:xfrm>
            <a:off x="8633174" y="4582382"/>
            <a:ext cx="28991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Our first Typescript experiment.</a:t>
            </a:r>
            <a:endParaRPr lang="en-US" sz="1555" dirty="0"/>
          </a:p>
        </p:txBody>
      </p:sp>
      <p:sp>
        <p:nvSpPr>
          <p:cNvPr id="18" name="span"/>
          <p:cNvSpPr/>
          <p:nvPr/>
        </p:nvSpPr>
        <p:spPr>
          <a:xfrm>
            <a:off x="8758238" y="4860036"/>
            <a:ext cx="12406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Big thanks to </a:t>
            </a:r>
            <a:endParaRPr lang="en-US" sz="1555" dirty="0"/>
          </a:p>
        </p:txBody>
      </p:sp>
      <p:sp>
        <p:nvSpPr>
          <p:cNvPr id="19" name="span"/>
          <p:cNvSpPr/>
          <p:nvPr/>
        </p:nvSpPr>
        <p:spPr>
          <a:xfrm>
            <a:off x="11351514" y="4860036"/>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20" name="strong"/>
          <p:cNvSpPr/>
          <p:nvPr/>
        </p:nvSpPr>
        <p:spPr>
          <a:xfrm>
            <a:off x="9998869" y="4860036"/>
            <a:ext cx="1352645"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type stripping</a:t>
            </a:r>
            <a:endParaRPr lang="en-US" sz="1555" dirty="0"/>
          </a:p>
        </p:txBody>
      </p:sp>
      <p:pic>
        <p:nvPicPr>
          <p:cNvPr id="21"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70607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Integrated Serialization and Deserialization</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1531430" y="4258056"/>
            <a:ext cx="115538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Type-safe</a:t>
            </a:r>
            <a:endParaRPr lang="en-US" sz="1814" dirty="0"/>
          </a:p>
        </p:txBody>
      </p:sp>
      <p:sp>
        <p:nvSpPr>
          <p:cNvPr id="9" name="span"/>
          <p:cNvSpPr/>
          <p:nvPr/>
        </p:nvSpPr>
        <p:spPr>
          <a:xfrm>
            <a:off x="536162" y="4585430"/>
            <a:ext cx="31460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package is typed end-to-end.</a:t>
            </a:r>
            <a:endParaRPr lang="en-US" sz="1555" dirty="0"/>
          </a:p>
        </p:txBody>
      </p:sp>
      <p:sp>
        <p:nvSpPr>
          <p:cNvPr id="10" name="span"/>
          <p:cNvSpPr/>
          <p:nvPr/>
        </p:nvSpPr>
        <p:spPr>
          <a:xfrm>
            <a:off x="1212056" y="4856988"/>
            <a:ext cx="17942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Your IDE will love it.</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4824794" y="4258056"/>
            <a:ext cx="254231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Cached (de)serializers</a:t>
            </a:r>
            <a:endParaRPr lang="en-US" sz="1814" dirty="0"/>
          </a:p>
        </p:txBody>
      </p:sp>
      <p:sp>
        <p:nvSpPr>
          <p:cNvPr id="13" name="span"/>
          <p:cNvSpPr/>
          <p:nvPr/>
        </p:nvSpPr>
        <p:spPr>
          <a:xfrm>
            <a:off x="4954334" y="4585430"/>
            <a:ext cx="228333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leads to massive V8</a:t>
            </a:r>
            <a:endParaRPr lang="en-US" sz="1555" dirty="0"/>
          </a:p>
        </p:txBody>
      </p:sp>
      <p:sp>
        <p:nvSpPr>
          <p:cNvPr id="14" name="span"/>
          <p:cNvSpPr/>
          <p:nvPr/>
        </p:nvSpPr>
        <p:spPr>
          <a:xfrm>
            <a:off x="5460397" y="4856988"/>
            <a:ext cx="127111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optimizations.</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8780240" y="4258056"/>
            <a:ext cx="260508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Zero copying overhead</a:t>
            </a:r>
            <a:endParaRPr lang="en-US" sz="1814" dirty="0"/>
          </a:p>
        </p:txBody>
      </p:sp>
      <p:sp>
        <p:nvSpPr>
          <p:cNvPr id="17" name="span"/>
          <p:cNvSpPr/>
          <p:nvPr/>
        </p:nvSpPr>
        <p:spPr>
          <a:xfrm>
            <a:off x="8537543" y="4585430"/>
            <a:ext cx="309048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Avoids unnecessary data copying</a:t>
            </a:r>
            <a:endParaRPr lang="en-US" sz="1555" dirty="0"/>
          </a:p>
        </p:txBody>
      </p:sp>
      <p:sp>
        <p:nvSpPr>
          <p:cNvPr id="18" name="span"/>
          <p:cNvSpPr/>
          <p:nvPr/>
        </p:nvSpPr>
        <p:spPr>
          <a:xfrm>
            <a:off x="8610791" y="4856988"/>
            <a:ext cx="29439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during (de)serialization process.</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57605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One consuming semantic: Node.js Streams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8295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Stream-only architecture</a:t>
            </a:r>
            <a:endParaRPr lang="en-US" sz="1814" dirty="0"/>
          </a:p>
        </p:txBody>
      </p:sp>
      <p:sp>
        <p:nvSpPr>
          <p:cNvPr id="7" name="span"/>
          <p:cNvSpPr/>
          <p:nvPr/>
        </p:nvSpPr>
        <p:spPr>
          <a:xfrm>
            <a:off x="1341120" y="1905095"/>
            <a:ext cx="45481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Built </a:t>
            </a:r>
            <a:endParaRPr lang="en-US" sz="1555" dirty="0"/>
          </a:p>
        </p:txBody>
      </p:sp>
      <p:sp>
        <p:nvSpPr>
          <p:cNvPr id="8" name="span"/>
          <p:cNvSpPr/>
          <p:nvPr/>
        </p:nvSpPr>
        <p:spPr>
          <a:xfrm>
            <a:off x="2884170" y="1905095"/>
            <a:ext cx="45680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around Node.js streams for optimal performance.</a:t>
            </a:r>
            <a:endParaRPr lang="en-US" sz="1555" dirty="0"/>
          </a:p>
        </p:txBody>
      </p:sp>
      <p:sp>
        <p:nvSpPr>
          <p:cNvPr id="9" name="strong"/>
          <p:cNvSpPr/>
          <p:nvPr/>
        </p:nvSpPr>
        <p:spPr>
          <a:xfrm>
            <a:off x="1795939" y="1905095"/>
            <a:ext cx="1088231"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exclusively</a:t>
            </a:r>
            <a:endParaRPr lang="en-US" sz="1555" dirty="0"/>
          </a:p>
        </p:txBody>
      </p:sp>
      <p:pic>
        <p:nvPicPr>
          <p:cNvPr id="10"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1" name="span"/>
          <p:cNvSpPr/>
          <p:nvPr/>
        </p:nvSpPr>
        <p:spPr>
          <a:xfrm>
            <a:off x="1341120" y="2912745"/>
            <a:ext cx="345557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Multiple consumption patterns</a:t>
            </a:r>
            <a:endParaRPr lang="en-US" sz="1814" dirty="0"/>
          </a:p>
        </p:txBody>
      </p:sp>
      <p:sp>
        <p:nvSpPr>
          <p:cNvPr id="12" name="span"/>
          <p:cNvSpPr/>
          <p:nvPr/>
        </p:nvSpPr>
        <p:spPr>
          <a:xfrm>
            <a:off x="1341120" y="3246215"/>
            <a:ext cx="36560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Supports callback, promise-based, and </a:t>
            </a:r>
            <a:endParaRPr lang="en-US" sz="1555" dirty="0"/>
          </a:p>
        </p:txBody>
      </p:sp>
      <p:sp>
        <p:nvSpPr>
          <p:cNvPr id="13" name="span"/>
          <p:cNvSpPr/>
          <p:nvPr/>
        </p:nvSpPr>
        <p:spPr>
          <a:xfrm>
            <a:off x="6538055" y="3246215"/>
            <a:ext cx="11960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approaches.</a:t>
            </a:r>
            <a:endParaRPr lang="en-US" sz="1555" dirty="0"/>
          </a:p>
        </p:txBody>
      </p:sp>
      <p:sp>
        <p:nvSpPr>
          <p:cNvPr id="14" name="code"/>
          <p:cNvSpPr/>
          <p:nvPr/>
        </p:nvSpPr>
        <p:spPr>
          <a:xfrm>
            <a:off x="4997196" y="3227927"/>
            <a:ext cx="1540859"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AsyncIterable</a:t>
            </a:r>
            <a:endParaRPr lang="en-US" sz="1555" dirty="0"/>
          </a:p>
        </p:txBody>
      </p:sp>
      <p:pic>
        <p:nvPicPr>
          <p:cNvPr id="15"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6" name="span"/>
          <p:cNvSpPr/>
          <p:nvPr/>
        </p:nvSpPr>
        <p:spPr>
          <a:xfrm>
            <a:off x="1341120" y="4253865"/>
            <a:ext cx="111918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Natural fit</a:t>
            </a:r>
            <a:endParaRPr lang="en-US" sz="1814" dirty="0"/>
          </a:p>
        </p:txBody>
      </p:sp>
      <p:sp>
        <p:nvSpPr>
          <p:cNvPr id="17" name="span"/>
          <p:cNvSpPr/>
          <p:nvPr/>
        </p:nvSpPr>
        <p:spPr>
          <a:xfrm>
            <a:off x="1341120" y="4581239"/>
            <a:ext cx="399392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Perfect integration with Node.js ecosystem.</a:t>
            </a:r>
            <a:endParaRPr lang="en-US" sz="1555" dirty="0"/>
          </a:p>
        </p:txBody>
      </p:sp>
      <p:pic>
        <p:nvPicPr>
          <p:cNvPr id="18"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072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Benefits of Node.js Streams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11864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Memory efficiency</a:t>
            </a:r>
            <a:endParaRPr lang="en-US" sz="1814" dirty="0"/>
          </a:p>
        </p:txBody>
      </p:sp>
      <p:sp>
        <p:nvSpPr>
          <p:cNvPr id="7" name="span"/>
          <p:cNvSpPr/>
          <p:nvPr/>
        </p:nvSpPr>
        <p:spPr>
          <a:xfrm>
            <a:off x="1341120" y="1898999"/>
            <a:ext cx="582015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Process large datasets without loading everything into memory.</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58775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Backpressure handling</a:t>
            </a:r>
            <a:endParaRPr lang="en-US" sz="1814" dirty="0"/>
          </a:p>
        </p:txBody>
      </p:sp>
      <p:sp>
        <p:nvSpPr>
          <p:cNvPr id="10" name="span"/>
          <p:cNvSpPr/>
          <p:nvPr/>
        </p:nvSpPr>
        <p:spPr>
          <a:xfrm>
            <a:off x="1341120" y="3240119"/>
            <a:ext cx="65061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Automatic flow control prevents overwhelming downstream processes.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98053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Error propagation</a:t>
            </a:r>
            <a:endParaRPr lang="en-US" sz="1814" dirty="0"/>
          </a:p>
        </p:txBody>
      </p:sp>
      <p:sp>
        <p:nvSpPr>
          <p:cNvPr id="13" name="span"/>
          <p:cNvSpPr/>
          <p:nvPr/>
        </p:nvSpPr>
        <p:spPr>
          <a:xfrm>
            <a:off x="1341120" y="4581239"/>
            <a:ext cx="512940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Built-in error handling and graceful failure management.</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10266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Every medal has two faces!</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1661922" y="4258056"/>
            <a:ext cx="288779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Dual API on the outside ...</a:t>
            </a:r>
            <a:endParaRPr lang="en-US" sz="1814" dirty="0"/>
          </a:p>
        </p:txBody>
      </p:sp>
      <p:sp>
        <p:nvSpPr>
          <p:cNvPr id="8" name="span"/>
          <p:cNvSpPr/>
          <p:nvPr/>
        </p:nvSpPr>
        <p:spPr>
          <a:xfrm>
            <a:off x="1800987" y="4585430"/>
            <a:ext cx="260966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Supports both callbacks and</a:t>
            </a:r>
            <a:endParaRPr lang="en-US" sz="1555" dirty="0"/>
          </a:p>
        </p:txBody>
      </p:sp>
      <p:sp>
        <p:nvSpPr>
          <p:cNvPr id="9" name="span"/>
          <p:cNvSpPr/>
          <p:nvPr/>
        </p:nvSpPr>
        <p:spPr>
          <a:xfrm>
            <a:off x="1605344" y="4856988"/>
            <a:ext cx="300104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promises externally for flexibility.</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2060"/>
            <a:ext cx="1219200" cy="1219200"/>
          </a:xfrm>
          <a:prstGeom prst="rect">
            <a:avLst/>
          </a:prstGeom>
        </p:spPr>
      </p:pic>
      <p:sp>
        <p:nvSpPr>
          <p:cNvPr id="11" name="span"/>
          <p:cNvSpPr/>
          <p:nvPr/>
        </p:nvSpPr>
        <p:spPr>
          <a:xfrm>
            <a:off x="7351395" y="4255580"/>
            <a:ext cx="34692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only callbacks on the inside!</a:t>
            </a:r>
            <a:endParaRPr lang="en-US" sz="1814" dirty="0"/>
          </a:p>
        </p:txBody>
      </p:sp>
      <p:sp>
        <p:nvSpPr>
          <p:cNvPr id="12" name="span"/>
          <p:cNvSpPr/>
          <p:nvPr/>
        </p:nvSpPr>
        <p:spPr>
          <a:xfrm>
            <a:off x="7320344" y="4582954"/>
            <a:ext cx="35313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Not a single promise is used internally.</a:t>
            </a:r>
            <a:endParaRPr lang="en-US" sz="1555" dirty="0"/>
          </a:p>
        </p:txBody>
      </p:sp>
      <p:sp>
        <p:nvSpPr>
          <p:cNvPr id="13" name="strong"/>
          <p:cNvSpPr/>
          <p:nvPr/>
        </p:nvSpPr>
        <p:spPr>
          <a:xfrm>
            <a:off x="7918133" y="4860608"/>
            <a:ext cx="2335816"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Are we in 2015 again? 🤦‍♂️</a:t>
            </a:r>
            <a:endParaRPr lang="en-US" sz="1555" dirty="0"/>
          </a:p>
        </p:txBody>
      </p:sp>
      <p:pic>
        <p:nvPicPr>
          <p:cNvPr id="14"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114991"/>
            <a:ext cx="4828794"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4285679"/>
            <a:ext cx="4097655"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Show the code!</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95570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Producer API</a:t>
            </a:r>
            <a:endParaRPr lang="en-US" sz="3240" dirty="0"/>
          </a:p>
        </p:txBody>
      </p:sp>
      <p:sp>
        <p:nvSpPr>
          <p:cNvPr id="5" name="pre.freya@code"/>
          <p:cNvSpPr/>
          <p:nvPr/>
        </p:nvSpPr>
        <p:spPr>
          <a:xfrm>
            <a:off x="2469737" y="2039303"/>
            <a:ext cx="7252430" cy="3802285"/>
          </a:xfrm>
          <a:prstGeom prst="roundRect">
            <a:avLst>
              <a:gd name="adj" fmla="val 1603"/>
            </a:avLst>
          </a:prstGeom>
          <a:solidFill>
            <a:srgbClr val="282C34"/>
          </a:solidFill>
          <a:ln w="12700">
            <a:solidFill>
              <a:srgbClr val="282C34">
                <a:alpha val="0"/>
              </a:srgbClr>
            </a:solidFill>
            <a:prstDash val="solid"/>
          </a:ln>
        </p:spPr>
      </p:sp>
      <p:sp>
        <p:nvSpPr>
          <p:cNvPr id="6" name="pre.freya@code:code"/>
          <p:cNvSpPr/>
          <p:nvPr/>
        </p:nvSpPr>
        <p:spPr>
          <a:xfrm>
            <a:off x="2640330" y="2289239"/>
            <a:ext cx="6968203" cy="3302508"/>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ProduceAcks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stringSerializers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'@platformatic/kafka'</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clientId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bootstrapBrokers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'localhost:9092'</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serializers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stringSerializers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send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messages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a</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'123'</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'456'</a:t>
            </a:r>
            <a:r>
              <a:rPr lang="en-US" sz="1120" u="none" dirty="0">
                <a:solidFill>
                  <a:srgbClr val="ABB2BF"/>
                </a:solidFill>
                <a:latin typeface="Roboto Mono" pitchFamily="34" charset="0"/>
                <a:ea typeface="Roboto Mono" pitchFamily="34" charset="-122"/>
                <a:cs typeface="Roboto Mono" pitchFamily="34" charset="-120"/>
              </a:rPr>
              <a:t> } }], </a:t>
            </a:r>
            <a:r>
              <a:rPr lang="en-US" sz="1120" u="none" dirty="0">
                <a:solidFill>
                  <a:srgbClr val="E06C75"/>
                </a:solidFill>
                <a:latin typeface="Roboto Mono" pitchFamily="34" charset="0"/>
                <a:ea typeface="Roboto Mono" pitchFamily="34" charset="-122"/>
                <a:cs typeface="Roboto Mono" pitchFamily="34" charset="-120"/>
              </a:rPr>
              <a:t>acks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acks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ProduceAcks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NO_RESPONSE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'The message has been delivered'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producer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close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17382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Consumer API</a:t>
            </a:r>
            <a:endParaRPr lang="en-US" sz="3240" dirty="0"/>
          </a:p>
        </p:txBody>
      </p:sp>
      <p:sp>
        <p:nvSpPr>
          <p:cNvPr id="5" name="pre.freya@code"/>
          <p:cNvSpPr/>
          <p:nvPr/>
        </p:nvSpPr>
        <p:spPr>
          <a:xfrm>
            <a:off x="2726341" y="1649349"/>
            <a:ext cx="6739319" cy="4582192"/>
          </a:xfrm>
          <a:prstGeom prst="roundRect">
            <a:avLst>
              <a:gd name="adj" fmla="val 1330"/>
            </a:avLst>
          </a:prstGeom>
          <a:solidFill>
            <a:srgbClr val="282C34"/>
          </a:solidFill>
          <a:ln w="12700">
            <a:solidFill>
              <a:srgbClr val="282C34">
                <a:alpha val="0"/>
              </a:srgbClr>
            </a:solidFill>
            <a:prstDash val="solid"/>
          </a:ln>
        </p:spPr>
      </p:sp>
      <p:sp>
        <p:nvSpPr>
          <p:cNvPr id="6" name="pre.freya@code:code"/>
          <p:cNvSpPr/>
          <p:nvPr/>
        </p:nvSpPr>
        <p:spPr>
          <a:xfrm>
            <a:off x="2896934" y="1899285"/>
            <a:ext cx="6455092" cy="4082415"/>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stringDeserializers</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'@platformatic/kafka'</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clientId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group</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'group'</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bootstrapBrokers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'localhost:9092'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deserializers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stringDeserializers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stream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consume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topics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'topic'</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Since streams are AsyncIterable, both following approaches are possible</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stream</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on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'data'</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message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'Received message'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message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stream</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close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true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The stream will be implicitly destroyed after exiting the loop</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message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of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stream</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'Received message'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message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break</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consumer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close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01237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about</a:t>
            </a:r>
            <a:endParaRPr lang="en-US" sz="4277" dirty="0"/>
          </a:p>
        </p:txBody>
      </p:sp>
      <p:sp>
        <p:nvSpPr>
          <p:cNvPr id="5" name="span"/>
          <p:cNvSpPr/>
          <p:nvPr/>
        </p:nvSpPr>
        <p:spPr>
          <a:xfrm>
            <a:off x="487680" y="3456432"/>
            <a:ext cx="362778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performance?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95570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Producer API</a:t>
            </a:r>
            <a:endParaRPr lang="en-US" sz="3240" dirty="0"/>
          </a:p>
        </p:txBody>
      </p:sp>
      <p:sp>
        <p:nvSpPr>
          <p:cNvPr id="5" name="pre.freya@code"/>
          <p:cNvSpPr/>
          <p:nvPr/>
        </p:nvSpPr>
        <p:spPr>
          <a:xfrm>
            <a:off x="934784" y="2526792"/>
            <a:ext cx="10322338" cy="2827401"/>
          </a:xfrm>
          <a:prstGeom prst="roundRect">
            <a:avLst>
              <a:gd name="adj" fmla="val 2156"/>
            </a:avLst>
          </a:prstGeom>
          <a:solidFill>
            <a:srgbClr val="282C34"/>
          </a:solidFill>
          <a:ln w="12700">
            <a:solidFill>
              <a:srgbClr val="282C34">
                <a:alpha val="0"/>
              </a:srgbClr>
            </a:solidFill>
            <a:prstDash val="solid"/>
          </a:ln>
        </p:spPr>
      </p:sp>
      <p:sp>
        <p:nvSpPr>
          <p:cNvPr id="6" name="pre.freya@code:code"/>
          <p:cNvSpPr/>
          <p:nvPr/>
        </p:nvSpPr>
        <p:spPr>
          <a:xfrm>
            <a:off x="1105376" y="2776728"/>
            <a:ext cx="10038111" cy="2327624"/>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Slower tests                                  | Samples |          Result | Tolerance | Difference with previous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node-rdkafka                                  |  100000 | 17452.32 op/sec | ± 18.42 %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@confluentinc/kafka-javascript (KafkaJS)      |  100000 | 20215.32 op/sec | ± 13.10 % | + 15.83 %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@confluentinc/kafka-javascript (node-rdkafka) |  100000 | 20771.13 op/sec | ± 12.69 % | + 2.75 %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KafkaJS                                       |  100000 | 61877.92 op/sec | ±  0.67 % | + 197.90 %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Fastest test                                  | Samples |          Result | Tolerance | Difference with previous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@platformatic/kafka                           |  100000 | 95039.18 op/sec | ±  0.71 % | + 53.59 %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95570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Producer API</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133600" y="1727645"/>
            <a:ext cx="7924800" cy="3938016"/>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17382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Consumer API</a:t>
            </a:r>
            <a:endParaRPr lang="en-US" sz="3240" dirty="0"/>
          </a:p>
        </p:txBody>
      </p:sp>
      <p:sp>
        <p:nvSpPr>
          <p:cNvPr id="5" name="pre.freya@code"/>
          <p:cNvSpPr/>
          <p:nvPr/>
        </p:nvSpPr>
        <p:spPr>
          <a:xfrm>
            <a:off x="1105472" y="2331815"/>
            <a:ext cx="9981057" cy="3217355"/>
          </a:xfrm>
          <a:prstGeom prst="roundRect">
            <a:avLst>
              <a:gd name="adj" fmla="val 1895"/>
            </a:avLst>
          </a:prstGeom>
          <a:solidFill>
            <a:srgbClr val="282C34"/>
          </a:solidFill>
          <a:ln w="12700">
            <a:solidFill>
              <a:srgbClr val="282C34">
                <a:alpha val="0"/>
              </a:srgbClr>
            </a:solidFill>
            <a:prstDash val="solid"/>
          </a:ln>
        </p:spPr>
      </p:sp>
      <p:sp>
        <p:nvSpPr>
          <p:cNvPr id="6" name="pre.freya@code:code"/>
          <p:cNvSpPr/>
          <p:nvPr/>
        </p:nvSpPr>
        <p:spPr>
          <a:xfrm>
            <a:off x="1276064" y="2581751"/>
            <a:ext cx="9696830" cy="2717578"/>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Slower tests                             | Samples |           Result | Tolerance | Difference with previous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node-rdkafka (stream)                    |  100000 |  49423.52 op/sec | ±  6.63 %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@confluentinc/kafka-javascript (stream)  |  100000 |  55990.54 op/sec | ± 10.58 % | + 13.29 %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@confluentinc/kafka-javascript (KafkaJS) |  100000 | 123289.64 op/sec | ± 16.86 % | + 120.20 %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@confluentinc/kafka-javascript (evented) |  100000 | 125986.77 op/sec | ± 23.14 % | + 2.19 %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KafkaJS                                  |  100000 | 126963.99 op/sec | ±  4.15 % | + 0.78 %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node-rdkafka (evented)                   |  100000 | 135950.87 op/sec | ± 19.03 % | + 7.08 %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Fastest test                             | Samples |           Result | Tolerance | Difference with previous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@platformatic/kafka                      |  100015 | 152567.14 op/sec | ±  1.48 % | + 12.22 %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17382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Consumer API</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133600" y="1727645"/>
            <a:ext cx="7924800" cy="3938016"/>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3271361"/>
            <a:ext cx="5489162"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“Paths are made by walking.”</a:t>
            </a:r>
            <a:endParaRPr lang="en-US" sz="3240" dirty="0"/>
          </a:p>
        </p:txBody>
      </p:sp>
      <p:sp>
        <p:nvSpPr>
          <p:cNvPr id="8" name="strong.author.dark"/>
          <p:cNvSpPr/>
          <p:nvPr/>
        </p:nvSpPr>
        <p:spPr>
          <a:xfrm>
            <a:off x="487680" y="3824954"/>
            <a:ext cx="1518190"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Franz Kafka</a:t>
            </a:r>
            <a:endParaRPr lang="en-US" sz="1944" dirty="0"/>
          </a:p>
        </p:txBody>
      </p:sp>
      <p:pic>
        <p:nvPicPr>
          <p:cNvPr id="9"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Reimagining Kafka for Node.js</dc:title>
  <dc:subject>Kafka has become a go-to for powering real-time, event-driven apps.
If you’re building with Node.js, dealing with Kafka hasn’t exactly been smooth sailing: the developer experience is not ideal and native libraries are not supporting all the new Node.js features like multithreading.
So, we built something new. It’s fast, it’s built with TypeScript in mind, and it cuts through the mess to give you a clean, reliable way to work with Kafka in Node.js. Oh, and it’s 100% open source, as usual.
In this talk, we’ll share the journey, show what it can do, and help you level up your Kafka game without the usual headaches.
</dc:subject>
  <dc:creator>Paolo Insogna</dc:creator>
  <cp:lastModifiedBy>Paolo Insogna</cp:lastModifiedBy>
  <cp:revision>1</cp:revision>
  <dcterms:created xsi:type="dcterms:W3CDTF">2026-11-02T14:09:06Z</dcterms:created>
  <dcterms:modified xsi:type="dcterms:W3CDTF">2026-11-02T14:09:06Z</dcterms:modified>
</cp:coreProperties>
</file>