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0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27520"/>
  <p:notesSz cx="6827520" cy="12192000"/>
  <p:embeddedFontLst>
    <p:embeddedFont>
      <p:font typeface="Montserrat" panose="00000000000000000000" charset="1"/>
      <p:regular r:id="rId37"/>
      <p:bold r:id="rId36"/>
    </p:embeddedFont>
    <p:embeddedFont>
      <p:font typeface="Inter Light" panose="02000503000000020004" charset="1"/>
      <p:regular r:id="rId38"/>
    </p:embeddedFont>
    <p:embeddedFont>
      <p:font typeface="Bitter" panose="00000000000000000000" charset="1"/>
      <p:regular r:id="rId48"/>
      <p:bold r:id="rId39"/>
      <p:boldItalic r:id="rId47"/>
    </p:embeddedFont>
    <p:embeddedFont>
      <p:font typeface="Montserrat ExtraBold" panose="00000000000000000000" charset="1"/>
      <p:regular r:id="rId40"/>
    </p:embeddedFont>
    <p:embeddedFont>
      <p:font typeface="Inter ExtraBold" panose="02000503000000020004" charset="1"/>
      <p:regular r:id="rId41"/>
    </p:embeddedFont>
    <p:embeddedFont>
      <p:font typeface="Inter" panose="02000503000000020004" charset="1"/>
      <p:regular r:id="rId42"/>
      <p:bold r:id="rId45"/>
    </p:embeddedFont>
    <p:embeddedFont>
      <p:font typeface="Roboto Mono" panose="00000009000000000000" charset="1"/>
      <p:regular r:id="rId46"/>
      <p:bold r:id="rId43"/>
    </p:embeddedFont>
    <p:embeddedFont>
      <p:font typeface="Montserrat Black" panose="00000000000000000000" charset="1"/>
      <p:regular r:id="rId44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36" Type="http://schemas.openxmlformats.org/officeDocument/2006/relationships/font" Target="fonts/font1.fntdata"/><Relationship Id="rId37" Type="http://schemas.openxmlformats.org/officeDocument/2006/relationships/font" Target="fonts/font2.fntdata"/><Relationship Id="rId38" Type="http://schemas.openxmlformats.org/officeDocument/2006/relationships/font" Target="fonts/font3.fntdata"/><Relationship Id="rId39" Type="http://schemas.openxmlformats.org/officeDocument/2006/relationships/font" Target="fonts/font4.fntdata"/><Relationship Id="rId40" Type="http://schemas.openxmlformats.org/officeDocument/2006/relationships/font" Target="fonts/font5.fntdata"/><Relationship Id="rId41" Type="http://schemas.openxmlformats.org/officeDocument/2006/relationships/font" Target="fonts/font6.fntdata"/><Relationship Id="rId42" Type="http://schemas.openxmlformats.org/officeDocument/2006/relationships/font" Target="fonts/font7.fntdata"/><Relationship Id="rId43" Type="http://schemas.openxmlformats.org/officeDocument/2006/relationships/font" Target="fonts/font8.fntdata"/><Relationship Id="rId44" Type="http://schemas.openxmlformats.org/officeDocument/2006/relationships/font" Target="fonts/font9.fntdata"/><Relationship Id="rId45" Type="http://schemas.openxmlformats.org/officeDocument/2006/relationships/font" Target="fonts/font10.fntdata"/><Relationship Id="rId46" Type="http://schemas.openxmlformats.org/officeDocument/2006/relationships/font" Target="fonts/font11.fntdata"/><Relationship Id="rId47" Type="http://schemas.openxmlformats.org/officeDocument/2006/relationships/font" Target="fonts/font12.fntdata"/><Relationship Id="rId48" Type="http://schemas.openxmlformats.org/officeDocument/2006/relationships/font" Target="fonts/font1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hyperlink" Target="https://paoloinsogna.dev/" TargetMode="External"/><Relationship Id="rId9" Type="http://schemas.openxmlformats.org/officeDocument/2006/relationships/hyperlink" Target="https://talks.paoloinsogna.dev/http-parser" TargetMode="External"/><Relationship Id="rId14" Type="http://schemas.openxmlformats.org/officeDocument/2006/relationships/hyperlink" Target="https://talks.paoloinsogna.dev/pdfs/http-parser.pdf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image" Target="../media/image-1-3.png"/><Relationship Id="rId5" Type="http://schemas.openxmlformats.org/officeDocument/2006/relationships/image" Target="../media/image-1-4.png"/><Relationship Id="rId6" Type="http://schemas.openxmlformats.org/officeDocument/2006/relationships/image" Target="../media/image-1-5.svg"/><Relationship Id="rId7" Type="http://schemas.openxmlformats.org/officeDocument/2006/relationships/image" Target="../media/image-1-6.png"/><Relationship Id="rId8" Type="http://schemas.openxmlformats.org/officeDocument/2006/relationships/image" Target="../media/image-1-7.svg"/><Relationship Id="rId10" Type="http://schemas.openxmlformats.org/officeDocument/2006/relationships/image" Target="../media/image-1-8.png"/><Relationship Id="rId11" Type="http://schemas.openxmlformats.org/officeDocument/2006/relationships/image" Target="../media/image-1-9.svg"/><Relationship Id="rId12" Type="http://schemas.openxmlformats.org/officeDocument/2006/relationships/image" Target="../media/image-1-10.png"/><Relationship Id="rId13" Type="http://schemas.openxmlformats.org/officeDocument/2006/relationships/image" Target="../media/image-1-11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odejs.org/" TargetMode="External"/><Relationship Id="rId4" Type="http://schemas.openxmlformats.org/officeDocument/2006/relationships/hyperlink" Target="https://platformatic.dev/" TargetMode="External"/><Relationship Id="rId7" Type="http://schemas.openxmlformats.org/officeDocument/2006/relationships/hyperlink" Target="https://paoloinsogna.dev/" TargetMode="External"/><Relationship Id="rId10" Type="http://schemas.openxmlformats.org/officeDocument/2006/relationships/hyperlink" Target="https://github.com/ShogunPanda" TargetMode="External"/><Relationship Id="rId13" Type="http://schemas.openxmlformats.org/officeDocument/2006/relationships/hyperlink" Target="https://twitter.com/p_insogna" TargetMode="External"/><Relationship Id="rId16" Type="http://schemas.openxmlformats.org/officeDocument/2006/relationships/hyperlink" Target="https://linkedin.com/in/pinsogna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5" Type="http://schemas.openxmlformats.org/officeDocument/2006/relationships/image" Target="../media/image-3-3.png"/><Relationship Id="rId6" Type="http://schemas.openxmlformats.org/officeDocument/2006/relationships/image" Target="../media/image-3-4.svg"/><Relationship Id="rId8" Type="http://schemas.openxmlformats.org/officeDocument/2006/relationships/image" Target="../media/image-3-5.png"/><Relationship Id="rId9" Type="http://schemas.openxmlformats.org/officeDocument/2006/relationships/image" Target="../media/image-3-6.svg"/><Relationship Id="rId11" Type="http://schemas.openxmlformats.org/officeDocument/2006/relationships/image" Target="../media/image-3-7.png"/><Relationship Id="rId12" Type="http://schemas.openxmlformats.org/officeDocument/2006/relationships/image" Target="../media/image-3-8.svg"/><Relationship Id="rId14" Type="http://schemas.openxmlformats.org/officeDocument/2006/relationships/image" Target="../media/image-3-9.png"/><Relationship Id="rId15" Type="http://schemas.openxmlformats.org/officeDocument/2006/relationships/image" Target="../media/image-3-10.sv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svg"/><Relationship Id="rId3" Type="http://schemas.openxmlformats.org/officeDocument/2006/relationships/image" Target="../media/image-21-3.png"/><Relationship Id="rId4" Type="http://schemas.openxmlformats.org/officeDocument/2006/relationships/image" Target="../media/image-21-4.svg"/><Relationship Id="rId5" Type="http://schemas.openxmlformats.org/officeDocument/2006/relationships/image" Target="../media/image-21-5.png"/><Relationship Id="rId6" Type="http://schemas.openxmlformats.org/officeDocument/2006/relationships/image" Target="../media/image-21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svg"/><Relationship Id="rId3" Type="http://schemas.openxmlformats.org/officeDocument/2006/relationships/image" Target="../media/image-25-3.png"/><Relationship Id="rId4" Type="http://schemas.openxmlformats.org/officeDocument/2006/relationships/image" Target="../media/image-25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sv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5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svg"/><Relationship Id="rId3" Type="http://schemas.openxmlformats.org/officeDocument/2006/relationships/image" Target="../media/image-28-3.png"/><Relationship Id="rId4" Type="http://schemas.openxmlformats.org/officeDocument/2006/relationships/image" Target="../media/image-28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p_insogna" TargetMode="External"/><Relationship Id="rId3" Type="http://schemas.openxmlformats.org/officeDocument/2006/relationships/hyperlink" Target="mailto:paolo.insogna@platformatic.dev" TargetMode="External"/><Relationship Id="rId5" Type="http://schemas.openxmlformats.org/officeDocument/2006/relationships/hyperlink" Target="https://platformatic.dev/" TargetMode="External"/><Relationship Id="rId6" Type="http://schemas.openxmlformats.org/officeDocument/2006/relationships/hyperlink" Target="https://platformatic.dev/" TargetMode="External"/><Relationship Id="rId1" Type="http://schemas.openxmlformats.org/officeDocument/2006/relationships/image" Target="../media/image-29-1.png"/><Relationship Id="rId4" Type="http://schemas.openxmlformats.org/officeDocument/2006/relationships/image" Target="../media/image-29-2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cove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50B"/>
          </a:solidFill>
          <a:ln w="12700">
            <a:solidFill>
              <a:srgbClr val="00050B">
                <a:alpha val="0"/>
              </a:srgbClr>
            </a:solidFill>
            <a:prstDash val="solid"/>
          </a:ln>
        </p:spPr>
      </p:sp>
      <p:pic>
        <p:nvPicPr>
          <p:cNvPr id="4" name="svg.freya@svg.corner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00927" y="0"/>
            <a:ext cx="2491073" cy="5120640"/>
          </a:xfrm>
          <a:prstGeom prst="rect">
            <a:avLst/>
          </a:prstGeom>
        </p:spPr>
      </p:pic>
      <p:pic>
        <p:nvPicPr>
          <p:cNvPr id="5" name="img.freya@image.image" descr="preencoded.png">
            <a:hlinkClick r:id="rId4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024128"/>
            <a:ext cx="2438400" cy="24384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145381" y="4314920"/>
            <a:ext cx="9901238" cy="5974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888" b="1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Node.js HTTP parser, what's going on?</a:t>
            </a:r>
            <a:endParaRPr lang="en-US" sz="3888" dirty="0"/>
          </a:p>
        </p:txBody>
      </p:sp>
      <p:sp>
        <p:nvSpPr>
          <p:cNvPr id="7" name="span"/>
          <p:cNvSpPr/>
          <p:nvPr/>
        </p:nvSpPr>
        <p:spPr>
          <a:xfrm>
            <a:off x="5115687" y="5341334"/>
            <a:ext cx="1960626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b="1" u="none" dirty="0">
                <a:solidFill>
                  <a:srgbClr val="FCD34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Paolo Insogna</a:t>
            </a:r>
            <a:endParaRPr lang="en-US" sz="2074" dirty="0"/>
          </a:p>
        </p:txBody>
      </p:sp>
      <p:sp>
        <p:nvSpPr>
          <p:cNvPr id="8" name="span"/>
          <p:cNvSpPr/>
          <p:nvPr/>
        </p:nvSpPr>
        <p:spPr>
          <a:xfrm>
            <a:off x="2978277" y="5710047"/>
            <a:ext cx="4513040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Node.js TSC, Principal Engineer @ </a:t>
            </a:r>
            <a:endParaRPr lang="en-US" sz="2074" dirty="0"/>
          </a:p>
        </p:txBody>
      </p:sp>
      <p:sp>
        <p:nvSpPr>
          <p:cNvPr id="9" name="strong"/>
          <p:cNvSpPr/>
          <p:nvPr/>
        </p:nvSpPr>
        <p:spPr>
          <a:xfrm>
            <a:off x="7491317" y="5710047"/>
            <a:ext cx="1722311" cy="3230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b="1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Platformatic</a:t>
            </a:r>
            <a:endParaRPr lang="en-US" sz="2074" dirty="0"/>
          </a:p>
        </p:txBody>
      </p:sp>
      <p:sp>
        <p:nvSpPr>
          <p:cNvPr id="10" name="svg.code"/>
          <p:cNvSpPr/>
          <p:nvPr/>
        </p:nvSpPr>
        <p:spPr>
          <a:xfrm>
            <a:off x="1048512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vg.freya@svg.theme@icon.image"/>
          <p:cNvSpPr/>
          <p:nvPr/>
        </p:nvSpPr>
        <p:spPr>
          <a:xfrm>
            <a:off x="10960608" y="963168"/>
            <a:ext cx="268224" cy="26822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vg.code"/>
          <p:cNvSpPr/>
          <p:nvPr/>
        </p:nvSpPr>
        <p:spPr>
          <a:xfrm>
            <a:off x="10485120" y="2481072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vg.freya@svg.theme@icon.image"/>
          <p:cNvSpPr/>
          <p:nvPr/>
        </p:nvSpPr>
        <p:spPr>
          <a:xfrm>
            <a:off x="10960608" y="2971419"/>
            <a:ext cx="268224" cy="238411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4" name="svg.code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46080" y="548640"/>
            <a:ext cx="1097280" cy="1097280"/>
          </a:xfrm>
          <a:prstGeom prst="rect">
            <a:avLst/>
          </a:prstGeom>
        </p:spPr>
      </p:pic>
      <p:pic>
        <p:nvPicPr>
          <p:cNvPr id="15" name="svg.freya@svg.theme@icon.image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60608" y="963168"/>
            <a:ext cx="268224" cy="268224"/>
          </a:xfrm>
          <a:prstGeom prst="rect">
            <a:avLst/>
          </a:prstGeom>
        </p:spPr>
      </p:pic>
      <p:sp>
        <p:nvSpPr>
          <p:cNvPr id="16" name="a.label">
            <a:hlinkClick r:id="rId9" tooltip=""/>
          </p:cNvPr>
          <p:cNvSpPr/>
          <p:nvPr/>
        </p:nvSpPr>
        <p:spPr>
          <a:xfrm>
            <a:off x="10651903" y="1810512"/>
            <a:ext cx="885635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View online</a:t>
            </a:r>
            <a:endParaRPr lang="en-US" sz="1296" dirty="0"/>
          </a:p>
        </p:txBody>
      </p:sp>
      <p:pic>
        <p:nvPicPr>
          <p:cNvPr id="17" name="svg.code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546080" y="2542032"/>
            <a:ext cx="1097280" cy="1097280"/>
          </a:xfrm>
          <a:prstGeom prst="rect">
            <a:avLst/>
          </a:prstGeom>
        </p:spPr>
      </p:pic>
      <p:pic>
        <p:nvPicPr>
          <p:cNvPr id="18" name="svg.freya@svg.theme@icon.image" descr="preencoded.png">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960608" y="2971419"/>
            <a:ext cx="268224" cy="238411"/>
          </a:xfrm>
          <a:prstGeom prst="rect">
            <a:avLst/>
          </a:prstGeom>
        </p:spPr>
      </p:pic>
      <p:sp>
        <p:nvSpPr>
          <p:cNvPr id="19" name="a.label">
            <a:hlinkClick r:id="rId14" tooltip=""/>
          </p:cNvPr>
          <p:cNvSpPr/>
          <p:nvPr/>
        </p:nvSpPr>
        <p:spPr>
          <a:xfrm>
            <a:off x="10526744" y="3803904"/>
            <a:ext cx="1135952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PDF</a:t>
            </a:r>
            <a:endParaRPr lang="en-US" sz="129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fuchsia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C026D3"/>
          </a:solidFill>
          <a:ln w="12700">
            <a:solidFill>
              <a:srgbClr val="C026D3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2118360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Nothing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3808667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beats a classic!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ello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h1.title"/>
          <p:cNvSpPr/>
          <p:nvPr/>
        </p:nvSpPr>
        <p:spPr>
          <a:xfrm>
            <a:off x="487680" y="518160"/>
            <a:ext cx="2003108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Hello, I'm </a:t>
            </a:r>
            <a:endParaRPr lang="en-US" sz="3240" dirty="0"/>
          </a:p>
        </p:txBody>
      </p:sp>
      <p:sp>
        <p:nvSpPr>
          <p:cNvPr id="5" name="h1.title"/>
          <p:cNvSpPr/>
          <p:nvPr/>
        </p:nvSpPr>
        <p:spPr>
          <a:xfrm>
            <a:off x="3726085" y="518160"/>
            <a:ext cx="10706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!</a:t>
            </a:r>
            <a:endParaRPr lang="en-US" sz="3240" dirty="0"/>
          </a:p>
        </p:txBody>
      </p:sp>
      <p:sp>
        <p:nvSpPr>
          <p:cNvPr id="6" name="span.name"/>
          <p:cNvSpPr/>
          <p:nvPr/>
        </p:nvSpPr>
        <p:spPr>
          <a:xfrm>
            <a:off x="2490788" y="518160"/>
            <a:ext cx="1235297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ExtraBold" pitchFamily="34" charset="0"/>
                <a:ea typeface="Montserrat ExtraBold" pitchFamily="34" charset="-122"/>
                <a:cs typeface="Montserrat ExtraBold" pitchFamily="34" charset="-120"/>
              </a:rPr>
              <a:t>Paolo</a:t>
            </a:r>
            <a:endParaRPr lang="en-US" sz="3240" dirty="0"/>
          </a:p>
        </p:txBody>
      </p:sp>
      <p:pic>
        <p:nvPicPr>
          <p:cNvPr id="7" name="img.freya@image.locati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096" y="0"/>
            <a:ext cx="6089904" cy="6827520"/>
          </a:xfrm>
          <a:prstGeom prst="rect">
            <a:avLst/>
          </a:prstGeom>
        </p:spPr>
      </p:pic>
      <p:pic>
        <p:nvPicPr>
          <p:cNvPr id="8" name="img.freya@image.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505" y="1723263"/>
            <a:ext cx="1828800" cy="1828800"/>
          </a:xfrm>
          <a:prstGeom prst="rect">
            <a:avLst/>
          </a:prstGeom>
        </p:spPr>
      </p:pic>
      <p:sp>
        <p:nvSpPr>
          <p:cNvPr id="9" name="a.role.company">
            <a:hlinkClick r:id="rId3" tooltip=""/>
          </p:cNvPr>
          <p:cNvSpPr/>
          <p:nvPr/>
        </p:nvSpPr>
        <p:spPr>
          <a:xfrm>
            <a:off x="961454" y="3764471"/>
            <a:ext cx="75695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2563EB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Node.js</a:t>
            </a:r>
            <a:endParaRPr lang="en-US" sz="1555" dirty="0"/>
          </a:p>
        </p:txBody>
      </p:sp>
      <p:sp>
        <p:nvSpPr>
          <p:cNvPr id="10" name="span.role.description"/>
          <p:cNvSpPr/>
          <p:nvPr/>
        </p:nvSpPr>
        <p:spPr>
          <a:xfrm>
            <a:off x="1962245" y="3764471"/>
            <a:ext cx="363445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Technical Steering Committee Member</a:t>
            </a:r>
            <a:endParaRPr lang="en-US" sz="1555" dirty="0"/>
          </a:p>
        </p:txBody>
      </p:sp>
      <p:sp>
        <p:nvSpPr>
          <p:cNvPr id="11" name="a.role.company">
            <a:hlinkClick r:id="rId4" tooltip=""/>
          </p:cNvPr>
          <p:cNvSpPr/>
          <p:nvPr/>
        </p:nvSpPr>
        <p:spPr>
          <a:xfrm>
            <a:off x="517493" y="4119944"/>
            <a:ext cx="120091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2563EB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Platformatic</a:t>
            </a:r>
            <a:endParaRPr lang="en-US" sz="1555" dirty="0"/>
          </a:p>
        </p:txBody>
      </p:sp>
      <p:sp>
        <p:nvSpPr>
          <p:cNvPr id="12" name="span.role.description"/>
          <p:cNvSpPr/>
          <p:nvPr/>
        </p:nvSpPr>
        <p:spPr>
          <a:xfrm>
            <a:off x="1962245" y="4119944"/>
            <a:ext cx="169059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Principal Engineer</a:t>
            </a:r>
            <a:endParaRPr lang="en-US" sz="1555" dirty="0"/>
          </a:p>
        </p:txBody>
      </p:sp>
      <p:pic>
        <p:nvPicPr>
          <p:cNvPr id="13" name="svg.code.qr.horizontal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533" y="5354765"/>
            <a:ext cx="609600" cy="609600"/>
          </a:xfrm>
          <a:prstGeom prst="rect">
            <a:avLst/>
          </a:prstGeom>
        </p:spPr>
      </p:pic>
      <p:sp>
        <p:nvSpPr>
          <p:cNvPr id="14" name="span">
            <a:hlinkClick r:id="rId7" tooltip=""/>
          </p:cNvPr>
          <p:cNvSpPr/>
          <p:nvPr/>
        </p:nvSpPr>
        <p:spPr>
          <a:xfrm>
            <a:off x="504158" y="6183821"/>
            <a:ext cx="1264349" cy="176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paoloinsogna.dev</a:t>
            </a:r>
            <a:endParaRPr lang="en-US" sz="1037" dirty="0"/>
          </a:p>
        </p:txBody>
      </p:sp>
      <p:pic>
        <p:nvPicPr>
          <p:cNvPr id="15" name="svg.freya@svg.theme@icon.icon.horizontal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05882" y="5354765"/>
            <a:ext cx="609600" cy="609600"/>
          </a:xfrm>
          <a:prstGeom prst="rect">
            <a:avLst/>
          </a:prstGeom>
        </p:spPr>
      </p:pic>
      <p:sp>
        <p:nvSpPr>
          <p:cNvPr id="16" name="span">
            <a:hlinkClick r:id="rId10" tooltip=""/>
          </p:cNvPr>
          <p:cNvSpPr/>
          <p:nvPr/>
        </p:nvSpPr>
        <p:spPr>
          <a:xfrm>
            <a:off x="1976057" y="6183821"/>
            <a:ext cx="869252" cy="176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ShogunPanda</a:t>
            </a:r>
            <a:endParaRPr lang="en-US" sz="1037" dirty="0"/>
          </a:p>
        </p:txBody>
      </p:sp>
      <p:pic>
        <p:nvPicPr>
          <p:cNvPr id="17" name="svg.freya@svg.theme@icon.icon.horizontal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80232" y="5354765"/>
            <a:ext cx="609600" cy="609600"/>
          </a:xfrm>
          <a:prstGeom prst="rect">
            <a:avLst/>
          </a:prstGeom>
        </p:spPr>
      </p:pic>
      <p:sp>
        <p:nvSpPr>
          <p:cNvPr id="18" name="span">
            <a:hlinkClick r:id="rId13" tooltip=""/>
          </p:cNvPr>
          <p:cNvSpPr/>
          <p:nvPr/>
        </p:nvSpPr>
        <p:spPr>
          <a:xfrm>
            <a:off x="3329464" y="6183821"/>
            <a:ext cx="711232" cy="176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p_insogna</a:t>
            </a:r>
            <a:endParaRPr lang="en-US" sz="1037" dirty="0"/>
          </a:p>
        </p:txBody>
      </p:sp>
      <p:pic>
        <p:nvPicPr>
          <p:cNvPr id="19" name="svg.freya@svg.theme@icon.icon.horizontal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654677" y="5354765"/>
            <a:ext cx="609600" cy="609600"/>
          </a:xfrm>
          <a:prstGeom prst="rect">
            <a:avLst/>
          </a:prstGeom>
        </p:spPr>
      </p:pic>
      <p:sp>
        <p:nvSpPr>
          <p:cNvPr id="20" name="span">
            <a:hlinkClick r:id="rId16" tooltip=""/>
          </p:cNvPr>
          <p:cNvSpPr/>
          <p:nvPr/>
        </p:nvSpPr>
        <p:spPr>
          <a:xfrm>
            <a:off x="4643342" y="6183821"/>
            <a:ext cx="632174" cy="1767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pinsogna</a:t>
            </a:r>
            <a:endParaRPr lang="en-US" sz="10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blue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4386548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We all love HTTP!</a:t>
            </a:r>
            <a:endParaRPr lang="en-US" sz="4277" dirty="0"/>
          </a:p>
        </p:txBody>
      </p:sp>
      <p:pic>
        <p:nvPicPr>
          <p:cNvPr id="5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3190018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Which HTTP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2139029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are you?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646486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The choice is narrow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56788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Even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1141190" y="1571625"/>
            <a:ext cx="14278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if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369600" y="1571625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1817465" y="1571625"/>
            <a:ext cx="65179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HTTP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2554891" y="1571625"/>
            <a:ext cx="93973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protocol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3580257" y="1571625"/>
            <a:ext cx="1851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3851053" y="1571625"/>
            <a:ext cx="58959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more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4526280" y="1571625"/>
            <a:ext cx="49996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than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5111877" y="1571625"/>
            <a:ext cx="30222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30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5499735" y="1571625"/>
            <a:ext cx="62988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years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6215253" y="1571625"/>
            <a:ext cx="42233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old,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6723221" y="1571625"/>
            <a:ext cx="48749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only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8015573" y="1571625"/>
            <a:ext cx="82134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current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8922544" y="1571625"/>
            <a:ext cx="96850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versions</a:t>
            </a:r>
            <a:endParaRPr lang="en-US" sz="1944" dirty="0"/>
          </a:p>
        </p:txBody>
      </p:sp>
      <p:sp>
        <p:nvSpPr>
          <p:cNvPr id="19" name="span"/>
          <p:cNvSpPr/>
          <p:nvPr/>
        </p:nvSpPr>
        <p:spPr>
          <a:xfrm>
            <a:off x="9976676" y="1571625"/>
            <a:ext cx="2315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20" name="span"/>
          <p:cNvSpPr/>
          <p:nvPr/>
        </p:nvSpPr>
        <p:spPr>
          <a:xfrm>
            <a:off x="10293858" y="1571625"/>
            <a:ext cx="13144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</a:t>
            </a:r>
            <a:endParaRPr lang="en-US" sz="1944" dirty="0"/>
          </a:p>
        </p:txBody>
      </p:sp>
      <p:sp>
        <p:nvSpPr>
          <p:cNvPr id="21" name="span"/>
          <p:cNvSpPr/>
          <p:nvPr/>
        </p:nvSpPr>
        <p:spPr>
          <a:xfrm>
            <a:off x="10510933" y="1571625"/>
            <a:ext cx="52739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exist</a:t>
            </a:r>
            <a:endParaRPr lang="en-US" sz="1944" dirty="0"/>
          </a:p>
        </p:txBody>
      </p:sp>
      <p:sp>
        <p:nvSpPr>
          <p:cNvPr id="22" name="span"/>
          <p:cNvSpPr/>
          <p:nvPr/>
        </p:nvSpPr>
        <p:spPr>
          <a:xfrm>
            <a:off x="11123962" y="1571625"/>
            <a:ext cx="26308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as</a:t>
            </a:r>
            <a:endParaRPr lang="en-US" sz="1944" dirty="0"/>
          </a:p>
        </p:txBody>
      </p:sp>
      <p:sp>
        <p:nvSpPr>
          <p:cNvPr id="23" name="span"/>
          <p:cNvSpPr/>
          <p:nvPr/>
        </p:nvSpPr>
        <p:spPr>
          <a:xfrm>
            <a:off x="11472672" y="1571625"/>
            <a:ext cx="2315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24" name="span"/>
          <p:cNvSpPr/>
          <p:nvPr/>
        </p:nvSpPr>
        <p:spPr>
          <a:xfrm>
            <a:off x="487680" y="1941957"/>
            <a:ext cx="69437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today.</a:t>
            </a:r>
            <a:endParaRPr lang="en-US" sz="1944" dirty="0"/>
          </a:p>
        </p:txBody>
      </p:sp>
      <p:sp>
        <p:nvSpPr>
          <p:cNvPr id="25" name="span"/>
          <p:cNvSpPr/>
          <p:nvPr/>
        </p:nvSpPr>
        <p:spPr>
          <a:xfrm>
            <a:off x="1251490" y="1941957"/>
            <a:ext cx="4454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26" name="span"/>
          <p:cNvSpPr/>
          <p:nvPr/>
        </p:nvSpPr>
        <p:spPr>
          <a:xfrm>
            <a:off x="1766316" y="1941957"/>
            <a:ext cx="72475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others</a:t>
            </a:r>
            <a:endParaRPr lang="en-US" sz="1944" dirty="0"/>
          </a:p>
        </p:txBody>
      </p:sp>
      <p:sp>
        <p:nvSpPr>
          <p:cNvPr id="27" name="span"/>
          <p:cNvSpPr/>
          <p:nvPr/>
        </p:nvSpPr>
        <p:spPr>
          <a:xfrm>
            <a:off x="2560415" y="1941957"/>
            <a:ext cx="36337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are</a:t>
            </a:r>
            <a:endParaRPr lang="en-US" sz="1944" dirty="0"/>
          </a:p>
        </p:txBody>
      </p:sp>
      <p:sp>
        <p:nvSpPr>
          <p:cNvPr id="28" name="span"/>
          <p:cNvSpPr/>
          <p:nvPr/>
        </p:nvSpPr>
        <p:spPr>
          <a:xfrm>
            <a:off x="2993136" y="1941957"/>
            <a:ext cx="128292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considered</a:t>
            </a:r>
            <a:endParaRPr lang="en-US" sz="1944" dirty="0"/>
          </a:p>
        </p:txBody>
      </p:sp>
      <p:sp>
        <p:nvSpPr>
          <p:cNvPr id="29" name="span"/>
          <p:cNvSpPr/>
          <p:nvPr/>
        </p:nvSpPr>
        <p:spPr>
          <a:xfrm>
            <a:off x="4345400" y="1941957"/>
            <a:ext cx="105394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obsolete.</a:t>
            </a:r>
            <a:endParaRPr lang="en-US" sz="1944" dirty="0"/>
          </a:p>
        </p:txBody>
      </p:sp>
      <p:sp>
        <p:nvSpPr>
          <p:cNvPr id="30" name="em"/>
          <p:cNvSpPr/>
          <p:nvPr/>
        </p:nvSpPr>
        <p:spPr>
          <a:xfrm>
            <a:off x="7296436" y="1571625"/>
            <a:ext cx="63341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three</a:t>
            </a:r>
            <a:endParaRPr lang="en-US" sz="1944" dirty="0"/>
          </a:p>
        </p:txBody>
      </p:sp>
      <p:sp>
        <p:nvSpPr>
          <p:cNvPr id="31" name="span"/>
          <p:cNvSpPr/>
          <p:nvPr/>
        </p:nvSpPr>
        <p:spPr>
          <a:xfrm>
            <a:off x="812864" y="2702433"/>
            <a:ext cx="284417" cy="792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2563EB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1</a:t>
            </a:r>
            <a:endParaRPr lang="en-US" sz="5184" dirty="0"/>
          </a:p>
        </p:txBody>
      </p:sp>
      <p:sp>
        <p:nvSpPr>
          <p:cNvPr id="32" name="span"/>
          <p:cNvSpPr/>
          <p:nvPr/>
        </p:nvSpPr>
        <p:spPr>
          <a:xfrm>
            <a:off x="1341120" y="2799969"/>
            <a:ext cx="97336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HTTP/1.1</a:t>
            </a:r>
            <a:endParaRPr lang="en-US" sz="1814" dirty="0"/>
          </a:p>
        </p:txBody>
      </p:sp>
      <p:sp>
        <p:nvSpPr>
          <p:cNvPr id="33" name="span"/>
          <p:cNvSpPr/>
          <p:nvPr/>
        </p:nvSpPr>
        <p:spPr>
          <a:xfrm>
            <a:off x="1341120" y="3127343"/>
            <a:ext cx="707764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last version of the initial protocol. By far the most famous and most used.</a:t>
            </a:r>
            <a:endParaRPr lang="en-US" sz="1555" dirty="0"/>
          </a:p>
        </p:txBody>
      </p:sp>
      <p:sp>
        <p:nvSpPr>
          <p:cNvPr id="34" name="span"/>
          <p:cNvSpPr/>
          <p:nvPr/>
        </p:nvSpPr>
        <p:spPr>
          <a:xfrm>
            <a:off x="726567" y="4043553"/>
            <a:ext cx="370713" cy="792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2563EB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2</a:t>
            </a:r>
            <a:endParaRPr lang="en-US" sz="5184" dirty="0"/>
          </a:p>
        </p:txBody>
      </p:sp>
      <p:sp>
        <p:nvSpPr>
          <p:cNvPr id="35" name="span"/>
          <p:cNvSpPr/>
          <p:nvPr/>
        </p:nvSpPr>
        <p:spPr>
          <a:xfrm>
            <a:off x="1341120" y="4141089"/>
            <a:ext cx="86372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HTTP/2</a:t>
            </a:r>
            <a:endParaRPr lang="en-US" sz="1814" dirty="0"/>
          </a:p>
        </p:txBody>
      </p:sp>
      <p:sp>
        <p:nvSpPr>
          <p:cNvPr id="36" name="span"/>
          <p:cNvSpPr/>
          <p:nvPr/>
        </p:nvSpPr>
        <p:spPr>
          <a:xfrm>
            <a:off x="1341120" y="4468463"/>
            <a:ext cx="575310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Developed on top of SPDY to remove some problems of HTTP.</a:t>
            </a:r>
            <a:endParaRPr lang="en-US" sz="1555" dirty="0"/>
          </a:p>
        </p:txBody>
      </p:sp>
      <p:sp>
        <p:nvSpPr>
          <p:cNvPr id="37" name="span"/>
          <p:cNvSpPr/>
          <p:nvPr/>
        </p:nvSpPr>
        <p:spPr>
          <a:xfrm>
            <a:off x="717995" y="5384673"/>
            <a:ext cx="379286" cy="792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2563EB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3</a:t>
            </a:r>
            <a:endParaRPr lang="en-US" sz="5184" dirty="0"/>
          </a:p>
        </p:txBody>
      </p:sp>
      <p:sp>
        <p:nvSpPr>
          <p:cNvPr id="38" name="span"/>
          <p:cNvSpPr/>
          <p:nvPr/>
        </p:nvSpPr>
        <p:spPr>
          <a:xfrm>
            <a:off x="1341120" y="5482209"/>
            <a:ext cx="86734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HTTP/3</a:t>
            </a:r>
            <a:endParaRPr lang="en-US" sz="1814" dirty="0"/>
          </a:p>
        </p:txBody>
      </p:sp>
      <p:sp>
        <p:nvSpPr>
          <p:cNvPr id="39" name="span"/>
          <p:cNvSpPr/>
          <p:nvPr/>
        </p:nvSpPr>
        <p:spPr>
          <a:xfrm>
            <a:off x="1341120" y="5809583"/>
            <a:ext cx="459686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Developed on top of QUIC to solve TCP problems.</a:t>
            </a:r>
            <a:endParaRPr lang="en-US" sz="155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352508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HTTP/1.1: Can't beat a classic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1882521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grandparent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597808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Developed in 1989 and by far the mostly used (80% of websites).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182165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Textual protocol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476478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Parsing can be easily implemented in any language.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345367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Keep-Alive and FIFO pipelining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368084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 single TCP connection can be reused.</a:t>
            </a:r>
            <a:endParaRPr lang="en-US" sz="15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699790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HTTP/2: Don't break too much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122377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parent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628850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Development started in 2012 and end up being standardized in 2015.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128759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Baby-steps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686847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semantics are the same, only the TCP connection usage has changed.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3638645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Multiplexing and real parallelism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647252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 uses a SPDY derived communication protocol for better multiplexing.</a:t>
            </a:r>
            <a:endParaRPr lang="en-US" sz="15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1596200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HTTP/3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1239869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sibling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634355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Development started in 2018 and end up being standardized in 2022.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1611059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Farewell, TCP!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556726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QUIC is now used, which means HTTP has switched to UDP.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270567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head of line blocking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7029355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Using multiplexing over UDP minimizes problems introduced by lost packets.</a:t>
            </a:r>
            <a:endParaRPr lang="en-US" sz="15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705731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What about Node.js?</a:t>
            </a:r>
            <a:endParaRPr lang="en-US" sz="3240" dirty="0"/>
          </a:p>
        </p:txBody>
      </p:sp>
      <p:sp>
        <p:nvSpPr>
          <p:cNvPr id="5" name="div.spacer"/>
          <p:cNvSpPr/>
          <p:nvPr/>
        </p:nvSpPr>
        <p:spPr>
          <a:xfrm>
            <a:off x="6089904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sp>
        <p:nvSpPr>
          <p:cNvPr id="6" name="span"/>
          <p:cNvSpPr/>
          <p:nvPr/>
        </p:nvSpPr>
        <p:spPr>
          <a:xfrm>
            <a:off x="2535174" y="3125915"/>
            <a:ext cx="1141381" cy="8900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832" b="1" u="none" dirty="0">
                <a:solidFill>
                  <a:srgbClr val="2563EB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1+2</a:t>
            </a:r>
            <a:endParaRPr lang="en-US" sz="5832" dirty="0"/>
          </a:p>
        </p:txBody>
      </p:sp>
      <p:sp>
        <p:nvSpPr>
          <p:cNvPr id="7" name="span"/>
          <p:cNvSpPr/>
          <p:nvPr/>
        </p:nvSpPr>
        <p:spPr>
          <a:xfrm>
            <a:off x="1921574" y="4089083"/>
            <a:ext cx="236867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HTTP/1.1 and HTTP/2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1418082" y="4416457"/>
            <a:ext cx="337566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Node.js has a stable implementation.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8964263" y="3122867"/>
            <a:ext cx="426625" cy="8900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832" b="1" u="none" dirty="0">
                <a:solidFill>
                  <a:srgbClr val="2563EB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3</a:t>
            </a:r>
            <a:endParaRPr lang="en-US" sz="5832" dirty="0"/>
          </a:p>
        </p:txBody>
      </p:sp>
      <p:sp>
        <p:nvSpPr>
          <p:cNvPr id="10" name="span"/>
          <p:cNvSpPr/>
          <p:nvPr/>
        </p:nvSpPr>
        <p:spPr>
          <a:xfrm>
            <a:off x="8652415" y="4086035"/>
            <a:ext cx="86734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HTTP/3</a:t>
            </a:r>
            <a:endParaRPr lang="en-US" sz="1814" dirty="0"/>
          </a:p>
        </p:txBody>
      </p:sp>
      <p:sp>
        <p:nvSpPr>
          <p:cNvPr id="11" name="span"/>
          <p:cNvSpPr/>
          <p:nvPr/>
        </p:nvSpPr>
        <p:spPr>
          <a:xfrm>
            <a:off x="7707630" y="4419505"/>
            <a:ext cx="166878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Work in progress, </a:t>
            </a:r>
            <a:endParaRPr lang="en-US" sz="1555" dirty="0"/>
          </a:p>
        </p:txBody>
      </p:sp>
      <p:sp>
        <p:nvSpPr>
          <p:cNvPr id="12" name="em"/>
          <p:cNvSpPr/>
          <p:nvPr/>
        </p:nvSpPr>
        <p:spPr>
          <a:xfrm>
            <a:off x="9376410" y="4419505"/>
            <a:ext cx="108813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stay tuned!</a:t>
            </a:r>
            <a:endParaRPr lang="en-US" sz="15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sky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284C7"/>
          </a:solidFill>
          <a:ln w="12700">
            <a:solidFill>
              <a:srgbClr val="0284C7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2855405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Let's focus!</a:t>
            </a:r>
            <a:endParaRPr lang="en-US" sz="4277" dirty="0"/>
          </a:p>
        </p:txBody>
      </p:sp>
      <p:pic>
        <p:nvPicPr>
          <p:cNvPr id="5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212812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The original parser</a:t>
            </a:r>
            <a:endParaRPr lang="en-US" sz="3240" dirty="0"/>
          </a:p>
        </p:txBody>
      </p:sp>
      <p:pic>
        <p:nvPicPr>
          <p:cNvPr id="5" name="img.freya@image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600" y="1176147"/>
            <a:ext cx="4876800" cy="4475226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2157222" y="1571625"/>
            <a:ext cx="46434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was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2889885" y="1571625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3520440" y="1571625"/>
            <a:ext cx="83924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original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4627912" y="1571625"/>
            <a:ext cx="98040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HTTP/1.1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487680" y="1941957"/>
            <a:ext cx="73466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parser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1291685" y="1941957"/>
            <a:ext cx="2315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1592580" y="1941957"/>
            <a:ext cx="8805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Node.js</a:t>
            </a:r>
            <a:endParaRPr lang="en-US" sz="1944" dirty="0"/>
          </a:p>
        </p:txBody>
      </p:sp>
      <p:sp>
        <p:nvSpPr>
          <p:cNvPr id="13" name="strong"/>
          <p:cNvSpPr/>
          <p:nvPr/>
        </p:nvSpPr>
        <p:spPr>
          <a:xfrm>
            <a:off x="487680" y="1571625"/>
            <a:ext cx="140122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http_parser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487680" y="2799969"/>
            <a:ext cx="14287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767906" y="2799969"/>
            <a:ext cx="81705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existed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1722311" y="2799969"/>
            <a:ext cx="61160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since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2471261" y="2799969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2970848" y="2799969"/>
            <a:ext cx="5681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early</a:t>
            </a:r>
            <a:endParaRPr lang="en-US" sz="1944" dirty="0"/>
          </a:p>
        </p:txBody>
      </p:sp>
      <p:sp>
        <p:nvSpPr>
          <p:cNvPr id="19" name="span"/>
          <p:cNvSpPr/>
          <p:nvPr/>
        </p:nvSpPr>
        <p:spPr>
          <a:xfrm>
            <a:off x="3676364" y="2799969"/>
            <a:ext cx="54511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days</a:t>
            </a:r>
            <a:endParaRPr lang="en-US" sz="1944" dirty="0"/>
          </a:p>
        </p:txBody>
      </p:sp>
      <p:sp>
        <p:nvSpPr>
          <p:cNvPr id="20" name="span"/>
          <p:cNvSpPr/>
          <p:nvPr/>
        </p:nvSpPr>
        <p:spPr>
          <a:xfrm>
            <a:off x="4358831" y="2799969"/>
            <a:ext cx="2315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21" name="span"/>
          <p:cNvSpPr/>
          <p:nvPr/>
        </p:nvSpPr>
        <p:spPr>
          <a:xfrm>
            <a:off x="4727734" y="2799969"/>
            <a:ext cx="8805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Node.js</a:t>
            </a:r>
            <a:endParaRPr lang="en-US" sz="1944" dirty="0"/>
          </a:p>
        </p:txBody>
      </p:sp>
      <p:sp>
        <p:nvSpPr>
          <p:cNvPr id="22" name="span"/>
          <p:cNvSpPr/>
          <p:nvPr/>
        </p:nvSpPr>
        <p:spPr>
          <a:xfrm>
            <a:off x="487680" y="3170301"/>
            <a:ext cx="4295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and</a:t>
            </a:r>
            <a:endParaRPr lang="en-US" sz="1944" dirty="0"/>
          </a:p>
        </p:txBody>
      </p:sp>
      <p:sp>
        <p:nvSpPr>
          <p:cNvPr id="23" name="span"/>
          <p:cNvSpPr/>
          <p:nvPr/>
        </p:nvSpPr>
        <p:spPr>
          <a:xfrm>
            <a:off x="986600" y="3170301"/>
            <a:ext cx="13135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</a:t>
            </a:r>
            <a:endParaRPr lang="en-US" sz="1944" dirty="0"/>
          </a:p>
        </p:txBody>
      </p:sp>
      <p:sp>
        <p:nvSpPr>
          <p:cNvPr id="24" name="span"/>
          <p:cNvSpPr/>
          <p:nvPr/>
        </p:nvSpPr>
        <p:spPr>
          <a:xfrm>
            <a:off x="1187291" y="3170301"/>
            <a:ext cx="46434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was</a:t>
            </a:r>
            <a:endParaRPr lang="en-US" sz="1944" dirty="0"/>
          </a:p>
        </p:txBody>
      </p:sp>
      <p:sp>
        <p:nvSpPr>
          <p:cNvPr id="25" name="span"/>
          <p:cNvSpPr/>
          <p:nvPr/>
        </p:nvSpPr>
        <p:spPr>
          <a:xfrm>
            <a:off x="1720977" y="3170301"/>
            <a:ext cx="43481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one</a:t>
            </a:r>
            <a:endParaRPr lang="en-US" sz="1944" dirty="0"/>
          </a:p>
        </p:txBody>
      </p:sp>
      <p:sp>
        <p:nvSpPr>
          <p:cNvPr id="26" name="span"/>
          <p:cNvSpPr/>
          <p:nvPr/>
        </p:nvSpPr>
        <p:spPr>
          <a:xfrm>
            <a:off x="2225135" y="3170301"/>
            <a:ext cx="2315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27" name="span"/>
          <p:cNvSpPr/>
          <p:nvPr/>
        </p:nvSpPr>
        <p:spPr>
          <a:xfrm>
            <a:off x="2526030" y="3170301"/>
            <a:ext cx="25641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its</a:t>
            </a:r>
            <a:endParaRPr lang="en-US" sz="1944" dirty="0"/>
          </a:p>
        </p:txBody>
      </p:sp>
      <p:sp>
        <p:nvSpPr>
          <p:cNvPr id="28" name="span"/>
          <p:cNvSpPr/>
          <p:nvPr/>
        </p:nvSpPr>
        <p:spPr>
          <a:xfrm>
            <a:off x="2851785" y="3170301"/>
            <a:ext cx="69684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oldest</a:t>
            </a:r>
            <a:endParaRPr lang="en-US" sz="1944" dirty="0"/>
          </a:p>
        </p:txBody>
      </p:sp>
      <p:sp>
        <p:nvSpPr>
          <p:cNvPr id="29" name="span"/>
          <p:cNvSpPr/>
          <p:nvPr/>
        </p:nvSpPr>
        <p:spPr>
          <a:xfrm>
            <a:off x="3617976" y="3170301"/>
            <a:ext cx="170164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dependencies.</a:t>
            </a:r>
            <a:endParaRPr lang="en-US" sz="19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5070729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http_parser: the goods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2120265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Good performance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759256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original parser had good performance, around 1.5 million requests per second.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838581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Lenient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775735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 supported both HTTP/0.9, HTTP/1.0 and HTTP/1.1 specs and non compliant clients.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1257491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Well tested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466753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 had a comprehensive and battle tested test suite.</a:t>
            </a:r>
            <a:endParaRPr lang="en-US" sz="15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769549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http_parser: the bads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131883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Written in C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368360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 is not the most user friendly language.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1847183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Hard to maintain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628269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Over the course of ten years, the codebase became unmaintainable.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21980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Vulnerability-prone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832932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maintainability problem made it also hard to promptly address bugs and vulnerabilities.</a:t>
            </a:r>
            <a:endParaRPr lang="en-US" sz="15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159663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The current parser</a:t>
            </a:r>
            <a:endParaRPr lang="en-US" sz="3240" dirty="0"/>
          </a:p>
        </p:txBody>
      </p:sp>
      <p:pic>
        <p:nvPicPr>
          <p:cNvPr id="5" name="img.freya@image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3416" y="975360"/>
            <a:ext cx="4781169" cy="4876705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178528" y="1571625"/>
            <a:ext cx="18507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432941" y="1571625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1864519" y="1571625"/>
            <a:ext cx="8214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current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2755297" y="1571625"/>
            <a:ext cx="65179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HTTP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3476435" y="1571625"/>
            <a:ext cx="78895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parser.</a:t>
            </a:r>
            <a:endParaRPr lang="en-US" sz="1944" dirty="0"/>
          </a:p>
        </p:txBody>
      </p:sp>
      <p:sp>
        <p:nvSpPr>
          <p:cNvPr id="11" name="strong"/>
          <p:cNvSpPr/>
          <p:nvPr/>
        </p:nvSpPr>
        <p:spPr>
          <a:xfrm>
            <a:off x="487680" y="1571625"/>
            <a:ext cx="62141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llhttp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487680" y="2429637"/>
            <a:ext cx="81295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Written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1464088" y="2429637"/>
            <a:ext cx="2811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by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1908715" y="2429637"/>
            <a:ext cx="66236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Fedor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2734532" y="2429637"/>
            <a:ext cx="85639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Indutny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3754374" y="2429637"/>
            <a:ext cx="2029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4120801" y="2429637"/>
            <a:ext cx="61322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2019,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4897469" y="2429637"/>
            <a:ext cx="1851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19" name="span"/>
          <p:cNvSpPr/>
          <p:nvPr/>
        </p:nvSpPr>
        <p:spPr>
          <a:xfrm>
            <a:off x="5246084" y="2429637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20" name="span"/>
          <p:cNvSpPr/>
          <p:nvPr/>
        </p:nvSpPr>
        <p:spPr>
          <a:xfrm>
            <a:off x="487680" y="2799969"/>
            <a:ext cx="78981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default</a:t>
            </a:r>
            <a:endParaRPr lang="en-US" sz="1944" dirty="0"/>
          </a:p>
        </p:txBody>
      </p:sp>
      <p:sp>
        <p:nvSpPr>
          <p:cNvPr id="21" name="span"/>
          <p:cNvSpPr/>
          <p:nvPr/>
        </p:nvSpPr>
        <p:spPr>
          <a:xfrm>
            <a:off x="1346835" y="2799969"/>
            <a:ext cx="61150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since</a:t>
            </a:r>
            <a:endParaRPr lang="en-US" sz="1944" dirty="0"/>
          </a:p>
        </p:txBody>
      </p:sp>
      <p:sp>
        <p:nvSpPr>
          <p:cNvPr id="22" name="span"/>
          <p:cNvSpPr/>
          <p:nvPr/>
        </p:nvSpPr>
        <p:spPr>
          <a:xfrm>
            <a:off x="2027682" y="2799969"/>
            <a:ext cx="88058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Node.js</a:t>
            </a:r>
            <a:endParaRPr lang="en-US" sz="1944" dirty="0"/>
          </a:p>
        </p:txBody>
      </p:sp>
      <p:sp>
        <p:nvSpPr>
          <p:cNvPr id="23" name="span"/>
          <p:cNvSpPr/>
          <p:nvPr/>
        </p:nvSpPr>
        <p:spPr>
          <a:xfrm>
            <a:off x="2977610" y="2799969"/>
            <a:ext cx="31842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12.</a:t>
            </a:r>
            <a:endParaRPr lang="en-US" sz="19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178237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How does it work?</a:t>
            </a:r>
            <a:endParaRPr lang="en-US" sz="3240" dirty="0"/>
          </a:p>
        </p:txBody>
      </p:sp>
      <p:pic>
        <p:nvPicPr>
          <p:cNvPr id="5" name="img.freya@image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76471" y="975360"/>
            <a:ext cx="3135059" cy="4876705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1571625"/>
            <a:ext cx="55664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llhttp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119283" y="1571625"/>
            <a:ext cx="1851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1379411" y="1571625"/>
            <a:ext cx="13573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1590199" y="1571625"/>
            <a:ext cx="55302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state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2218182" y="1571625"/>
            <a:ext cx="70599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based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2999137" y="1571625"/>
            <a:ext cx="65179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HTTP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3725894" y="1571625"/>
            <a:ext cx="734759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parser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4535615" y="1571625"/>
            <a:ext cx="70599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based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5316569" y="1571625"/>
            <a:ext cx="29175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487680" y="1941957"/>
            <a:ext cx="8308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llparse.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487680" y="2799969"/>
            <a:ext cx="76123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llparse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1479423" y="2799969"/>
            <a:ext cx="1851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1895189" y="2799969"/>
            <a:ext cx="91211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capable</a:t>
            </a:r>
            <a:endParaRPr lang="en-US" sz="1944" dirty="0"/>
          </a:p>
        </p:txBody>
      </p:sp>
      <p:sp>
        <p:nvSpPr>
          <p:cNvPr id="19" name="span"/>
          <p:cNvSpPr/>
          <p:nvPr/>
        </p:nvSpPr>
        <p:spPr>
          <a:xfrm>
            <a:off x="3037904" y="2799969"/>
            <a:ext cx="2180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20" name="span"/>
          <p:cNvSpPr/>
          <p:nvPr/>
        </p:nvSpPr>
        <p:spPr>
          <a:xfrm>
            <a:off x="3486531" y="2799969"/>
            <a:ext cx="10193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generate</a:t>
            </a:r>
            <a:endParaRPr lang="en-US" sz="1944" dirty="0"/>
          </a:p>
        </p:txBody>
      </p:sp>
      <p:sp>
        <p:nvSpPr>
          <p:cNvPr id="21" name="span"/>
          <p:cNvSpPr/>
          <p:nvPr/>
        </p:nvSpPr>
        <p:spPr>
          <a:xfrm>
            <a:off x="4736497" y="2799969"/>
            <a:ext cx="1356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22" name="span"/>
          <p:cNvSpPr/>
          <p:nvPr/>
        </p:nvSpPr>
        <p:spPr>
          <a:xfrm>
            <a:off x="5102733" y="2799969"/>
            <a:ext cx="50558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very</a:t>
            </a:r>
            <a:endParaRPr lang="en-US" sz="1944" dirty="0"/>
          </a:p>
        </p:txBody>
      </p:sp>
      <p:sp>
        <p:nvSpPr>
          <p:cNvPr id="23" name="span"/>
          <p:cNvSpPr/>
          <p:nvPr/>
        </p:nvSpPr>
        <p:spPr>
          <a:xfrm>
            <a:off x="487680" y="3170301"/>
            <a:ext cx="127101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performant</a:t>
            </a:r>
            <a:endParaRPr lang="en-US" sz="1944" dirty="0"/>
          </a:p>
        </p:txBody>
      </p:sp>
      <p:sp>
        <p:nvSpPr>
          <p:cNvPr id="24" name="span"/>
          <p:cNvSpPr/>
          <p:nvPr/>
        </p:nvSpPr>
        <p:spPr>
          <a:xfrm>
            <a:off x="1946339" y="3170301"/>
            <a:ext cx="17983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</a:t>
            </a:r>
            <a:endParaRPr lang="en-US" sz="1944" dirty="0"/>
          </a:p>
        </p:txBody>
      </p:sp>
      <p:sp>
        <p:nvSpPr>
          <p:cNvPr id="25" name="span"/>
          <p:cNvSpPr/>
          <p:nvPr/>
        </p:nvSpPr>
        <p:spPr>
          <a:xfrm>
            <a:off x="2313813" y="3170301"/>
            <a:ext cx="57626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code</a:t>
            </a:r>
            <a:endParaRPr lang="en-US" sz="1944" dirty="0"/>
          </a:p>
        </p:txBody>
      </p:sp>
      <p:sp>
        <p:nvSpPr>
          <p:cNvPr id="26" name="span"/>
          <p:cNvSpPr/>
          <p:nvPr/>
        </p:nvSpPr>
        <p:spPr>
          <a:xfrm>
            <a:off x="3077718" y="3170301"/>
            <a:ext cx="36547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out</a:t>
            </a:r>
            <a:endParaRPr lang="en-US" sz="1944" dirty="0"/>
          </a:p>
        </p:txBody>
      </p:sp>
      <p:sp>
        <p:nvSpPr>
          <p:cNvPr id="27" name="span"/>
          <p:cNvSpPr/>
          <p:nvPr/>
        </p:nvSpPr>
        <p:spPr>
          <a:xfrm>
            <a:off x="3630835" y="3170301"/>
            <a:ext cx="2315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28" name="span"/>
          <p:cNvSpPr/>
          <p:nvPr/>
        </p:nvSpPr>
        <p:spPr>
          <a:xfrm>
            <a:off x="4050030" y="3170301"/>
            <a:ext cx="13573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29" name="span"/>
          <p:cNvSpPr/>
          <p:nvPr/>
        </p:nvSpPr>
        <p:spPr>
          <a:xfrm>
            <a:off x="4373404" y="3170301"/>
            <a:ext cx="123491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TypeScript</a:t>
            </a:r>
            <a:endParaRPr lang="en-US" sz="1944" dirty="0"/>
          </a:p>
        </p:txBody>
      </p:sp>
      <p:sp>
        <p:nvSpPr>
          <p:cNvPr id="30" name="span"/>
          <p:cNvSpPr/>
          <p:nvPr/>
        </p:nvSpPr>
        <p:spPr>
          <a:xfrm>
            <a:off x="487680" y="3540633"/>
            <a:ext cx="12766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description</a:t>
            </a:r>
            <a:endParaRPr lang="en-US" sz="1944" dirty="0"/>
          </a:p>
        </p:txBody>
      </p:sp>
      <p:sp>
        <p:nvSpPr>
          <p:cNvPr id="31" name="span"/>
          <p:cNvSpPr/>
          <p:nvPr/>
        </p:nvSpPr>
        <p:spPr>
          <a:xfrm>
            <a:off x="1833658" y="3540633"/>
            <a:ext cx="23155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32" name="span"/>
          <p:cNvSpPr/>
          <p:nvPr/>
        </p:nvSpPr>
        <p:spPr>
          <a:xfrm>
            <a:off x="2134553" y="3540633"/>
            <a:ext cx="3622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33" name="span"/>
          <p:cNvSpPr/>
          <p:nvPr/>
        </p:nvSpPr>
        <p:spPr>
          <a:xfrm>
            <a:off x="2566130" y="3540633"/>
            <a:ext cx="95697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possible</a:t>
            </a:r>
            <a:endParaRPr lang="en-US" sz="1944" dirty="0"/>
          </a:p>
        </p:txBody>
      </p:sp>
      <p:sp>
        <p:nvSpPr>
          <p:cNvPr id="34" name="span"/>
          <p:cNvSpPr/>
          <p:nvPr/>
        </p:nvSpPr>
        <p:spPr>
          <a:xfrm>
            <a:off x="3592449" y="3540633"/>
            <a:ext cx="75009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states.</a:t>
            </a:r>
            <a:endParaRPr lang="en-US" sz="19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3172587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Wait, what?!</a:t>
            </a:r>
            <a:endParaRPr lang="en-US" sz="4277" dirty="0"/>
          </a:p>
        </p:txBody>
      </p:sp>
      <p:pic>
        <p:nvPicPr>
          <p:cNvPr id="5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green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2059115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Yes, you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2878265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got it right!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035903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There's more!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4454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6" name="span"/>
          <p:cNvSpPr/>
          <p:nvPr/>
        </p:nvSpPr>
        <p:spPr>
          <a:xfrm>
            <a:off x="1046417" y="1571625"/>
            <a:ext cx="129492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http_parser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2454593" y="1571625"/>
            <a:ext cx="41586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test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2983706" y="1571625"/>
            <a:ext cx="54521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suite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3642170" y="1571625"/>
            <a:ext cx="4085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has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4163854" y="1571625"/>
            <a:ext cx="58026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been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4857274" y="1571625"/>
            <a:ext cx="75104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ported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487680" y="1941957"/>
            <a:ext cx="4295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and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986600" y="1941957"/>
            <a:ext cx="107299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extended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2128933" y="1941957"/>
            <a:ext cx="2029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</a:t>
            </a:r>
            <a:endParaRPr lang="en-US" sz="1944" dirty="0"/>
          </a:p>
        </p:txBody>
      </p:sp>
      <p:sp>
        <p:nvSpPr>
          <p:cNvPr id="15" name="span"/>
          <p:cNvSpPr/>
          <p:nvPr/>
        </p:nvSpPr>
        <p:spPr>
          <a:xfrm>
            <a:off x="2401253" y="1941957"/>
            <a:ext cx="62636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llhttp.</a:t>
            </a:r>
            <a:endParaRPr lang="en-US" sz="1944" dirty="0"/>
          </a:p>
        </p:txBody>
      </p:sp>
      <p:sp>
        <p:nvSpPr>
          <p:cNvPr id="16" name="span"/>
          <p:cNvSpPr/>
          <p:nvPr/>
        </p:nvSpPr>
        <p:spPr>
          <a:xfrm>
            <a:off x="487680" y="2799969"/>
            <a:ext cx="4454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17" name="span"/>
          <p:cNvSpPr/>
          <p:nvPr/>
        </p:nvSpPr>
        <p:spPr>
          <a:xfrm>
            <a:off x="1215104" y="2799969"/>
            <a:ext cx="41595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test</a:t>
            </a:r>
            <a:endParaRPr lang="en-US" sz="1944" dirty="0"/>
          </a:p>
        </p:txBody>
      </p:sp>
      <p:sp>
        <p:nvSpPr>
          <p:cNvPr id="18" name="span"/>
          <p:cNvSpPr/>
          <p:nvPr/>
        </p:nvSpPr>
        <p:spPr>
          <a:xfrm>
            <a:off x="1913001" y="2799969"/>
            <a:ext cx="54521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suite</a:t>
            </a:r>
            <a:endParaRPr lang="en-US" sz="1944" dirty="0"/>
          </a:p>
        </p:txBody>
      </p:sp>
      <p:sp>
        <p:nvSpPr>
          <p:cNvPr id="19" name="span"/>
          <p:cNvSpPr/>
          <p:nvPr/>
        </p:nvSpPr>
        <p:spPr>
          <a:xfrm>
            <a:off x="2740247" y="2799969"/>
            <a:ext cx="18516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20" name="span"/>
          <p:cNvSpPr/>
          <p:nvPr/>
        </p:nvSpPr>
        <p:spPr>
          <a:xfrm>
            <a:off x="3207353" y="2799969"/>
            <a:ext cx="48844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now</a:t>
            </a:r>
            <a:endParaRPr lang="en-US" sz="1944" dirty="0"/>
          </a:p>
        </p:txBody>
      </p:sp>
      <p:sp>
        <p:nvSpPr>
          <p:cNvPr id="21" name="span"/>
          <p:cNvSpPr/>
          <p:nvPr/>
        </p:nvSpPr>
        <p:spPr>
          <a:xfrm>
            <a:off x="3977831" y="2799969"/>
            <a:ext cx="114557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described</a:t>
            </a:r>
            <a:endParaRPr lang="en-US" sz="1944" dirty="0"/>
          </a:p>
        </p:txBody>
      </p:sp>
      <p:sp>
        <p:nvSpPr>
          <p:cNvPr id="22" name="span"/>
          <p:cNvSpPr/>
          <p:nvPr/>
        </p:nvSpPr>
        <p:spPr>
          <a:xfrm>
            <a:off x="5405342" y="2799969"/>
            <a:ext cx="2029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</a:t>
            </a:r>
            <a:endParaRPr lang="en-US" sz="1944" dirty="0"/>
          </a:p>
        </p:txBody>
      </p:sp>
      <p:sp>
        <p:nvSpPr>
          <p:cNvPr id="23" name="span"/>
          <p:cNvSpPr/>
          <p:nvPr/>
        </p:nvSpPr>
        <p:spPr>
          <a:xfrm>
            <a:off x="1770412" y="3170301"/>
            <a:ext cx="6972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,</a:t>
            </a:r>
            <a:endParaRPr lang="en-US" sz="1944" dirty="0"/>
          </a:p>
        </p:txBody>
      </p:sp>
      <p:sp>
        <p:nvSpPr>
          <p:cNvPr id="24" name="span"/>
          <p:cNvSpPr/>
          <p:nvPr/>
        </p:nvSpPr>
        <p:spPr>
          <a:xfrm>
            <a:off x="2011204" y="3170301"/>
            <a:ext cx="112642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transpiled</a:t>
            </a:r>
            <a:endParaRPr lang="en-US" sz="1944" dirty="0"/>
          </a:p>
        </p:txBody>
      </p:sp>
      <p:sp>
        <p:nvSpPr>
          <p:cNvPr id="25" name="span"/>
          <p:cNvSpPr/>
          <p:nvPr/>
        </p:nvSpPr>
        <p:spPr>
          <a:xfrm>
            <a:off x="3308699" y="3170301"/>
            <a:ext cx="209455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at</a:t>
            </a:r>
            <a:endParaRPr lang="en-US" sz="1944" dirty="0"/>
          </a:p>
        </p:txBody>
      </p:sp>
      <p:sp>
        <p:nvSpPr>
          <p:cNvPr id="26" name="span"/>
          <p:cNvSpPr/>
          <p:nvPr/>
        </p:nvSpPr>
        <p:spPr>
          <a:xfrm>
            <a:off x="3689223" y="3170301"/>
            <a:ext cx="86925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runtime</a:t>
            </a:r>
            <a:endParaRPr lang="en-US" sz="1944" dirty="0"/>
          </a:p>
        </p:txBody>
      </p:sp>
      <p:sp>
        <p:nvSpPr>
          <p:cNvPr id="27" name="span"/>
          <p:cNvSpPr/>
          <p:nvPr/>
        </p:nvSpPr>
        <p:spPr>
          <a:xfrm>
            <a:off x="4729544" y="3170301"/>
            <a:ext cx="21812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</a:t>
            </a:r>
            <a:endParaRPr lang="en-US" sz="1944" dirty="0"/>
          </a:p>
        </p:txBody>
      </p:sp>
      <p:sp>
        <p:nvSpPr>
          <p:cNvPr id="28" name="span"/>
          <p:cNvSpPr/>
          <p:nvPr/>
        </p:nvSpPr>
        <p:spPr>
          <a:xfrm>
            <a:off x="5118735" y="3170301"/>
            <a:ext cx="13573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29" name="span"/>
          <p:cNvSpPr/>
          <p:nvPr/>
        </p:nvSpPr>
        <p:spPr>
          <a:xfrm>
            <a:off x="2418302" y="3540633"/>
            <a:ext cx="429673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and</a:t>
            </a:r>
            <a:endParaRPr lang="en-US" sz="1944" dirty="0"/>
          </a:p>
        </p:txBody>
      </p:sp>
      <p:sp>
        <p:nvSpPr>
          <p:cNvPr id="30" name="span"/>
          <p:cNvSpPr/>
          <p:nvPr/>
        </p:nvSpPr>
        <p:spPr>
          <a:xfrm>
            <a:off x="3103912" y="3540633"/>
            <a:ext cx="50749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then</a:t>
            </a:r>
            <a:endParaRPr lang="en-US" sz="1944" dirty="0"/>
          </a:p>
        </p:txBody>
      </p:sp>
      <p:sp>
        <p:nvSpPr>
          <p:cNvPr id="31" name="span"/>
          <p:cNvSpPr/>
          <p:nvPr/>
        </p:nvSpPr>
        <p:spPr>
          <a:xfrm>
            <a:off x="3867245" y="3540633"/>
            <a:ext cx="1055561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compiled</a:t>
            </a:r>
            <a:endParaRPr lang="en-US" sz="1944" dirty="0"/>
          </a:p>
        </p:txBody>
      </p:sp>
      <p:sp>
        <p:nvSpPr>
          <p:cNvPr id="32" name="span"/>
          <p:cNvSpPr/>
          <p:nvPr/>
        </p:nvSpPr>
        <p:spPr>
          <a:xfrm>
            <a:off x="5178743" y="3540633"/>
            <a:ext cx="42957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and</a:t>
            </a:r>
            <a:endParaRPr lang="en-US" sz="1944" dirty="0"/>
          </a:p>
        </p:txBody>
      </p:sp>
      <p:sp>
        <p:nvSpPr>
          <p:cNvPr id="33" name="span"/>
          <p:cNvSpPr/>
          <p:nvPr/>
        </p:nvSpPr>
        <p:spPr>
          <a:xfrm>
            <a:off x="487680" y="3910965"/>
            <a:ext cx="1122617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executed.</a:t>
            </a:r>
            <a:endParaRPr lang="en-US" sz="1944" dirty="0"/>
          </a:p>
        </p:txBody>
      </p:sp>
      <p:sp>
        <p:nvSpPr>
          <p:cNvPr id="34" name="em"/>
          <p:cNvSpPr/>
          <p:nvPr/>
        </p:nvSpPr>
        <p:spPr>
          <a:xfrm>
            <a:off x="487680" y="3170301"/>
            <a:ext cx="128273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Markdown</a:t>
            </a:r>
            <a:endParaRPr lang="en-US" sz="1944" dirty="0"/>
          </a:p>
        </p:txBody>
      </p:sp>
      <p:sp>
        <p:nvSpPr>
          <p:cNvPr id="35" name="em"/>
          <p:cNvSpPr/>
          <p:nvPr/>
        </p:nvSpPr>
        <p:spPr>
          <a:xfrm>
            <a:off x="5425631" y="3170301"/>
            <a:ext cx="18269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944" dirty="0"/>
          </a:p>
        </p:txBody>
      </p:sp>
      <p:sp>
        <p:nvSpPr>
          <p:cNvPr id="36" name="em"/>
          <p:cNvSpPr/>
          <p:nvPr/>
        </p:nvSpPr>
        <p:spPr>
          <a:xfrm>
            <a:off x="487680" y="3540633"/>
            <a:ext cx="83029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source</a:t>
            </a:r>
            <a:endParaRPr lang="en-US" sz="1944" dirty="0"/>
          </a:p>
        </p:txBody>
      </p:sp>
      <p:sp>
        <p:nvSpPr>
          <p:cNvPr id="37" name="em"/>
          <p:cNvSpPr/>
          <p:nvPr/>
        </p:nvSpPr>
        <p:spPr>
          <a:xfrm>
            <a:off x="1562862" y="3540633"/>
            <a:ext cx="59950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2563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code</a:t>
            </a:r>
            <a:endParaRPr lang="en-US" sz="1944" dirty="0"/>
          </a:p>
        </p:txBody>
      </p:sp>
      <p:sp>
        <p:nvSpPr>
          <p:cNvPr id="38" name="pre.freya@code.theme@code.small"/>
          <p:cNvSpPr/>
          <p:nvPr/>
        </p:nvSpPr>
        <p:spPr>
          <a:xfrm>
            <a:off x="6726079" y="1504950"/>
            <a:ext cx="4835747" cy="3817620"/>
          </a:xfrm>
          <a:prstGeom prst="roundRect">
            <a:avLst>
              <a:gd name="adj" fmla="val 1597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9" name="pre.freya@code.theme@code.small:code"/>
          <p:cNvSpPr/>
          <p:nvPr/>
        </p:nvSpPr>
        <p:spPr>
          <a:xfrm>
            <a:off x="6868287" y="1754886"/>
            <a:ext cx="4598780" cy="33158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E06C75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### Invalid HTTP version with lenient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```http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GET / HTTP/5.6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```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```log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off=0 message begin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off=0 len=3 span[method]="GET"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off=3 method complete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off=4 len=1 span[url]="/"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off=6 url complete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off=11 len=3 span[version]="5.6"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off=14 version complete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off=18 headers complete method=1 v=5/6 flags=0 content_length=0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off=18 message complete</a:t>
            </a:r>
            <a:endParaRPr lang="en-US" sz="933" dirty="0"/>
          </a:p>
          <a:p>
            <a:pPr algn="l" indent="0" marL="0">
              <a:lnSpc>
                <a:spcPts val="1311"/>
              </a:lnSpc>
              <a:buNone/>
            </a:pPr>
            <a:r>
              <a:rPr lang="en-US" sz="933" u="none" dirty="0">
                <a:solidFill>
                  <a:srgbClr val="ABB2BF"/>
                </a:solidFill>
                <a:latin typeface="Roboto Mono" pitchFamily="34" charset="0"/>
                <a:ea typeface="Roboto Mono" pitchFamily="34" charset="-122"/>
                <a:cs typeface="Roboto Mono" pitchFamily="34" charset="-120"/>
              </a:rPr>
              <a:t>```</a:t>
            </a:r>
            <a:endParaRPr lang="en-US" sz="93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blue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2563EB"/>
          </a:solidFill>
          <a:ln w="12700">
            <a:solidFill>
              <a:srgbClr val="2563EB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3801618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That's a genius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2420874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in action!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353747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llhttp: what's wrong with it?</a:t>
            </a:r>
            <a:endParaRPr lang="en-US" sz="3240" dirty="0"/>
          </a:p>
        </p:txBody>
      </p:sp>
      <p:pic>
        <p:nvPicPr>
          <p:cNvPr id="5" name="svg.freya@svg.theme@icon.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294798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Hard to debug and release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421319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transpilation makes hard to debug issues.</a:t>
            </a:r>
            <a:endParaRPr lang="en-US" sz="1555" dirty="0"/>
          </a:p>
        </p:txBody>
      </p:sp>
      <p:pic>
        <p:nvPicPr>
          <p:cNvPr id="8" name="svg.freya@svg.theme@icon.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264871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Backward compatibility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661158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Supporting obsolete versions of HTTP introduces unneeded complexity.</a:t>
            </a:r>
            <a:endParaRPr lang="en-US" sz="1555" dirty="0"/>
          </a:p>
        </p:txBody>
      </p:sp>
      <p:pic>
        <p:nvPicPr>
          <p:cNvPr id="11" name="svg.freya@svg.theme@icon.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4575905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 give them a finger, they take the arm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598636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Leniency-prone approach opens the door for a lot of edge cases.</a:t>
            </a:r>
            <a:endParaRPr lang="en-US" sz="155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2688622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Where are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2384489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the docs?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amber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3810857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Do we have the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2378488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000000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solution?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green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16A34A"/>
          </a:solidFill>
          <a:ln w="12700">
            <a:solidFill>
              <a:srgbClr val="16A34A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3993833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Yes, start fresh!</a:t>
            </a:r>
            <a:endParaRPr lang="en-US" sz="4277" dirty="0"/>
          </a:p>
        </p:txBody>
      </p:sp>
      <p:pic>
        <p:nvPicPr>
          <p:cNvPr id="5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503009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Keep the goods</a:t>
            </a:r>
            <a:endParaRPr lang="en-US" sz="3240" dirty="0"/>
          </a:p>
        </p:txBody>
      </p:sp>
      <p:sp>
        <p:nvSpPr>
          <p:cNvPr id="5" name="div.spacer"/>
          <p:cNvSpPr/>
          <p:nvPr/>
        </p:nvSpPr>
        <p:spPr>
          <a:xfrm>
            <a:off x="6089904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pic>
        <p:nvPicPr>
          <p:cNvPr id="6" name="svg.freya@svg.theme@icon.icon.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96312" y="2764536"/>
            <a:ext cx="1219200" cy="121920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2056829" y="4258056"/>
            <a:ext cx="2098167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Piece of art design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2117979" y="4585430"/>
            <a:ext cx="197586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llhttp has a wonderful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1797939" y="4856988"/>
            <a:ext cx="261594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and performant architecture.</a:t>
            </a:r>
            <a:endParaRPr lang="en-US" sz="1555" dirty="0"/>
          </a:p>
        </p:txBody>
      </p:sp>
      <p:pic>
        <p:nvPicPr>
          <p:cNvPr id="10" name="svg.freya@svg.theme@icon.icon.horizontal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6488" y="2764536"/>
            <a:ext cx="1219200" cy="1219200"/>
          </a:xfrm>
          <a:prstGeom prst="rect">
            <a:avLst/>
          </a:prstGeom>
        </p:spPr>
      </p:pic>
      <p:sp>
        <p:nvSpPr>
          <p:cNvPr id="11" name="span"/>
          <p:cNvSpPr/>
          <p:nvPr/>
        </p:nvSpPr>
        <p:spPr>
          <a:xfrm>
            <a:off x="8494967" y="4258056"/>
            <a:ext cx="1182243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Testability</a:t>
            </a:r>
            <a:endParaRPr lang="en-US" sz="1814" dirty="0"/>
          </a:p>
        </p:txBody>
      </p:sp>
      <p:sp>
        <p:nvSpPr>
          <p:cNvPr id="12" name="span"/>
          <p:cNvSpPr/>
          <p:nvPr/>
        </p:nvSpPr>
        <p:spPr>
          <a:xfrm>
            <a:off x="7875365" y="4585430"/>
            <a:ext cx="242144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test suite is invaluable</a:t>
            </a:r>
            <a:endParaRPr lang="en-US" sz="1555" dirty="0"/>
          </a:p>
        </p:txBody>
      </p:sp>
      <p:sp>
        <p:nvSpPr>
          <p:cNvPr id="13" name="span"/>
          <p:cNvSpPr/>
          <p:nvPr/>
        </p:nvSpPr>
        <p:spPr>
          <a:xfrm>
            <a:off x="8056626" y="4856988"/>
            <a:ext cx="20589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 ensure correctness.</a:t>
            </a:r>
            <a:endParaRPr lang="en-US" sz="155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default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5227034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What shall we change?</a:t>
            </a:r>
            <a:endParaRPr lang="en-US" sz="3240" dirty="0"/>
          </a:p>
        </p:txBody>
      </p:sp>
      <p:sp>
        <p:nvSpPr>
          <p:cNvPr id="5" name="div.spacer"/>
          <p:cNvSpPr/>
          <p:nvPr/>
        </p:nvSpPr>
        <p:spPr>
          <a:xfrm>
            <a:off x="4096512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sp>
        <p:nvSpPr>
          <p:cNvPr id="6" name="div.spacer"/>
          <p:cNvSpPr/>
          <p:nvPr/>
        </p:nvSpPr>
        <p:spPr>
          <a:xfrm>
            <a:off x="8083296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pic>
        <p:nvPicPr>
          <p:cNvPr id="7" name="svg.freya@svg.theme@icon.icon.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99616" y="2628805"/>
            <a:ext cx="1219200" cy="1219200"/>
          </a:xfrm>
          <a:prstGeom prst="rect">
            <a:avLst/>
          </a:prstGeom>
        </p:spPr>
      </p:pic>
      <p:sp>
        <p:nvSpPr>
          <p:cNvPr id="8" name="span"/>
          <p:cNvSpPr/>
          <p:nvPr/>
        </p:nvSpPr>
        <p:spPr>
          <a:xfrm>
            <a:off x="1030986" y="4122325"/>
            <a:ext cx="2156365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Better transpilation</a:t>
            </a:r>
            <a:endParaRPr lang="en-US" sz="1814" dirty="0"/>
          </a:p>
        </p:txBody>
      </p:sp>
      <p:sp>
        <p:nvSpPr>
          <p:cNvPr id="9" name="span"/>
          <p:cNvSpPr/>
          <p:nvPr/>
        </p:nvSpPr>
        <p:spPr>
          <a:xfrm>
            <a:off x="886682" y="4449699"/>
            <a:ext cx="244506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Try to transpile to a human</a:t>
            </a:r>
            <a:endParaRPr lang="en-US" sz="1555" dirty="0"/>
          </a:p>
        </p:txBody>
      </p:sp>
      <p:sp>
        <p:nvSpPr>
          <p:cNvPr id="10" name="span"/>
          <p:cNvSpPr/>
          <p:nvPr/>
        </p:nvSpPr>
        <p:spPr>
          <a:xfrm>
            <a:off x="603028" y="4721257"/>
            <a:ext cx="301237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readable form and then generate</a:t>
            </a:r>
            <a:endParaRPr lang="en-US" sz="1555" dirty="0"/>
          </a:p>
        </p:txBody>
      </p:sp>
      <p:sp>
        <p:nvSpPr>
          <p:cNvPr id="11" name="span"/>
          <p:cNvSpPr/>
          <p:nvPr/>
        </p:nvSpPr>
        <p:spPr>
          <a:xfrm>
            <a:off x="690848" y="4992815"/>
            <a:ext cx="283673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static libs and include headers.</a:t>
            </a:r>
            <a:endParaRPr lang="en-US" sz="1555" dirty="0"/>
          </a:p>
        </p:txBody>
      </p:sp>
      <p:pic>
        <p:nvPicPr>
          <p:cNvPr id="12" name="img.freya@image.image.horizontal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2628805"/>
            <a:ext cx="1219200" cy="1219200"/>
          </a:xfrm>
          <a:prstGeom prst="rect">
            <a:avLst/>
          </a:prstGeom>
        </p:spPr>
      </p:pic>
      <p:sp>
        <p:nvSpPr>
          <p:cNvPr id="13" name="span"/>
          <p:cNvSpPr/>
          <p:nvPr/>
        </p:nvSpPr>
        <p:spPr>
          <a:xfrm>
            <a:off x="4552093" y="4122325"/>
            <a:ext cx="3087815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a higher level language</a:t>
            </a:r>
            <a:endParaRPr lang="en-US" sz="1814" dirty="0"/>
          </a:p>
        </p:txBody>
      </p:sp>
      <p:sp>
        <p:nvSpPr>
          <p:cNvPr id="14" name="span"/>
          <p:cNvSpPr/>
          <p:nvPr/>
        </p:nvSpPr>
        <p:spPr>
          <a:xfrm>
            <a:off x="4573334" y="4449699"/>
            <a:ext cx="304533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Rust is a good candidate that can</a:t>
            </a:r>
            <a:endParaRPr lang="en-US" sz="1555" dirty="0"/>
          </a:p>
        </p:txBody>
      </p:sp>
      <p:sp>
        <p:nvSpPr>
          <p:cNvPr id="15" name="span"/>
          <p:cNvSpPr/>
          <p:nvPr/>
        </p:nvSpPr>
        <p:spPr>
          <a:xfrm>
            <a:off x="4596289" y="4721257"/>
            <a:ext cx="2999327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be used for both developer input</a:t>
            </a:r>
            <a:endParaRPr lang="en-US" sz="1555" dirty="0"/>
          </a:p>
        </p:txBody>
      </p:sp>
      <p:sp>
        <p:nvSpPr>
          <p:cNvPr id="16" name="span"/>
          <p:cNvSpPr/>
          <p:nvPr/>
        </p:nvSpPr>
        <p:spPr>
          <a:xfrm>
            <a:off x="4990243" y="4992815"/>
            <a:ext cx="221141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and transpilation output.</a:t>
            </a:r>
            <a:endParaRPr lang="en-US" sz="1555" dirty="0"/>
          </a:p>
        </p:txBody>
      </p:sp>
      <p:pic>
        <p:nvPicPr>
          <p:cNvPr id="17" name="svg.freya@svg.theme@icon.icon.horizontal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73184" y="2628805"/>
            <a:ext cx="1219200" cy="1219200"/>
          </a:xfrm>
          <a:prstGeom prst="rect">
            <a:avLst/>
          </a:prstGeom>
        </p:spPr>
      </p:pic>
      <p:sp>
        <p:nvSpPr>
          <p:cNvPr id="18" name="span"/>
          <p:cNvSpPr/>
          <p:nvPr/>
        </p:nvSpPr>
        <p:spPr>
          <a:xfrm>
            <a:off x="9082850" y="4122325"/>
            <a:ext cx="1999869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Modern and strict</a:t>
            </a:r>
            <a:endParaRPr lang="en-US" sz="1814" dirty="0"/>
          </a:p>
        </p:txBody>
      </p:sp>
      <p:sp>
        <p:nvSpPr>
          <p:cNvPr id="19" name="span"/>
          <p:cNvSpPr/>
          <p:nvPr/>
        </p:nvSpPr>
        <p:spPr>
          <a:xfrm>
            <a:off x="8799290" y="4449699"/>
            <a:ext cx="256698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Only support latest HTTP/1.1</a:t>
            </a:r>
            <a:endParaRPr lang="en-US" sz="1555" dirty="0"/>
          </a:p>
        </p:txBody>
      </p:sp>
      <p:sp>
        <p:nvSpPr>
          <p:cNvPr id="20" name="span"/>
          <p:cNvSpPr/>
          <p:nvPr/>
        </p:nvSpPr>
        <p:spPr>
          <a:xfrm>
            <a:off x="8627555" y="4721257"/>
            <a:ext cx="291045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standard (RFC 9110) and initially</a:t>
            </a:r>
            <a:endParaRPr lang="en-US" sz="1555" dirty="0"/>
          </a:p>
        </p:txBody>
      </p:sp>
      <p:sp>
        <p:nvSpPr>
          <p:cNvPr id="21" name="span"/>
          <p:cNvSpPr/>
          <p:nvPr/>
        </p:nvSpPr>
        <p:spPr>
          <a:xfrm>
            <a:off x="9029510" y="4992815"/>
            <a:ext cx="210654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have no leniency logic.</a:t>
            </a:r>
            <a:endParaRPr lang="en-US" sz="155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gray.theme@separator.theme@fg-whit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4B5563"/>
          </a:solidFill>
          <a:ln w="12700">
            <a:solidFill>
              <a:srgbClr val="4B5563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709672"/>
            <a:ext cx="4522851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Work in progress,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456432"/>
            <a:ext cx="2873312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stay tuned!</a:t>
            </a:r>
            <a:endParaRPr lang="en-US" sz="4277" dirty="0"/>
          </a:p>
        </p:txBody>
      </p:sp>
      <p:pic>
        <p:nvPicPr>
          <p:cNvPr id="6" name="div.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quote.dark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EA580C"/>
          </a:solidFill>
          <a:ln w="12700">
            <a:solidFill>
              <a:srgbClr val="EA580C">
                <a:alpha val="0"/>
              </a:srgbClr>
            </a:solidFill>
            <a:prstDash val="solid"/>
          </a:ln>
        </p:spPr>
      </p:sp>
      <p:pic>
        <p:nvPicPr>
          <p:cNvPr id="4" name="svg.freya@svg.theme@icon.icon.primary.dark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38400" y="4023360"/>
            <a:ext cx="3048000" cy="3048000"/>
          </a:xfrm>
          <a:prstGeom prst="rect">
            <a:avLst/>
          </a:prstGeom>
        </p:spPr>
      </p:pic>
      <p:pic>
        <p:nvPicPr>
          <p:cNvPr id="5" name="svg.freya@svg.theme@icon.icon.secondary.dark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6705600" y="-487680"/>
            <a:ext cx="3048000" cy="30480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518160"/>
            <a:ext cx="3613214" cy="4998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FFFFFF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One last thing™</a:t>
            </a:r>
            <a:endParaRPr lang="en-US" sz="3240" dirty="0"/>
          </a:p>
        </p:txBody>
      </p:sp>
      <p:sp>
        <p:nvSpPr>
          <p:cNvPr id="7" name="span.sentence.dark"/>
          <p:cNvSpPr/>
          <p:nvPr/>
        </p:nvSpPr>
        <p:spPr>
          <a:xfrm>
            <a:off x="487680" y="2988469"/>
            <a:ext cx="4290917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b="1" i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“If there is no struggle,</a:t>
            </a:r>
            <a:endParaRPr lang="en-US" sz="3240" dirty="0"/>
          </a:p>
        </p:txBody>
      </p:sp>
      <p:sp>
        <p:nvSpPr>
          <p:cNvPr id="8" name="span.sentence.dark"/>
          <p:cNvSpPr/>
          <p:nvPr/>
        </p:nvSpPr>
        <p:spPr>
          <a:xfrm>
            <a:off x="487680" y="3554254"/>
            <a:ext cx="3963829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b="1" i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there is no progress.”</a:t>
            </a:r>
            <a:endParaRPr lang="en-US" sz="3240" dirty="0"/>
          </a:p>
        </p:txBody>
      </p:sp>
      <p:sp>
        <p:nvSpPr>
          <p:cNvPr id="9" name="strong.author.dark"/>
          <p:cNvSpPr/>
          <p:nvPr/>
        </p:nvSpPr>
        <p:spPr>
          <a:xfrm>
            <a:off x="487680" y="4107847"/>
            <a:ext cx="249507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Frederick Douglass</a:t>
            </a:r>
            <a:endParaRPr lang="en-US" sz="1944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end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e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itle"/>
          <p:cNvSpPr/>
          <p:nvPr/>
        </p:nvSpPr>
        <p:spPr>
          <a:xfrm>
            <a:off x="487680" y="4450461"/>
            <a:ext cx="3775520" cy="1035939"/>
          </a:xfrm>
          <a:prstGeom prst="rect">
            <a:avLst/>
          </a:prstGeom>
          <a:solidFill>
            <a:srgbClr val="00050B"/>
          </a:solidFill>
          <a:ln w="12700">
            <a:solidFill>
              <a:srgbClr val="00050B">
                <a:alpha val="0"/>
              </a:srgbClr>
            </a:solidFill>
            <a:prstDash val="solid"/>
          </a:ln>
        </p:spPr>
      </p:sp>
      <p:sp>
        <p:nvSpPr>
          <p:cNvPr id="6" name="h1.theme@callout.title"/>
          <p:cNvSpPr/>
          <p:nvPr/>
        </p:nvSpPr>
        <p:spPr>
          <a:xfrm>
            <a:off x="853440" y="4621149"/>
            <a:ext cx="3044000" cy="6888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b="1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Thank you!</a:t>
            </a:r>
            <a:endParaRPr lang="en-US" sz="4536" dirty="0"/>
          </a:p>
        </p:txBody>
      </p:sp>
      <p:sp>
        <p:nvSpPr>
          <p:cNvPr id="7" name="footer.footer"/>
          <p:cNvSpPr/>
          <p:nvPr/>
        </p:nvSpPr>
        <p:spPr>
          <a:xfrm>
            <a:off x="0" y="5974080"/>
            <a:ext cx="12192000" cy="853440"/>
          </a:xfrm>
          <a:prstGeom prst="rect">
            <a:avLst/>
          </a:prstGeom>
          <a:solidFill>
            <a:srgbClr val="00050B"/>
          </a:solidFill>
          <a:ln w="12700">
            <a:solidFill>
              <a:srgbClr val="00050B">
                <a:alpha val="0"/>
              </a:srgbClr>
            </a:solidFill>
            <a:prstDash val="solid"/>
          </a:ln>
        </p:spPr>
      </p:sp>
      <p:sp>
        <p:nvSpPr>
          <p:cNvPr id="8" name="strong.social.highlight.author"/>
          <p:cNvSpPr/>
          <p:nvPr/>
        </p:nvSpPr>
        <p:spPr>
          <a:xfrm>
            <a:off x="487680" y="6085046"/>
            <a:ext cx="1312069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FCD34D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Paolo Insogna</a:t>
            </a:r>
            <a:endParaRPr lang="en-US" sz="1555" dirty="0"/>
          </a:p>
        </p:txBody>
      </p:sp>
      <p:sp>
        <p:nvSpPr>
          <p:cNvPr id="9" name="a.social.twitter">
            <a:hlinkClick r:id="rId2" tooltip=""/>
          </p:cNvPr>
          <p:cNvSpPr/>
          <p:nvPr/>
        </p:nvSpPr>
        <p:spPr>
          <a:xfrm>
            <a:off x="3772281" y="6085046"/>
            <a:ext cx="112109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@p_insogna</a:t>
            </a:r>
            <a:endParaRPr lang="en-US" sz="1555" dirty="0"/>
          </a:p>
        </p:txBody>
      </p:sp>
      <p:sp>
        <p:nvSpPr>
          <p:cNvPr id="10" name="span.social.highlight.description"/>
          <p:cNvSpPr/>
          <p:nvPr/>
        </p:nvSpPr>
        <p:spPr>
          <a:xfrm>
            <a:off x="487680" y="6469094"/>
            <a:ext cx="2918841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FCD34D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Node.js TSC, Principal Engineer</a:t>
            </a:r>
            <a:endParaRPr lang="en-US" sz="1555" dirty="0"/>
          </a:p>
        </p:txBody>
      </p:sp>
      <p:sp>
        <p:nvSpPr>
          <p:cNvPr id="11" name="a.social.email">
            <a:hlinkClick r:id="rId3" tooltip=""/>
          </p:cNvPr>
          <p:cNvSpPr/>
          <p:nvPr/>
        </p:nvSpPr>
        <p:spPr>
          <a:xfrm>
            <a:off x="3772281" y="6469094"/>
            <a:ext cx="2959513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Bitter" pitchFamily="34" charset="0"/>
                <a:ea typeface="Bitter" pitchFamily="34" charset="-122"/>
                <a:cs typeface="Bitter" pitchFamily="34" charset="-120"/>
              </a:rPr>
              <a:t>paolo.insogna@platformatic.dev</a:t>
            </a:r>
            <a:endParaRPr lang="en-US" sz="1555" dirty="0"/>
          </a:p>
        </p:txBody>
      </p:sp>
      <p:sp>
        <p:nvSpPr>
          <p:cNvPr id="12" name="a.logo"/>
          <p:cNvSpPr/>
          <p:nvPr/>
        </p:nvSpPr>
        <p:spPr>
          <a:xfrm>
            <a:off x="9284684" y="6035040"/>
            <a:ext cx="12192" cy="731520"/>
          </a:xfrm>
          <a:prstGeom prst="rect">
            <a:avLst/>
          </a:prstGeom>
          <a:solidFill>
            <a:srgbClr val="FCD34D"/>
          </a:solidFill>
          <a:ln w="12700">
            <a:solidFill>
              <a:srgbClr val="FCD34D">
                <a:alpha val="0"/>
              </a:srgbClr>
            </a:solidFill>
            <a:prstDash val="solid"/>
          </a:ln>
        </p:spPr>
      </p:sp>
      <p:pic>
        <p:nvPicPr>
          <p:cNvPr id="13" name="img.freya@image.image" descr="preencoded.png">
            <a:hlinkClick r:id="rId5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4556" y="6035040"/>
            <a:ext cx="731520" cy="731520"/>
          </a:xfrm>
          <a:prstGeom prst="rect">
            <a:avLst/>
          </a:prstGeom>
        </p:spPr>
      </p:pic>
      <p:sp>
        <p:nvSpPr>
          <p:cNvPr id="14" name="span.text">
            <a:hlinkClick r:id="rId6" tooltip=""/>
          </p:cNvPr>
          <p:cNvSpPr/>
          <p:nvPr/>
        </p:nvSpPr>
        <p:spPr>
          <a:xfrm>
            <a:off x="10627805" y="6295930"/>
            <a:ext cx="107651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b="1" u="none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Platformatic</a:t>
            </a:r>
            <a:endParaRPr lang="en-US" sz="12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ontserra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ontserra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Montserrat</vt:lpstr>
      <vt:lpstr>Inter Light</vt:lpstr>
      <vt:lpstr>Bitter</vt:lpstr>
      <vt:lpstr>Montserrat ExtraBold</vt:lpstr>
      <vt:lpstr>Inter ExtraBold</vt:lpstr>
      <vt:lpstr>Inter</vt:lpstr>
      <vt:lpstr>Roboto Mono</vt:lpstr>
      <vt:lpstr>Montserrat Black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Node.js HTTP parser, what's going on?</dc:title>
  <dc:subject>Node.js HTTP relies on llhttp parser, which is a both a semi-obscure piece of code and semi-abandoned project.
As the parser is a critical part of Node.js, do we have better alternatives for easier maintainability? Let's find
out.
</dc:subject>
  <dc:creator>Paolo Insogna</dc:creator>
  <cp:lastModifiedBy>Paolo Insogna</cp:lastModifiedBy>
  <cp:revision>1</cp:revision>
  <dcterms:created xsi:type="dcterms:W3CDTF">2026-11-02T14:09:03Z</dcterms:created>
  <dcterms:modified xsi:type="dcterms:W3CDTF">2026-11-02T14:09:03Z</dcterms:modified>
</cp:coreProperties>
</file>