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27520"/>
  <p:notesSz cx="6827520" cy="12192000"/>
  <p:embeddedFontLst>
    <p:embeddedFont>
      <p:font typeface="Montserrat" panose="00000000000000000000" charset="1"/>
      <p:regular r:id="rId48"/>
      <p:bold r:id="rId47"/>
    </p:embeddedFont>
    <p:embeddedFont>
      <p:font typeface="Inter Light" panose="02000503000000020004" charset="1"/>
      <p:regular r:id="rId49"/>
    </p:embeddedFont>
    <p:embeddedFont>
      <p:font typeface="Bitter" panose="00000000000000000000" charset="1"/>
      <p:regular r:id="rId59"/>
      <p:bold r:id="rId50"/>
      <p:boldItalic r:id="rId58"/>
    </p:embeddedFont>
    <p:embeddedFont>
      <p:font typeface="Montserrat ExtraBold" panose="00000000000000000000" charset="1"/>
      <p:regular r:id="rId51"/>
    </p:embeddedFont>
    <p:embeddedFont>
      <p:font typeface="Inter ExtraBold" panose="02000503000000020004" charset="1"/>
      <p:regular r:id="rId52"/>
    </p:embeddedFont>
    <p:embeddedFont>
      <p:font typeface="Inter" panose="02000503000000020004" charset="1"/>
      <p:regular r:id="rId53"/>
      <p:bold r:id="rId56"/>
    </p:embeddedFont>
    <p:embeddedFont>
      <p:font typeface="Roboto Mono" panose="00000009000000000000" charset="1"/>
      <p:regular r:id="rId57"/>
      <p:bold r:id="rId54"/>
    </p:embeddedFont>
    <p:embeddedFont>
      <p:font typeface="Montserrat Black" panose="00000000000000000000" charset="1"/>
      <p:regular r:id="rId5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 Id="rId47" Type="http://schemas.openxmlformats.org/officeDocument/2006/relationships/font" Target="fonts/font1.fntdata"/><Relationship Id="rId48" Type="http://schemas.openxmlformats.org/officeDocument/2006/relationships/font" Target="fonts/font2.fntdata"/><Relationship Id="rId49" Type="http://schemas.openxmlformats.org/officeDocument/2006/relationships/font" Target="fonts/font3.fntdata"/><Relationship Id="rId50" Type="http://schemas.openxmlformats.org/officeDocument/2006/relationships/font" Target="fonts/font4.fntdata"/><Relationship Id="rId51" Type="http://schemas.openxmlformats.org/officeDocument/2006/relationships/font" Target="fonts/font5.fntdata"/><Relationship Id="rId52" Type="http://schemas.openxmlformats.org/officeDocument/2006/relationships/font" Target="fonts/font6.fntdata"/><Relationship Id="rId53" Type="http://schemas.openxmlformats.org/officeDocument/2006/relationships/font" Target="fonts/font7.fntdata"/><Relationship Id="rId54" Type="http://schemas.openxmlformats.org/officeDocument/2006/relationships/font" Target="fonts/font8.fntdata"/><Relationship Id="rId55" Type="http://schemas.openxmlformats.org/officeDocument/2006/relationships/font" Target="fonts/font9.fntdata"/><Relationship Id="rId56" Type="http://schemas.openxmlformats.org/officeDocument/2006/relationships/font" Target="fonts/font10.fntdata"/><Relationship Id="rId57" Type="http://schemas.openxmlformats.org/officeDocument/2006/relationships/font" Target="fonts/font11.fntdata"/><Relationship Id="rId58" Type="http://schemas.openxmlformats.org/officeDocument/2006/relationships/font" Target="fonts/font12.fntdata"/><Relationship Id="rId59"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graphql-enriching-proxy" TargetMode="External"/><Relationship Id="rId14" Type="http://schemas.openxmlformats.org/officeDocument/2006/relationships/hyperlink" Target="https://talks.paoloinsogna.dev/pdfs/graphql-enriching-proxy.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image" Target="../media/image-13-5.png"/><Relationship Id="rId6" Type="http://schemas.openxmlformats.org/officeDocument/2006/relationships/image" Target="../media/image-13-6.sv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hyperlink" Target="https://github.com/ShogunPanda/graphql-enrich-proxy" TargetMode="External"/><Relationship Id="rId1" Type="http://schemas.openxmlformats.org/officeDocument/2006/relationships/image" Target="../media/image-17-1.png"/><Relationship Id="rId2" Type="http://schemas.openxmlformats.org/officeDocument/2006/relationships/image" Target="../media/image-17-2.sv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3.png"/><Relationship Id="rId4" Type="http://schemas.openxmlformats.org/officeDocument/2006/relationships/image" Target="../media/image-19-4.sv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image" Target="../media/image-26-3.png"/><Relationship Id="rId4" Type="http://schemas.openxmlformats.org/officeDocument/2006/relationships/image" Target="../media/image-26-4.svg"/><Relationship Id="rId5" Type="http://schemas.openxmlformats.org/officeDocument/2006/relationships/slideLayout" Target="../slideLayouts/slideLayout1.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svg"/><Relationship Id="rId3" Type="http://schemas.openxmlformats.org/officeDocument/2006/relationships/image" Target="../media/image-37-3.png"/><Relationship Id="rId4" Type="http://schemas.openxmlformats.org/officeDocument/2006/relationships/slideLayout" Target="../slideLayouts/slideLayout1.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svg"/><Relationship Id="rId3" Type="http://schemas.openxmlformats.org/officeDocument/2006/relationships/image" Target="../media/image-38-3.png"/><Relationship Id="rId4" Type="http://schemas.openxmlformats.org/officeDocument/2006/relationships/image" Target="../media/image-38-4.svg"/><Relationship Id="rId5" Type="http://schemas.openxmlformats.org/officeDocument/2006/relationships/image" Target="../media/image-38-5.png"/><Relationship Id="rId6" Type="http://schemas.openxmlformats.org/officeDocument/2006/relationships/image" Target="../media/image-38-6.svg"/><Relationship Id="rId7" Type="http://schemas.openxmlformats.org/officeDocument/2006/relationships/slideLayout" Target="../slideLayouts/slideLayout1.xml"/><Relationship Id="rId8"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image" Target="../media/image-39-3.png"/><Relationship Id="rId4" Type="http://schemas.openxmlformats.org/officeDocument/2006/relationships/image" Target="../media/image-39-4.svg"/><Relationship Id="rId5" Type="http://schemas.openxmlformats.org/officeDocument/2006/relationships/slideLayout" Target="../slideLayouts/slideLayout1.xml"/><Relationship Id="rId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40-1.png"/><Relationship Id="rId4" Type="http://schemas.openxmlformats.org/officeDocument/2006/relationships/image" Target="../media/image-40-2.png"/><Relationship Id="rId7" Type="http://schemas.openxmlformats.org/officeDocument/2006/relationships/slideLayout" Target="../slideLayouts/slideLayout1.xml"/><Relationship Id="rId8"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1024128"/>
            <a:ext cx="2438400" cy="2438400"/>
          </a:xfrm>
          <a:prstGeom prst="rect">
            <a:avLst/>
          </a:prstGeom>
        </p:spPr>
      </p:pic>
      <p:sp>
        <p:nvSpPr>
          <p:cNvPr id="6" name="span"/>
          <p:cNvSpPr/>
          <p:nvPr/>
        </p:nvSpPr>
        <p:spPr>
          <a:xfrm>
            <a:off x="2004060" y="4314920"/>
            <a:ext cx="8183880"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Don’t break GraphQL, extend it!</a:t>
            </a:r>
            <a:endParaRPr lang="en-US" sz="3888" dirty="0"/>
          </a:p>
        </p:txBody>
      </p:sp>
      <p:sp>
        <p:nvSpPr>
          <p:cNvPr id="7" name="span"/>
          <p:cNvSpPr/>
          <p:nvPr/>
        </p:nvSpPr>
        <p:spPr>
          <a:xfrm>
            <a:off x="5115687" y="5341334"/>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8" name="span"/>
          <p:cNvSpPr/>
          <p:nvPr/>
        </p:nvSpPr>
        <p:spPr>
          <a:xfrm>
            <a:off x="2978277" y="5710047"/>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9" name="strong"/>
          <p:cNvSpPr/>
          <p:nvPr/>
        </p:nvSpPr>
        <p:spPr>
          <a:xfrm>
            <a:off x="7491317" y="5710047"/>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0"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2"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4"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5"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6"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8"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19"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274462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Being kind</a:t>
            </a:r>
            <a:endParaRPr lang="en-US" sz="4277" dirty="0"/>
          </a:p>
        </p:txBody>
      </p:sp>
      <p:sp>
        <p:nvSpPr>
          <p:cNvPr id="5" name="span"/>
          <p:cNvSpPr/>
          <p:nvPr/>
        </p:nvSpPr>
        <p:spPr>
          <a:xfrm>
            <a:off x="487680" y="3456432"/>
            <a:ext cx="317420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never hurts!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46001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celebrate GraphQL!</a:t>
            </a:r>
            <a:endParaRPr lang="en-US" sz="3240" dirty="0"/>
          </a:p>
        </p:txBody>
      </p:sp>
      <p:sp>
        <p:nvSpPr>
          <p:cNvPr id="5"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926211"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7" name="span"/>
          <p:cNvSpPr/>
          <p:nvPr/>
        </p:nvSpPr>
        <p:spPr>
          <a:xfrm>
            <a:off x="1246537" y="1571625"/>
            <a:ext cx="6188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know</a:t>
            </a:r>
            <a:endParaRPr lang="en-US" sz="1944" dirty="0"/>
          </a:p>
        </p:txBody>
      </p:sp>
      <p:sp>
        <p:nvSpPr>
          <p:cNvPr id="8" name="span"/>
          <p:cNvSpPr/>
          <p:nvPr/>
        </p:nvSpPr>
        <p:spPr>
          <a:xfrm>
            <a:off x="1934718" y="1571625"/>
            <a:ext cx="4885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how</a:t>
            </a:r>
            <a:endParaRPr lang="en-US" sz="1944" dirty="0"/>
          </a:p>
        </p:txBody>
      </p:sp>
      <p:sp>
        <p:nvSpPr>
          <p:cNvPr id="9" name="span"/>
          <p:cNvSpPr/>
          <p:nvPr/>
        </p:nvSpPr>
        <p:spPr>
          <a:xfrm>
            <a:off x="2492597" y="1571625"/>
            <a:ext cx="4042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0" name="span"/>
          <p:cNvSpPr/>
          <p:nvPr/>
        </p:nvSpPr>
        <p:spPr>
          <a:xfrm>
            <a:off x="2966180" y="1571625"/>
            <a:ext cx="12798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technology</a:t>
            </a:r>
            <a:endParaRPr lang="en-US" sz="1944" dirty="0"/>
          </a:p>
        </p:txBody>
      </p:sp>
      <p:sp>
        <p:nvSpPr>
          <p:cNvPr id="11" name="span"/>
          <p:cNvSpPr/>
          <p:nvPr/>
        </p:nvSpPr>
        <p:spPr>
          <a:xfrm>
            <a:off x="4315397" y="1571625"/>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2" name="span"/>
          <p:cNvSpPr/>
          <p:nvPr/>
        </p:nvSpPr>
        <p:spPr>
          <a:xfrm>
            <a:off x="4793266" y="1571625"/>
            <a:ext cx="6428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made</a:t>
            </a:r>
            <a:endParaRPr lang="en-US" sz="1944" dirty="0"/>
          </a:p>
        </p:txBody>
      </p:sp>
      <p:sp>
        <p:nvSpPr>
          <p:cNvPr id="13" name="span"/>
          <p:cNvSpPr/>
          <p:nvPr/>
        </p:nvSpPr>
        <p:spPr>
          <a:xfrm>
            <a:off x="5505450" y="1571625"/>
            <a:ext cx="380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our</a:t>
            </a:r>
            <a:endParaRPr lang="en-US" sz="1944" dirty="0"/>
          </a:p>
        </p:txBody>
      </p:sp>
      <p:sp>
        <p:nvSpPr>
          <p:cNvPr id="14" name="span"/>
          <p:cNvSpPr/>
          <p:nvPr/>
        </p:nvSpPr>
        <p:spPr>
          <a:xfrm>
            <a:off x="5955316" y="1571625"/>
            <a:ext cx="3375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life</a:t>
            </a:r>
            <a:endParaRPr lang="en-US" sz="1944" dirty="0"/>
          </a:p>
        </p:txBody>
      </p:sp>
      <p:sp>
        <p:nvSpPr>
          <p:cNvPr id="15" name="span"/>
          <p:cNvSpPr/>
          <p:nvPr/>
        </p:nvSpPr>
        <p:spPr>
          <a:xfrm>
            <a:off x="6362224" y="1571625"/>
            <a:ext cx="7522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easier.</a:t>
            </a:r>
            <a:endParaRPr lang="en-US" sz="1944" dirty="0"/>
          </a:p>
        </p:txBody>
      </p:sp>
      <p:pic>
        <p:nvPicPr>
          <p:cNvPr id="16" name="img.freya@image.image.with-content.talk@graphql-logo" descr="preencoded.png">    </p:cNvPr>
          <p:cNvPicPr>
            <a:picLocks noChangeAspect="1"/>
          </p:cNvPicPr>
          <p:nvPr/>
        </p:nvPicPr>
        <p:blipFill>
          <a:blip r:embed="rId1"/>
          <a:stretch>
            <a:fillRect/>
          </a:stretch>
        </p:blipFill>
        <p:spPr>
          <a:xfrm>
            <a:off x="3048000" y="2072640"/>
            <a:ext cx="6096000" cy="47548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5025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is it good?</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96865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Many resources, less overhead, expressive language</a:t>
            </a:r>
            <a:endParaRPr lang="en-US" sz="1814" dirty="0"/>
          </a:p>
        </p:txBody>
      </p:sp>
      <p:sp>
        <p:nvSpPr>
          <p:cNvPr id="7" name="span"/>
          <p:cNvSpPr/>
          <p:nvPr/>
        </p:nvSpPr>
        <p:spPr>
          <a:xfrm>
            <a:off x="1341120" y="1898999"/>
            <a:ext cx="765895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ask for multiple resources in a single request and save network bandwidth.</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7637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 overfetching or underfetching</a:t>
            </a:r>
            <a:endParaRPr lang="en-US" sz="1814" dirty="0"/>
          </a:p>
        </p:txBody>
      </p:sp>
      <p:sp>
        <p:nvSpPr>
          <p:cNvPr id="10" name="span"/>
          <p:cNvSpPr/>
          <p:nvPr/>
        </p:nvSpPr>
        <p:spPr>
          <a:xfrm>
            <a:off x="1341120" y="3246215"/>
            <a:ext cx="478517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server will return exactly the data we asked for. </a:t>
            </a:r>
            <a:endParaRPr lang="en-US" sz="1555" dirty="0"/>
          </a:p>
        </p:txBody>
      </p:sp>
      <p:sp>
        <p:nvSpPr>
          <p:cNvPr id="11" name="em"/>
          <p:cNvSpPr/>
          <p:nvPr/>
        </p:nvSpPr>
        <p:spPr>
          <a:xfrm>
            <a:off x="6126290" y="3246215"/>
            <a:ext cx="150037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This will return.</a:t>
            </a:r>
            <a:endParaRPr lang="en-US" sz="1555" dirty="0"/>
          </a:p>
        </p:txBody>
      </p:sp>
      <p:pic>
        <p:nvPicPr>
          <p:cNvPr id="12"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3" name="span"/>
          <p:cNvSpPr/>
          <p:nvPr/>
        </p:nvSpPr>
        <p:spPr>
          <a:xfrm>
            <a:off x="1341120" y="4253865"/>
            <a:ext cx="12045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Federation</a:t>
            </a:r>
            <a:endParaRPr lang="en-US" sz="1814" dirty="0"/>
          </a:p>
        </p:txBody>
      </p:sp>
      <p:sp>
        <p:nvSpPr>
          <p:cNvPr id="14" name="span"/>
          <p:cNvSpPr/>
          <p:nvPr/>
        </p:nvSpPr>
        <p:spPr>
          <a:xfrm>
            <a:off x="1341120" y="4581239"/>
            <a:ext cx="35468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Multiple schemas can be easily joined.</a:t>
            </a:r>
            <a:endParaRPr lang="en-US" sz="155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41792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Federation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39032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Split the schema in subgraphs</a:t>
            </a:r>
            <a:endParaRPr lang="en-US" sz="1814" dirty="0"/>
          </a:p>
        </p:txBody>
      </p:sp>
      <p:sp>
        <p:nvSpPr>
          <p:cNvPr id="7" name="span"/>
          <p:cNvSpPr/>
          <p:nvPr/>
        </p:nvSpPr>
        <p:spPr>
          <a:xfrm>
            <a:off x="1341120" y="1898999"/>
            <a:ext cx="36574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is great for separation of concerns.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6424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Integration with remote services</a:t>
            </a:r>
            <a:endParaRPr lang="en-US" sz="1814" dirty="0"/>
          </a:p>
        </p:txBody>
      </p:sp>
      <p:sp>
        <p:nvSpPr>
          <p:cNvPr id="10" name="span"/>
          <p:cNvSpPr/>
          <p:nvPr/>
        </p:nvSpPr>
        <p:spPr>
          <a:xfrm>
            <a:off x="1341120" y="3240119"/>
            <a:ext cx="60291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subgraph is handled by a separate service, possibly remote.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7564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Only works with GraphQL service</a:t>
            </a:r>
            <a:endParaRPr lang="en-US" sz="1814" dirty="0"/>
          </a:p>
        </p:txBody>
      </p:sp>
      <p:sp>
        <p:nvSpPr>
          <p:cNvPr id="13" name="span"/>
          <p:cNvSpPr/>
          <p:nvPr/>
        </p:nvSpPr>
        <p:spPr>
          <a:xfrm>
            <a:off x="1341120" y="4581239"/>
            <a:ext cx="483431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can't directly integrate with REST APIs or similar.</a:t>
            </a:r>
            <a:endParaRPr lang="en-US" sz="155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78082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Serialization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50926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GraphQL does not enforces a serialization format</a:t>
            </a:r>
            <a:endParaRPr lang="en-US" sz="1814" dirty="0"/>
          </a:p>
        </p:txBody>
      </p:sp>
      <p:sp>
        <p:nvSpPr>
          <p:cNvPr id="7" name="span"/>
          <p:cNvSpPr/>
          <p:nvPr/>
        </p:nvSpPr>
        <p:spPr>
          <a:xfrm>
            <a:off x="1341120" y="1898999"/>
            <a:ext cx="45650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Developers are free to use whatever they want to.</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72017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network stack is your choice</a:t>
            </a:r>
            <a:endParaRPr lang="en-US" sz="1814" dirty="0"/>
          </a:p>
        </p:txBody>
      </p:sp>
      <p:sp>
        <p:nvSpPr>
          <p:cNvPr id="10" name="span"/>
          <p:cNvSpPr/>
          <p:nvPr/>
        </p:nvSpPr>
        <p:spPr>
          <a:xfrm>
            <a:off x="1341120" y="3240119"/>
            <a:ext cx="67733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Neither the data format or the transfer protocol are mandated by the spec.</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96408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Let's face the honest truth</a:t>
            </a:r>
            <a:endParaRPr lang="en-US" sz="1814" dirty="0"/>
          </a:p>
        </p:txBody>
      </p:sp>
      <p:sp>
        <p:nvSpPr>
          <p:cNvPr id="13" name="span"/>
          <p:cNvSpPr/>
          <p:nvPr/>
        </p:nvSpPr>
        <p:spPr>
          <a:xfrm>
            <a:off x="1341120" y="4581239"/>
            <a:ext cx="80692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99% (total arbitrary) of the times we are talking about JSON data exchanged over HTTP.</a:t>
            </a:r>
            <a:endParaRPr lang="en-US" sz="155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724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server knows</a:t>
            </a:r>
            <a:endParaRPr lang="en-US" sz="3240" dirty="0"/>
          </a:p>
        </p:txBody>
      </p:sp>
      <p:sp>
        <p:nvSpPr>
          <p:cNvPr id="5" name="span"/>
          <p:cNvSpPr/>
          <p:nvPr/>
        </p:nvSpPr>
        <p:spPr>
          <a:xfrm>
            <a:off x="487680" y="1083945"/>
            <a:ext cx="182822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it better</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3423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It's</a:t>
            </a:r>
            <a:endParaRPr lang="en-US" sz="1944" dirty="0"/>
          </a:p>
        </p:txBody>
      </p:sp>
      <p:sp>
        <p:nvSpPr>
          <p:cNvPr id="8" name="span"/>
          <p:cNvSpPr/>
          <p:nvPr/>
        </p:nvSpPr>
        <p:spPr>
          <a:xfrm>
            <a:off x="914210" y="2137410"/>
            <a:ext cx="8280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relative</a:t>
            </a:r>
            <a:endParaRPr lang="en-US" sz="1944" dirty="0"/>
          </a:p>
        </p:txBody>
      </p:sp>
      <p:sp>
        <p:nvSpPr>
          <p:cNvPr id="9" name="span"/>
          <p:cNvSpPr/>
          <p:nvPr/>
        </p:nvSpPr>
        <p:spPr>
          <a:xfrm>
            <a:off x="1826419" y="2137410"/>
            <a:ext cx="5459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easy</a:t>
            </a:r>
            <a:endParaRPr lang="en-US" sz="1944" dirty="0"/>
          </a:p>
        </p:txBody>
      </p:sp>
      <p:sp>
        <p:nvSpPr>
          <p:cNvPr id="10" name="span"/>
          <p:cNvSpPr/>
          <p:nvPr/>
        </p:nvSpPr>
        <p:spPr>
          <a:xfrm>
            <a:off x="2456688"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1" name="span"/>
          <p:cNvSpPr/>
          <p:nvPr/>
        </p:nvSpPr>
        <p:spPr>
          <a:xfrm>
            <a:off x="2759012" y="2137410"/>
            <a:ext cx="7036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attach</a:t>
            </a:r>
            <a:endParaRPr lang="en-US" sz="1944" dirty="0"/>
          </a:p>
        </p:txBody>
      </p:sp>
      <p:sp>
        <p:nvSpPr>
          <p:cNvPr id="12" name="span"/>
          <p:cNvSpPr/>
          <p:nvPr/>
        </p:nvSpPr>
        <p:spPr>
          <a:xfrm>
            <a:off x="3546920" y="2137410"/>
            <a:ext cx="4852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13" name="span"/>
          <p:cNvSpPr/>
          <p:nvPr/>
        </p:nvSpPr>
        <p:spPr>
          <a:xfrm>
            <a:off x="4116419" y="2137410"/>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4" name="span"/>
          <p:cNvSpPr/>
          <p:nvPr/>
        </p:nvSpPr>
        <p:spPr>
          <a:xfrm>
            <a:off x="4695920" y="2137410"/>
            <a:ext cx="9124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sources</a:t>
            </a:r>
            <a:endParaRPr lang="en-US" sz="1944" dirty="0"/>
          </a:p>
        </p:txBody>
      </p:sp>
      <p:sp>
        <p:nvSpPr>
          <p:cNvPr id="15" name="span"/>
          <p:cNvSpPr/>
          <p:nvPr/>
        </p:nvSpPr>
        <p:spPr>
          <a:xfrm>
            <a:off x="487680" y="2507742"/>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6" name="span"/>
          <p:cNvSpPr/>
          <p:nvPr/>
        </p:nvSpPr>
        <p:spPr>
          <a:xfrm>
            <a:off x="775049" y="2507742"/>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1206627" y="2507742"/>
            <a:ext cx="7817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server.</a:t>
            </a:r>
            <a:endParaRPr lang="en-US" sz="1944" dirty="0"/>
          </a:p>
        </p:txBody>
      </p:sp>
      <p:sp>
        <p:nvSpPr>
          <p:cNvPr id="18" name="em.theme@fg-blue"/>
          <p:cNvSpPr/>
          <p:nvPr/>
        </p:nvSpPr>
        <p:spPr>
          <a:xfrm>
            <a:off x="487680" y="3353562"/>
            <a:ext cx="54244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How</a:t>
            </a:r>
            <a:endParaRPr lang="en-US" sz="1944" dirty="0"/>
          </a:p>
        </p:txBody>
      </p:sp>
      <p:sp>
        <p:nvSpPr>
          <p:cNvPr id="19" name="em.theme@fg-blue"/>
          <p:cNvSpPr/>
          <p:nvPr/>
        </p:nvSpPr>
        <p:spPr>
          <a:xfrm>
            <a:off x="1089755" y="3353562"/>
            <a:ext cx="23945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to</a:t>
            </a:r>
            <a:endParaRPr lang="en-US" sz="1944" dirty="0"/>
          </a:p>
        </p:txBody>
      </p:sp>
      <p:sp>
        <p:nvSpPr>
          <p:cNvPr id="20" name="em.theme@fg-blue"/>
          <p:cNvSpPr/>
          <p:nvPr/>
        </p:nvSpPr>
        <p:spPr>
          <a:xfrm>
            <a:off x="1388840" y="3353562"/>
            <a:ext cx="60140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push</a:t>
            </a:r>
            <a:endParaRPr lang="en-US" sz="1944" dirty="0"/>
          </a:p>
        </p:txBody>
      </p:sp>
      <p:sp>
        <p:nvSpPr>
          <p:cNvPr id="21" name="em.theme@fg-blue"/>
          <p:cNvSpPr/>
          <p:nvPr/>
        </p:nvSpPr>
        <p:spPr>
          <a:xfrm>
            <a:off x="2049971" y="3353562"/>
            <a:ext cx="119424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additional</a:t>
            </a:r>
            <a:endParaRPr lang="en-US" sz="1944" dirty="0"/>
          </a:p>
        </p:txBody>
      </p:sp>
      <p:sp>
        <p:nvSpPr>
          <p:cNvPr id="22" name="em.theme@fg-blue"/>
          <p:cNvSpPr/>
          <p:nvPr/>
        </p:nvSpPr>
        <p:spPr>
          <a:xfrm>
            <a:off x="3303842" y="3353562"/>
            <a:ext cx="53406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data</a:t>
            </a:r>
            <a:endParaRPr lang="en-US" sz="1944" dirty="0"/>
          </a:p>
        </p:txBody>
      </p:sp>
      <p:sp>
        <p:nvSpPr>
          <p:cNvPr id="23" name="em.theme@fg-blue"/>
          <p:cNvSpPr/>
          <p:nvPr/>
        </p:nvSpPr>
        <p:spPr>
          <a:xfrm>
            <a:off x="3897535" y="3353562"/>
            <a:ext cx="23945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to</a:t>
            </a:r>
            <a:endParaRPr lang="en-US" sz="1944" dirty="0"/>
          </a:p>
        </p:txBody>
      </p:sp>
      <p:sp>
        <p:nvSpPr>
          <p:cNvPr id="24" name="em.theme@fg-blue"/>
          <p:cNvSpPr/>
          <p:nvPr/>
        </p:nvSpPr>
        <p:spPr>
          <a:xfrm>
            <a:off x="4196715" y="3353562"/>
            <a:ext cx="14335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a:t>
            </a:r>
            <a:endParaRPr lang="en-US" sz="1944" dirty="0"/>
          </a:p>
        </p:txBody>
      </p:sp>
      <p:sp>
        <p:nvSpPr>
          <p:cNvPr id="25" name="em.theme@fg-blue"/>
          <p:cNvSpPr/>
          <p:nvPr/>
        </p:nvSpPr>
        <p:spPr>
          <a:xfrm>
            <a:off x="4399788" y="3353562"/>
            <a:ext cx="67027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client</a:t>
            </a:r>
            <a:endParaRPr lang="en-US" sz="1944" dirty="0"/>
          </a:p>
        </p:txBody>
      </p:sp>
      <p:sp>
        <p:nvSpPr>
          <p:cNvPr id="26" name="em.theme@fg-blue"/>
          <p:cNvSpPr/>
          <p:nvPr/>
        </p:nvSpPr>
        <p:spPr>
          <a:xfrm>
            <a:off x="5129784" y="3353562"/>
            <a:ext cx="47853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that</a:t>
            </a:r>
            <a:endParaRPr lang="en-US" sz="1944" dirty="0"/>
          </a:p>
        </p:txBody>
      </p:sp>
      <p:sp>
        <p:nvSpPr>
          <p:cNvPr id="27" name="em.theme@fg-blue"/>
          <p:cNvSpPr/>
          <p:nvPr/>
        </p:nvSpPr>
        <p:spPr>
          <a:xfrm>
            <a:off x="487680" y="3699224"/>
            <a:ext cx="70085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didn't</a:t>
            </a:r>
            <a:endParaRPr lang="en-US" sz="1944" dirty="0"/>
          </a:p>
        </p:txBody>
      </p:sp>
      <p:sp>
        <p:nvSpPr>
          <p:cNvPr id="28" name="em.theme@fg-blue"/>
          <p:cNvSpPr/>
          <p:nvPr/>
        </p:nvSpPr>
        <p:spPr>
          <a:xfrm>
            <a:off x="1246823" y="3699224"/>
            <a:ext cx="42491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ask</a:t>
            </a:r>
            <a:endParaRPr lang="en-US" sz="1944" dirty="0"/>
          </a:p>
        </p:txBody>
      </p:sp>
      <p:sp>
        <p:nvSpPr>
          <p:cNvPr id="29" name="em.theme@fg-blue"/>
          <p:cNvSpPr/>
          <p:nvPr/>
        </p:nvSpPr>
        <p:spPr>
          <a:xfrm>
            <a:off x="1730121" y="3699224"/>
            <a:ext cx="34499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for</a:t>
            </a:r>
            <a:endParaRPr lang="en-US" sz="1944" dirty="0"/>
          </a:p>
        </p:txBody>
      </p:sp>
      <p:sp>
        <p:nvSpPr>
          <p:cNvPr id="30" name="em.theme@fg-blue"/>
          <p:cNvSpPr/>
          <p:nvPr/>
        </p:nvSpPr>
        <p:spPr>
          <a:xfrm>
            <a:off x="2133505" y="3699224"/>
            <a:ext cx="29556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it?</a:t>
            </a:r>
            <a:endParaRPr lang="en-US" sz="194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51431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to be</a:t>
            </a:r>
            <a:endParaRPr lang="en-US" sz="4277" dirty="0"/>
          </a:p>
        </p:txBody>
      </p:sp>
      <p:sp>
        <p:nvSpPr>
          <p:cNvPr id="5" name="span"/>
          <p:cNvSpPr/>
          <p:nvPr/>
        </p:nvSpPr>
        <p:spPr>
          <a:xfrm>
            <a:off x="487680" y="3456432"/>
            <a:ext cx="267614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proactive?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78487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Happy case: we control everything</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41692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Add new data to the server's schema</a:t>
            </a:r>
            <a:endParaRPr lang="en-US" sz="1814" dirty="0"/>
          </a:p>
        </p:txBody>
      </p:sp>
      <p:sp>
        <p:nvSpPr>
          <p:cNvPr id="7" name="span"/>
          <p:cNvSpPr/>
          <p:nvPr/>
        </p:nvSpPr>
        <p:spPr>
          <a:xfrm>
            <a:off x="1341120" y="1898999"/>
            <a:ext cx="41638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should not break backward compatibility.</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37511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Verify the clients are still working</a:t>
            </a:r>
            <a:endParaRPr lang="en-US" sz="1814" dirty="0"/>
          </a:p>
        </p:txBody>
      </p:sp>
      <p:sp>
        <p:nvSpPr>
          <p:cNvPr id="10" name="span"/>
          <p:cNvSpPr/>
          <p:nvPr/>
        </p:nvSpPr>
        <p:spPr>
          <a:xfrm>
            <a:off x="1341120" y="3240119"/>
            <a:ext cx="533638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Double checking that nothing broke is never a bad choice.</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204016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Update the clients</a:t>
            </a:r>
            <a:endParaRPr lang="en-US" sz="1814" dirty="0"/>
          </a:p>
        </p:txBody>
      </p:sp>
      <p:sp>
        <p:nvSpPr>
          <p:cNvPr id="13" name="span"/>
          <p:cNvSpPr/>
          <p:nvPr/>
        </p:nvSpPr>
        <p:spPr>
          <a:xfrm>
            <a:off x="1341120" y="4581239"/>
            <a:ext cx="44287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Update queries in the client to use the new data.</a:t>
            </a:r>
            <a:endParaRPr lang="en-US" sz="155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339804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Are we done?</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2709672"/>
            <a:ext cx="453971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You already know</a:t>
            </a:r>
            <a:endParaRPr lang="en-US" sz="4277" dirty="0"/>
          </a:p>
        </p:txBody>
      </p:sp>
      <p:sp>
        <p:nvSpPr>
          <p:cNvPr id="5" name="span"/>
          <p:cNvSpPr/>
          <p:nvPr/>
        </p:nvSpPr>
        <p:spPr>
          <a:xfrm>
            <a:off x="487680" y="3456432"/>
            <a:ext cx="320573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answer...</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20826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happy case is mostly theoretical</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2693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You have to be in control of the clients</a:t>
            </a:r>
            <a:endParaRPr lang="en-US" sz="1814" dirty="0"/>
          </a:p>
        </p:txBody>
      </p:sp>
      <p:sp>
        <p:nvSpPr>
          <p:cNvPr id="7" name="span"/>
          <p:cNvSpPr/>
          <p:nvPr/>
        </p:nvSpPr>
        <p:spPr>
          <a:xfrm>
            <a:off x="1341120" y="1898999"/>
            <a:ext cx="75632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also have to consider users that don't usually upgrade their applications often.</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03885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Nothing can go out of sight</a:t>
            </a:r>
            <a:endParaRPr lang="en-US" sz="1814" dirty="0"/>
          </a:p>
        </p:txBody>
      </p:sp>
      <p:sp>
        <p:nvSpPr>
          <p:cNvPr id="10" name="span"/>
          <p:cNvSpPr/>
          <p:nvPr/>
        </p:nvSpPr>
        <p:spPr>
          <a:xfrm>
            <a:off x="1341120" y="3240119"/>
            <a:ext cx="84252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even a single component is not updated at the right time, compatibility problems will arise.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1041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Specification will be broken</a:t>
            </a:r>
            <a:endParaRPr lang="en-US" sz="1814" dirty="0"/>
          </a:p>
        </p:txBody>
      </p:sp>
      <p:sp>
        <p:nvSpPr>
          <p:cNvPr id="13" name="span"/>
          <p:cNvSpPr/>
          <p:nvPr/>
        </p:nvSpPr>
        <p:spPr>
          <a:xfrm>
            <a:off x="1341120" y="4587335"/>
            <a:ext cx="50307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Even if the client is able to handle data it didn't ask for, </a:t>
            </a:r>
            <a:endParaRPr lang="en-US" sz="1555" dirty="0"/>
          </a:p>
        </p:txBody>
      </p:sp>
      <p:sp>
        <p:nvSpPr>
          <p:cNvPr id="14" name="span"/>
          <p:cNvSpPr/>
          <p:nvPr/>
        </p:nvSpPr>
        <p:spPr>
          <a:xfrm>
            <a:off x="9572435" y="458733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5" name="em"/>
          <p:cNvSpPr/>
          <p:nvPr/>
        </p:nvSpPr>
        <p:spPr>
          <a:xfrm>
            <a:off x="6371844" y="4587335"/>
            <a:ext cx="320059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we are breaking the specification</a:t>
            </a:r>
            <a:endParaRPr lang="en-US" sz="155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bg-red.theme@hero"/>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2829592" y="426720"/>
            <a:ext cx="6532721" cy="3011424"/>
          </a:xfrm>
          <a:prstGeom prst="rect">
            <a:avLst/>
          </a:prstGeom>
          <a:noFill/>
          <a:ln/>
        </p:spPr>
        <p:txBody>
          <a:bodyPr wrap="none" lIns="0" tIns="0" rIns="0" bIns="0" rtlCol="0" anchor="ctr"/>
          <a:lstStyle/>
          <a:p>
            <a:pPr indent="0" marL="0">
              <a:buNone/>
            </a:pPr>
            <a:r>
              <a:rPr lang="en-US" sz="19440" b="1" u="none" dirty="0">
                <a:solidFill>
                  <a:srgbClr val="000000"/>
                </a:solidFill>
                <a:latin typeface="Montserrat" pitchFamily="34" charset="0"/>
                <a:ea typeface="Montserrat" pitchFamily="34" charset="-122"/>
                <a:cs typeface="Montserrat" pitchFamily="34" charset="-120"/>
              </a:rPr>
              <a:t>BAD!</a:t>
            </a:r>
            <a:endParaRPr lang="en-US" sz="19440" dirty="0"/>
          </a:p>
        </p:txBody>
      </p:sp>
      <p:sp>
        <p:nvSpPr>
          <p:cNvPr id="5" name="span"/>
          <p:cNvSpPr/>
          <p:nvPr/>
        </p:nvSpPr>
        <p:spPr>
          <a:xfrm>
            <a:off x="1653064" y="3395472"/>
            <a:ext cx="8885873" cy="2987040"/>
          </a:xfrm>
          <a:prstGeom prst="rect">
            <a:avLst/>
          </a:prstGeom>
          <a:noFill/>
          <a:ln/>
        </p:spPr>
        <p:txBody>
          <a:bodyPr wrap="none" lIns="0" tIns="0" rIns="0" bIns="0" rtlCol="0" anchor="ctr"/>
          <a:lstStyle/>
          <a:p>
            <a:pPr indent="0" marL="0">
              <a:buNone/>
            </a:pPr>
            <a:r>
              <a:rPr lang="en-US" sz="19440" b="1" u="none" dirty="0">
                <a:solidFill>
                  <a:srgbClr val="FFFFFF"/>
                </a:solidFill>
                <a:latin typeface="Inter" pitchFamily="34" charset="0"/>
                <a:ea typeface="Inter" pitchFamily="34" charset="-122"/>
                <a:cs typeface="Inter" pitchFamily="34" charset="-120"/>
              </a:rPr>
              <a:t>DON'T!</a:t>
            </a:r>
            <a:endParaRPr lang="en-US" sz="194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26164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Do we have a</a:t>
            </a:r>
            <a:endParaRPr lang="en-US" sz="4277" dirty="0"/>
          </a:p>
        </p:txBody>
      </p:sp>
      <p:sp>
        <p:nvSpPr>
          <p:cNvPr id="5" name="span"/>
          <p:cNvSpPr/>
          <p:nvPr/>
        </p:nvSpPr>
        <p:spPr>
          <a:xfrm>
            <a:off x="487680" y="3456432"/>
            <a:ext cx="191900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choice?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336292"/>
            <a:ext cx="369236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Yes, let's make</a:t>
            </a:r>
            <a:endParaRPr lang="en-US" sz="4277" dirty="0"/>
          </a:p>
        </p:txBody>
      </p:sp>
      <p:sp>
        <p:nvSpPr>
          <p:cNvPr id="5" name="span"/>
          <p:cNvSpPr/>
          <p:nvPr/>
        </p:nvSpPr>
        <p:spPr>
          <a:xfrm>
            <a:off x="487680" y="3083052"/>
            <a:ext cx="75228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 </a:t>
            </a:r>
            <a:endParaRPr lang="en-US" sz="4277" dirty="0"/>
          </a:p>
        </p:txBody>
      </p:sp>
      <p:sp>
        <p:nvSpPr>
          <p:cNvPr id="6" name="span"/>
          <p:cNvSpPr/>
          <p:nvPr/>
        </p:nvSpPr>
        <p:spPr>
          <a:xfrm>
            <a:off x="487680" y="3829812"/>
            <a:ext cx="165725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proxy!</a:t>
            </a:r>
            <a:endParaRPr lang="en-US" sz="4277" dirty="0"/>
          </a:p>
        </p:txBody>
      </p:sp>
      <p:sp>
        <p:nvSpPr>
          <p:cNvPr id="7" name="span.theme@fg-amber"/>
          <p:cNvSpPr/>
          <p:nvPr/>
        </p:nvSpPr>
        <p:spPr>
          <a:xfrm>
            <a:off x="1239965" y="3083052"/>
            <a:ext cx="2526792"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enriching</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6150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Check it out!</a:t>
            </a:r>
            <a:endParaRPr lang="en-US" sz="3240" dirty="0"/>
          </a:p>
        </p:txBody>
      </p:sp>
      <p:sp>
        <p:nvSpPr>
          <p:cNvPr id="5"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926211"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7" name="span"/>
          <p:cNvSpPr/>
          <p:nvPr/>
        </p:nvSpPr>
        <p:spPr>
          <a:xfrm>
            <a:off x="1416939" y="1571625"/>
            <a:ext cx="643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reuse</a:t>
            </a:r>
            <a:endParaRPr lang="en-US" sz="1944" dirty="0"/>
          </a:p>
        </p:txBody>
      </p:sp>
      <p:sp>
        <p:nvSpPr>
          <p:cNvPr id="8" name="span"/>
          <p:cNvSpPr/>
          <p:nvPr/>
        </p:nvSpPr>
        <p:spPr>
          <a:xfrm>
            <a:off x="2129981" y="1571625"/>
            <a:ext cx="8545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parsing</a:t>
            </a:r>
            <a:endParaRPr lang="en-US" sz="1944" dirty="0"/>
          </a:p>
        </p:txBody>
      </p:sp>
      <p:sp>
        <p:nvSpPr>
          <p:cNvPr id="9" name="span"/>
          <p:cNvSpPr/>
          <p:nvPr/>
        </p:nvSpPr>
        <p:spPr>
          <a:xfrm>
            <a:off x="3053906"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0" name="span"/>
          <p:cNvSpPr/>
          <p:nvPr/>
        </p:nvSpPr>
        <p:spPr>
          <a:xfrm>
            <a:off x="3552920" y="1571625"/>
            <a:ext cx="13617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serialization</a:t>
            </a:r>
            <a:endParaRPr lang="en-US" sz="1944" dirty="0"/>
          </a:p>
        </p:txBody>
      </p:sp>
      <p:sp>
        <p:nvSpPr>
          <p:cNvPr id="11" name="span"/>
          <p:cNvSpPr/>
          <p:nvPr/>
        </p:nvSpPr>
        <p:spPr>
          <a:xfrm>
            <a:off x="4984052"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2" name="span"/>
          <p:cNvSpPr/>
          <p:nvPr/>
        </p:nvSpPr>
        <p:spPr>
          <a:xfrm>
            <a:off x="558498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6016562" y="1571625"/>
            <a:ext cx="11041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reference</a:t>
            </a:r>
            <a:endParaRPr lang="en-US" sz="1944" dirty="0"/>
          </a:p>
        </p:txBody>
      </p:sp>
      <p:sp>
        <p:nvSpPr>
          <p:cNvPr id="14" name="span"/>
          <p:cNvSpPr/>
          <p:nvPr/>
        </p:nvSpPr>
        <p:spPr>
          <a:xfrm>
            <a:off x="7190042" y="1571625"/>
            <a:ext cx="1028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GraphQL</a:t>
            </a:r>
            <a:endParaRPr lang="en-US" sz="1944" dirty="0"/>
          </a:p>
        </p:txBody>
      </p:sp>
      <p:sp>
        <p:nvSpPr>
          <p:cNvPr id="15" name="span"/>
          <p:cNvSpPr/>
          <p:nvPr/>
        </p:nvSpPr>
        <p:spPr>
          <a:xfrm>
            <a:off x="8288084" y="1571625"/>
            <a:ext cx="11781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Javascript</a:t>
            </a:r>
            <a:endParaRPr lang="en-US" sz="1944" dirty="0"/>
          </a:p>
        </p:txBody>
      </p:sp>
      <p:sp>
        <p:nvSpPr>
          <p:cNvPr id="16" name="span"/>
          <p:cNvSpPr/>
          <p:nvPr/>
        </p:nvSpPr>
        <p:spPr>
          <a:xfrm>
            <a:off x="9535573" y="1571625"/>
            <a:ext cx="18296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implementation.</a:t>
            </a:r>
            <a:endParaRPr lang="en-US" sz="1944" dirty="0"/>
          </a:p>
        </p:txBody>
      </p:sp>
      <p:pic>
        <p:nvPicPr>
          <p:cNvPr id="17"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399157"/>
            <a:ext cx="4486656" cy="2438400"/>
          </a:xfrm>
          <a:prstGeom prst="rect">
            <a:avLst/>
          </a:prstGeom>
        </p:spPr>
      </p:pic>
      <p:sp>
        <p:nvSpPr>
          <p:cNvPr id="18" name="a">
            <a:hlinkClick r:id="rId3" tooltip=""/>
          </p:cNvPr>
          <p:cNvSpPr/>
          <p:nvPr/>
        </p:nvSpPr>
        <p:spPr>
          <a:xfrm>
            <a:off x="2709958" y="5050917"/>
            <a:ext cx="677208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https://github.com/ShogunPanda/graphql-enrich-proxy</a:t>
            </a:r>
            <a:endParaRPr lang="en-US" sz="1944"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95122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it works</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205444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Analyze the query</a:t>
            </a:r>
            <a:endParaRPr lang="en-US" sz="1814" dirty="0"/>
          </a:p>
        </p:txBody>
      </p:sp>
      <p:sp>
        <p:nvSpPr>
          <p:cNvPr id="7" name="span"/>
          <p:cNvSpPr/>
          <p:nvPr/>
        </p:nvSpPr>
        <p:spPr>
          <a:xfrm>
            <a:off x="1341120" y="1898999"/>
            <a:ext cx="79169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Parse and validate the query received by the client. In case of request error, stop here.</a:t>
            </a:r>
            <a:endParaRPr lang="en-US" sz="1555" dirty="0"/>
          </a:p>
        </p:txBody>
      </p:sp>
      <p:sp>
        <p:nvSpPr>
          <p:cNvPr id="8" name="span"/>
          <p:cNvSpPr/>
          <p:nvPr/>
        </p:nvSpPr>
        <p:spPr>
          <a:xfrm>
            <a:off x="726567" y="244944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546985"/>
            <a:ext cx="62104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Ensure types information with temporary modifications</a:t>
            </a:r>
            <a:endParaRPr lang="en-US" sz="1814" dirty="0"/>
          </a:p>
        </p:txBody>
      </p:sp>
      <p:sp>
        <p:nvSpPr>
          <p:cNvPr id="10" name="span"/>
          <p:cNvSpPr/>
          <p:nvPr/>
        </p:nvSpPr>
        <p:spPr>
          <a:xfrm>
            <a:off x="1341120" y="2874359"/>
            <a:ext cx="800328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selection set must contain the type to give all information to the enriching handler.</a:t>
            </a:r>
            <a:endParaRPr lang="en-US" sz="1555" dirty="0"/>
          </a:p>
        </p:txBody>
      </p:sp>
      <p:sp>
        <p:nvSpPr>
          <p:cNvPr id="11" name="span"/>
          <p:cNvSpPr/>
          <p:nvPr/>
        </p:nvSpPr>
        <p:spPr>
          <a:xfrm>
            <a:off x="717995" y="342480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3522345"/>
            <a:ext cx="204168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Execute the query</a:t>
            </a:r>
            <a:endParaRPr lang="en-US" sz="1814" dirty="0"/>
          </a:p>
        </p:txBody>
      </p:sp>
      <p:sp>
        <p:nvSpPr>
          <p:cNvPr id="13" name="span"/>
          <p:cNvSpPr/>
          <p:nvPr/>
        </p:nvSpPr>
        <p:spPr>
          <a:xfrm>
            <a:off x="1341120" y="3849719"/>
            <a:ext cx="85096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can be done directly on the server or we can create an enriching GraphQL proxy server.</a:t>
            </a:r>
            <a:endParaRPr lang="en-US" sz="1555" dirty="0"/>
          </a:p>
        </p:txBody>
      </p:sp>
      <p:sp>
        <p:nvSpPr>
          <p:cNvPr id="14" name="span"/>
          <p:cNvSpPr/>
          <p:nvPr/>
        </p:nvSpPr>
        <p:spPr>
          <a:xfrm>
            <a:off x="696278" y="4400169"/>
            <a:ext cx="40100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4</a:t>
            </a:r>
            <a:endParaRPr lang="en-US" sz="5184" dirty="0"/>
          </a:p>
        </p:txBody>
      </p:sp>
      <p:sp>
        <p:nvSpPr>
          <p:cNvPr id="15" name="span"/>
          <p:cNvSpPr/>
          <p:nvPr/>
        </p:nvSpPr>
        <p:spPr>
          <a:xfrm>
            <a:off x="1341120" y="4497705"/>
            <a:ext cx="276939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Fetch the additional data</a:t>
            </a:r>
            <a:endParaRPr lang="en-US" sz="1814" dirty="0"/>
          </a:p>
        </p:txBody>
      </p:sp>
      <p:sp>
        <p:nvSpPr>
          <p:cNvPr id="16" name="span"/>
          <p:cNvSpPr/>
          <p:nvPr/>
        </p:nvSpPr>
        <p:spPr>
          <a:xfrm>
            <a:off x="1341120" y="4825079"/>
            <a:ext cx="84190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Using a tree traversal algorithm, fetch additional data for each field according to the handler.</a:t>
            </a:r>
            <a:endParaRPr lang="en-US" sz="1555" dirty="0"/>
          </a:p>
        </p:txBody>
      </p:sp>
      <p:sp>
        <p:nvSpPr>
          <p:cNvPr id="17" name="span"/>
          <p:cNvSpPr/>
          <p:nvPr/>
        </p:nvSpPr>
        <p:spPr>
          <a:xfrm>
            <a:off x="737140" y="5375529"/>
            <a:ext cx="360140"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5</a:t>
            </a:r>
            <a:endParaRPr lang="en-US" sz="5184" dirty="0"/>
          </a:p>
        </p:txBody>
      </p:sp>
      <p:sp>
        <p:nvSpPr>
          <p:cNvPr id="18" name="span"/>
          <p:cNvSpPr/>
          <p:nvPr/>
        </p:nvSpPr>
        <p:spPr>
          <a:xfrm>
            <a:off x="1341120" y="5473065"/>
            <a:ext cx="224551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Enrich the response</a:t>
            </a:r>
            <a:endParaRPr lang="en-US" sz="1814" dirty="0"/>
          </a:p>
        </p:txBody>
      </p:sp>
      <p:sp>
        <p:nvSpPr>
          <p:cNvPr id="19" name="span"/>
          <p:cNvSpPr/>
          <p:nvPr/>
        </p:nvSpPr>
        <p:spPr>
          <a:xfrm>
            <a:off x="1341120" y="5800439"/>
            <a:ext cx="80548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Store the additional data in the extensions field, using the JSONPath selector as the key.</a:t>
            </a:r>
            <a:endParaRPr lang="en-US" sz="155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73605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Meet GraphQL extensions</a:t>
            </a:r>
            <a:endParaRPr lang="en-US" sz="3240" dirty="0"/>
          </a:p>
        </p:txBody>
      </p:sp>
      <p:sp>
        <p:nvSpPr>
          <p:cNvPr id="5" name="div.spacer"/>
          <p:cNvSpPr/>
          <p:nvPr/>
        </p:nvSpPr>
        <p:spPr>
          <a:xfrm>
            <a:off x="6089904" y="2953798"/>
            <a:ext cx="12192" cy="3207830"/>
          </a:xfrm>
          <a:prstGeom prst="rect">
            <a:avLst/>
          </a:prstGeom>
          <a:solidFill>
            <a:srgbClr val="D4D4D4"/>
          </a:solidFill>
          <a:ln w="12700">
            <a:solidFill>
              <a:srgbClr val="D4D4D4">
                <a:alpha val="0"/>
              </a:srgbClr>
            </a:solidFill>
            <a:prstDash val="solid"/>
          </a:ln>
        </p:spPr>
      </p:sp>
      <p:sp>
        <p:nvSpPr>
          <p:cNvPr id="6" name="span"/>
          <p:cNvSpPr/>
          <p:nvPr/>
        </p:nvSpPr>
        <p:spPr>
          <a:xfrm>
            <a:off x="487680" y="1577721"/>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2586228" y="1577721"/>
            <a:ext cx="4921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field</a:t>
            </a:r>
            <a:endParaRPr lang="en-US" sz="1944" dirty="0"/>
          </a:p>
        </p:txBody>
      </p:sp>
      <p:sp>
        <p:nvSpPr>
          <p:cNvPr id="8" name="span"/>
          <p:cNvSpPr/>
          <p:nvPr/>
        </p:nvSpPr>
        <p:spPr>
          <a:xfrm>
            <a:off x="3164015" y="1577721"/>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9" name="span"/>
          <p:cNvSpPr/>
          <p:nvPr/>
        </p:nvSpPr>
        <p:spPr>
          <a:xfrm>
            <a:off x="3434810" y="1577721"/>
            <a:ext cx="8459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already</a:t>
            </a:r>
            <a:endParaRPr lang="en-US" sz="1944" dirty="0"/>
          </a:p>
        </p:txBody>
      </p:sp>
      <p:sp>
        <p:nvSpPr>
          <p:cNvPr id="10" name="span"/>
          <p:cNvSpPr/>
          <p:nvPr/>
        </p:nvSpPr>
        <p:spPr>
          <a:xfrm>
            <a:off x="4366355" y="1577721"/>
            <a:ext cx="14456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documented</a:t>
            </a:r>
            <a:endParaRPr lang="en-US" sz="1944" dirty="0"/>
          </a:p>
        </p:txBody>
      </p:sp>
      <p:sp>
        <p:nvSpPr>
          <p:cNvPr id="11" name="span"/>
          <p:cNvSpPr/>
          <p:nvPr/>
        </p:nvSpPr>
        <p:spPr>
          <a:xfrm>
            <a:off x="5897594" y="1577721"/>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2" name="span"/>
          <p:cNvSpPr/>
          <p:nvPr/>
        </p:nvSpPr>
        <p:spPr>
          <a:xfrm>
            <a:off x="6186202" y="1577721"/>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6634067" y="1577721"/>
            <a:ext cx="14566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specification</a:t>
            </a:r>
            <a:endParaRPr lang="en-US" sz="1944" dirty="0"/>
          </a:p>
        </p:txBody>
      </p:sp>
      <p:sp>
        <p:nvSpPr>
          <p:cNvPr id="14" name="span"/>
          <p:cNvSpPr/>
          <p:nvPr/>
        </p:nvSpPr>
        <p:spPr>
          <a:xfrm>
            <a:off x="8176355" y="1577721"/>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5" name="span"/>
          <p:cNvSpPr/>
          <p:nvPr/>
        </p:nvSpPr>
        <p:spPr>
          <a:xfrm>
            <a:off x="8691563" y="1577721"/>
            <a:ext cx="3308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it's</a:t>
            </a:r>
            <a:endParaRPr lang="en-US" sz="1944" dirty="0"/>
          </a:p>
        </p:txBody>
      </p:sp>
      <p:sp>
        <p:nvSpPr>
          <p:cNvPr id="16" name="span"/>
          <p:cNvSpPr/>
          <p:nvPr/>
        </p:nvSpPr>
        <p:spPr>
          <a:xfrm>
            <a:off x="9107996" y="1577721"/>
            <a:ext cx="818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perfect</a:t>
            </a:r>
            <a:endParaRPr lang="en-US" sz="1944" dirty="0"/>
          </a:p>
        </p:txBody>
      </p:sp>
      <p:sp>
        <p:nvSpPr>
          <p:cNvPr id="17" name="span"/>
          <p:cNvSpPr/>
          <p:nvPr/>
        </p:nvSpPr>
        <p:spPr>
          <a:xfrm>
            <a:off x="10011918" y="1577721"/>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8" name="span"/>
          <p:cNvSpPr/>
          <p:nvPr/>
        </p:nvSpPr>
        <p:spPr>
          <a:xfrm>
            <a:off x="10315575" y="1577721"/>
            <a:ext cx="7890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ensure</a:t>
            </a:r>
            <a:endParaRPr lang="en-US" sz="1944" dirty="0"/>
          </a:p>
        </p:txBody>
      </p:sp>
      <p:sp>
        <p:nvSpPr>
          <p:cNvPr id="19" name="span"/>
          <p:cNvSpPr/>
          <p:nvPr/>
        </p:nvSpPr>
        <p:spPr>
          <a:xfrm>
            <a:off x="11190256" y="1577721"/>
            <a:ext cx="5140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both</a:t>
            </a:r>
            <a:endParaRPr lang="en-US" sz="1944" dirty="0"/>
          </a:p>
        </p:txBody>
      </p:sp>
      <p:sp>
        <p:nvSpPr>
          <p:cNvPr id="20" name="span"/>
          <p:cNvSpPr/>
          <p:nvPr/>
        </p:nvSpPr>
        <p:spPr>
          <a:xfrm>
            <a:off x="487680" y="1948053"/>
            <a:ext cx="14554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compatibility</a:t>
            </a:r>
            <a:endParaRPr lang="en-US" sz="1944" dirty="0"/>
          </a:p>
        </p:txBody>
      </p:sp>
      <p:sp>
        <p:nvSpPr>
          <p:cNvPr id="21" name="span"/>
          <p:cNvSpPr/>
          <p:nvPr/>
        </p:nvSpPr>
        <p:spPr>
          <a:xfrm>
            <a:off x="2012442" y="1948053"/>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2" name="span"/>
          <p:cNvSpPr/>
          <p:nvPr/>
        </p:nvSpPr>
        <p:spPr>
          <a:xfrm>
            <a:off x="2511457" y="1948053"/>
            <a:ext cx="15813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expandability.</a:t>
            </a:r>
            <a:endParaRPr lang="en-US" sz="1944" dirty="0"/>
          </a:p>
        </p:txBody>
      </p:sp>
      <p:sp>
        <p:nvSpPr>
          <p:cNvPr id="23" name="code"/>
          <p:cNvSpPr/>
          <p:nvPr/>
        </p:nvSpPr>
        <p:spPr>
          <a:xfrm>
            <a:off x="1018889" y="1559433"/>
            <a:ext cx="1481614"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extensions</a:t>
            </a:r>
            <a:endParaRPr lang="en-US" sz="1944" dirty="0"/>
          </a:p>
        </p:txBody>
      </p:sp>
      <p:pic>
        <p:nvPicPr>
          <p:cNvPr id="24"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381756"/>
            <a:ext cx="1219200" cy="1219200"/>
          </a:xfrm>
          <a:prstGeom prst="rect">
            <a:avLst/>
          </a:prstGeom>
        </p:spPr>
      </p:pic>
      <p:sp>
        <p:nvSpPr>
          <p:cNvPr id="25" name="span"/>
          <p:cNvSpPr/>
          <p:nvPr/>
        </p:nvSpPr>
        <p:spPr>
          <a:xfrm>
            <a:off x="1431512" y="4875276"/>
            <a:ext cx="33488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Extensions are for developers</a:t>
            </a:r>
            <a:endParaRPr lang="en-US" sz="1814" dirty="0"/>
          </a:p>
        </p:txBody>
      </p:sp>
      <p:sp>
        <p:nvSpPr>
          <p:cNvPr id="26" name="span"/>
          <p:cNvSpPr/>
          <p:nvPr/>
        </p:nvSpPr>
        <p:spPr>
          <a:xfrm>
            <a:off x="1319213" y="5202650"/>
            <a:ext cx="357330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specification states that the field is</a:t>
            </a:r>
            <a:endParaRPr lang="en-US" sz="1555" dirty="0"/>
          </a:p>
        </p:txBody>
      </p:sp>
      <p:sp>
        <p:nvSpPr>
          <p:cNvPr id="27" name="span"/>
          <p:cNvSpPr/>
          <p:nvPr/>
        </p:nvSpPr>
        <p:spPr>
          <a:xfrm>
            <a:off x="1981010" y="5474208"/>
            <a:ext cx="22497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reserved for developers.</a:t>
            </a:r>
            <a:endParaRPr lang="en-US" sz="1555" dirty="0"/>
          </a:p>
        </p:txBody>
      </p:sp>
      <p:pic>
        <p:nvPicPr>
          <p:cNvPr id="28"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3381756"/>
            <a:ext cx="1219200" cy="1219200"/>
          </a:xfrm>
          <a:prstGeom prst="rect">
            <a:avLst/>
          </a:prstGeom>
        </p:spPr>
      </p:pic>
      <p:sp>
        <p:nvSpPr>
          <p:cNvPr id="29" name="span"/>
          <p:cNvSpPr/>
          <p:nvPr/>
        </p:nvSpPr>
        <p:spPr>
          <a:xfrm>
            <a:off x="7311200" y="4875276"/>
            <a:ext cx="354977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Existing clients will ignore them</a:t>
            </a:r>
            <a:endParaRPr lang="en-US" sz="1814" dirty="0"/>
          </a:p>
        </p:txBody>
      </p:sp>
      <p:sp>
        <p:nvSpPr>
          <p:cNvPr id="30" name="span"/>
          <p:cNvSpPr/>
          <p:nvPr/>
        </p:nvSpPr>
        <p:spPr>
          <a:xfrm>
            <a:off x="7086410" y="5202650"/>
            <a:ext cx="399935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Unaware clients will ignore the field and the</a:t>
            </a:r>
            <a:endParaRPr lang="en-US" sz="1555" dirty="0"/>
          </a:p>
        </p:txBody>
      </p:sp>
      <p:sp>
        <p:nvSpPr>
          <p:cNvPr id="31" name="span"/>
          <p:cNvSpPr/>
          <p:nvPr/>
        </p:nvSpPr>
        <p:spPr>
          <a:xfrm>
            <a:off x="7402640" y="5474208"/>
            <a:ext cx="33668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server is still specification compliant.</a:t>
            </a:r>
            <a:endParaRPr lang="en-US" sz="155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13607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Overview</a:t>
            </a:r>
            <a:endParaRPr lang="en-US" sz="3240" dirty="0"/>
          </a:p>
        </p:txBody>
      </p:sp>
      <p:sp>
        <p:nvSpPr>
          <p:cNvPr id="5" name="pre.freya@code"/>
          <p:cNvSpPr/>
          <p:nvPr/>
        </p:nvSpPr>
        <p:spPr>
          <a:xfrm>
            <a:off x="487680" y="1541145"/>
            <a:ext cx="11216640" cy="4582192"/>
          </a:xfrm>
          <a:prstGeom prst="roundRect">
            <a:avLst>
              <a:gd name="adj" fmla="val 1330"/>
            </a:avLst>
          </a:prstGeom>
          <a:solidFill>
            <a:srgbClr val="282C34"/>
          </a:solidFill>
          <a:ln w="12700">
            <a:solidFill>
              <a:srgbClr val="282C34">
                <a:alpha val="0"/>
              </a:srgbClr>
            </a:solidFill>
            <a:prstDash val="solid"/>
          </a:ln>
        </p:spPr>
      </p:sp>
      <p:sp>
        <p:nvSpPr>
          <p:cNvPr id="6" name="pre.freya@code:code"/>
          <p:cNvSpPr/>
          <p:nvPr/>
        </p:nvSpPr>
        <p:spPr>
          <a:xfrm>
            <a:off x="658273" y="1791081"/>
            <a:ext cx="7650289" cy="4082415"/>
          </a:xfrm>
          <a:prstGeom prst="rect">
            <a:avLst/>
          </a:prstGeom>
          <a:noFill/>
          <a:ln/>
        </p:spPr>
        <p:txBody>
          <a:bodyPr wrap="none" lIns="0" tIns="0" rIns="0" bIns="0" rtlCol="0" anchor="t"/>
          <a:lstStyle/>
          <a:p>
            <a:pPr algn="l" indent="0" marL="0">
              <a:lnSpc>
                <a:spcPts val="1535"/>
              </a:lnSpc>
              <a:buNone/>
            </a:pPr>
            <a:r>
              <a:rPr lang="en-US" sz="1120" u="none" dirty="0">
                <a:solidFill>
                  <a:srgbClr val="C678DD">
                    <a:alpha val="50000"/>
                  </a:srgbClr>
                </a:solidFill>
                <a:latin typeface="Roboto Mono" pitchFamily="34" charset="0"/>
                <a:ea typeface="Roboto Mono" pitchFamily="34" charset="-122"/>
                <a:cs typeface="Roboto Mono" pitchFamily="34" charset="-120"/>
              </a:rPr>
              <a:t>import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fastify</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from</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'fastify'</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parse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print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visit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'graphql/language/index.js'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alpha val="50000"/>
                  </a:srgbClr>
                </a:solidFill>
                <a:latin typeface="Roboto Mono" pitchFamily="34" charset="0"/>
                <a:ea typeface="Roboto Mono" pitchFamily="34" charset="-122"/>
                <a:cs typeface="Roboto Mono" pitchFamily="34" charset="-120"/>
              </a:rPr>
              <a:t>/* ...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E5C07B">
                    <a:alpha val="50000"/>
                  </a:srgbClr>
                </a:solidFill>
                <a:latin typeface="Roboto Mono" pitchFamily="34" charset="0"/>
                <a:ea typeface="Roboto Mono" pitchFamily="34" charset="-122"/>
                <a:cs typeface="Roboto Mono" pitchFamily="34" charset="-120"/>
              </a:rPr>
              <a:t>server</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61AFEF">
                    <a:alpha val="50000"/>
                  </a:srgbClr>
                </a:solidFill>
                <a:latin typeface="Roboto Mono" pitchFamily="34" charset="0"/>
                <a:ea typeface="Roboto Mono" pitchFamily="34" charset="-122"/>
                <a:cs typeface="Roboto Mono" pitchFamily="34" charset="-120"/>
              </a:rPr>
              <a:t>post</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98C379">
                    <a:alpha val="50000"/>
                  </a:srgbClr>
                </a:solidFill>
                <a:latin typeface="Roboto Mono" pitchFamily="34" charset="0"/>
                <a:ea typeface="Roboto Mono" pitchFamily="34" charset="-122"/>
                <a:cs typeface="Roboto Mono" pitchFamily="34" charset="-120"/>
              </a:rPr>
              <a:t>'/graphql'</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async</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function</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handleQuery</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req</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reply</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Step 1: Parse the query and check for syntax error</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const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document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parse</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5C07B">
                    <a:alpha val="50000"/>
                  </a:srgbClr>
                </a:solidFill>
                <a:latin typeface="Roboto Mono" pitchFamily="34" charset="0"/>
                <a:ea typeface="Roboto Mono" pitchFamily="34" charset="-122"/>
                <a:cs typeface="Roboto Mono" pitchFamily="34" charset="-120"/>
              </a:rPr>
              <a:t>req</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5C07B">
                    <a:alpha val="50000"/>
                  </a:srgbClr>
                </a:solidFill>
                <a:latin typeface="Roboto Mono" pitchFamily="34" charset="0"/>
                <a:ea typeface="Roboto Mono" pitchFamily="34" charset="-122"/>
                <a:cs typeface="Roboto Mono" pitchFamily="34" charset="-120"/>
              </a:rPr>
              <a:t>body</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query</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Step 2: Add types information to the query</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const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enrichedAst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enrichedId</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addTypesInformation</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document</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Step 3: Execute the query on the upstream</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const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response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await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graphql</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98C379">
                    <a:alpha val="50000"/>
                  </a:srgbClr>
                </a:solidFill>
                <a:latin typeface="Roboto Mono" pitchFamily="34" charset="0"/>
                <a:ea typeface="Roboto Mono" pitchFamily="34" charset="-122"/>
                <a:cs typeface="Roboto Mono" pitchFamily="34" charset="-120"/>
              </a:rPr>
              <a:t>'https://api.geographql.rudio.dev'</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print</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enrichedAst</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Step 4 and 5: Execute the enriching handler to fetch additional data</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const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extensions</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await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enrich</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5C07B">
                    <a:alpha val="50000"/>
                  </a:srgbClr>
                </a:solidFill>
                <a:latin typeface="Roboto Mono" pitchFamily="34" charset="0"/>
                <a:ea typeface="Roboto Mono" pitchFamily="34" charset="-122"/>
                <a:cs typeface="Roboto Mono" pitchFamily="34" charset="-120"/>
              </a:rPr>
              <a:t>response</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data</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enrichedId</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addWeatherInformation</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Return to the client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return</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06C75">
                    <a:alpha val="50000"/>
                  </a:srgbClr>
                </a:solidFill>
                <a:latin typeface="Roboto Mono" pitchFamily="34" charset="0"/>
                <a:ea typeface="Roboto Mono" pitchFamily="34" charset="-122"/>
                <a:cs typeface="Roboto Mono" pitchFamily="34" charset="-120"/>
              </a:rPr>
              <a:t>response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extensions</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5C07B">
                    <a:alpha val="50000"/>
                  </a:srgbClr>
                </a:solidFill>
                <a:latin typeface="Roboto Mono" pitchFamily="34" charset="0"/>
                <a:ea typeface="Roboto Mono" pitchFamily="34" charset="-122"/>
                <a:cs typeface="Roboto Mono" pitchFamily="34" charset="-120"/>
              </a:rPr>
              <a:t>response</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extensions</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extensions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86753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Leveraging types</a:t>
            </a:r>
            <a:endParaRPr lang="en-US" sz="3240" dirty="0"/>
          </a:p>
        </p:txBody>
      </p:sp>
      <p:sp>
        <p:nvSpPr>
          <p:cNvPr id="5" name="span"/>
          <p:cNvSpPr/>
          <p:nvPr/>
        </p:nvSpPr>
        <p:spPr>
          <a:xfrm>
            <a:off x="487680" y="1577721"/>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1108710" y="1577721"/>
            <a:ext cx="6190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make</a:t>
            </a:r>
            <a:endParaRPr lang="en-US" sz="1944" dirty="0"/>
          </a:p>
        </p:txBody>
      </p:sp>
      <p:sp>
        <p:nvSpPr>
          <p:cNvPr id="7" name="span"/>
          <p:cNvSpPr/>
          <p:nvPr/>
        </p:nvSpPr>
        <p:spPr>
          <a:xfrm>
            <a:off x="1979581" y="1577721"/>
            <a:ext cx="5006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sure</a:t>
            </a:r>
            <a:endParaRPr lang="en-US" sz="1944" dirty="0"/>
          </a:p>
        </p:txBody>
      </p:sp>
      <p:sp>
        <p:nvSpPr>
          <p:cNvPr id="8" name="span"/>
          <p:cNvSpPr/>
          <p:nvPr/>
        </p:nvSpPr>
        <p:spPr>
          <a:xfrm>
            <a:off x="4465606" y="1577721"/>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9" name="span"/>
          <p:cNvSpPr/>
          <p:nvPr/>
        </p:nvSpPr>
        <p:spPr>
          <a:xfrm>
            <a:off x="4902613" y="1577721"/>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0" name="span"/>
          <p:cNvSpPr/>
          <p:nvPr/>
        </p:nvSpPr>
        <p:spPr>
          <a:xfrm>
            <a:off x="5357336" y="1577721"/>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11" name="span"/>
          <p:cNvSpPr/>
          <p:nvPr/>
        </p:nvSpPr>
        <p:spPr>
          <a:xfrm>
            <a:off x="487680" y="1948053"/>
            <a:ext cx="10322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selection</a:t>
            </a:r>
            <a:endParaRPr lang="en-US" sz="1944" dirty="0"/>
          </a:p>
        </p:txBody>
      </p:sp>
      <p:sp>
        <p:nvSpPr>
          <p:cNvPr id="12" name="span"/>
          <p:cNvSpPr/>
          <p:nvPr/>
        </p:nvSpPr>
        <p:spPr>
          <a:xfrm>
            <a:off x="1650397" y="1948053"/>
            <a:ext cx="4692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sets</a:t>
            </a:r>
            <a:endParaRPr lang="en-US" sz="1944" dirty="0"/>
          </a:p>
        </p:txBody>
      </p:sp>
      <p:sp>
        <p:nvSpPr>
          <p:cNvPr id="13" name="span"/>
          <p:cNvSpPr/>
          <p:nvPr/>
        </p:nvSpPr>
        <p:spPr>
          <a:xfrm>
            <a:off x="2250186" y="1948053"/>
            <a:ext cx="2738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a:t>
            </a:r>
            <a:endParaRPr lang="en-US" sz="1944" dirty="0"/>
          </a:p>
        </p:txBody>
      </p:sp>
      <p:sp>
        <p:nvSpPr>
          <p:cNvPr id="14" name="span"/>
          <p:cNvSpPr/>
          <p:nvPr/>
        </p:nvSpPr>
        <p:spPr>
          <a:xfrm>
            <a:off x="2654618" y="1948053"/>
            <a:ext cx="3398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5" name="span"/>
          <p:cNvSpPr/>
          <p:nvPr/>
        </p:nvSpPr>
        <p:spPr>
          <a:xfrm>
            <a:off x="3125057" y="1948053"/>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16" name="span"/>
          <p:cNvSpPr/>
          <p:nvPr/>
        </p:nvSpPr>
        <p:spPr>
          <a:xfrm>
            <a:off x="3676936" y="1948053"/>
            <a:ext cx="6620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easily</a:t>
            </a:r>
            <a:endParaRPr lang="en-US" sz="1944" dirty="0"/>
          </a:p>
        </p:txBody>
      </p:sp>
      <p:sp>
        <p:nvSpPr>
          <p:cNvPr id="17" name="span"/>
          <p:cNvSpPr/>
          <p:nvPr/>
        </p:nvSpPr>
        <p:spPr>
          <a:xfrm>
            <a:off x="4469511" y="1948053"/>
            <a:ext cx="6459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parse</a:t>
            </a:r>
            <a:endParaRPr lang="en-US" sz="1944" dirty="0"/>
          </a:p>
        </p:txBody>
      </p:sp>
      <p:sp>
        <p:nvSpPr>
          <p:cNvPr id="18" name="span"/>
          <p:cNvSpPr/>
          <p:nvPr/>
        </p:nvSpPr>
        <p:spPr>
          <a:xfrm>
            <a:off x="5246084" y="1948053"/>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9" name="span"/>
          <p:cNvSpPr/>
          <p:nvPr/>
        </p:nvSpPr>
        <p:spPr>
          <a:xfrm>
            <a:off x="487680" y="2318385"/>
            <a:ext cx="11356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response.</a:t>
            </a:r>
            <a:endParaRPr lang="en-US" sz="1944" dirty="0"/>
          </a:p>
        </p:txBody>
      </p:sp>
      <p:sp>
        <p:nvSpPr>
          <p:cNvPr id="20" name="code"/>
          <p:cNvSpPr/>
          <p:nvPr/>
        </p:nvSpPr>
        <p:spPr>
          <a:xfrm>
            <a:off x="2732151" y="1559433"/>
            <a:ext cx="1481614"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__typename</a:t>
            </a:r>
            <a:endParaRPr lang="en-US" sz="1944" dirty="0"/>
          </a:p>
        </p:txBody>
      </p:sp>
      <p:pic>
        <p:nvPicPr>
          <p:cNvPr id="21"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3172206"/>
            <a:ext cx="609600" cy="609600"/>
          </a:xfrm>
          <a:prstGeom prst="rect">
            <a:avLst/>
          </a:prstGeom>
        </p:spPr>
      </p:pic>
      <p:sp>
        <p:nvSpPr>
          <p:cNvPr id="22" name="span"/>
          <p:cNvSpPr/>
          <p:nvPr/>
        </p:nvSpPr>
        <p:spPr>
          <a:xfrm>
            <a:off x="1341120" y="3176397"/>
            <a:ext cx="35258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added fields are temporary</a:t>
            </a:r>
            <a:endParaRPr lang="en-US" sz="1814" dirty="0"/>
          </a:p>
        </p:txBody>
      </p:sp>
      <p:sp>
        <p:nvSpPr>
          <p:cNvPr id="23" name="span"/>
          <p:cNvSpPr/>
          <p:nvPr/>
        </p:nvSpPr>
        <p:spPr>
          <a:xfrm>
            <a:off x="1341120" y="3503771"/>
            <a:ext cx="289464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Never return these to the client.</a:t>
            </a:r>
            <a:endParaRPr lang="en-US" sz="1555" dirty="0"/>
          </a:p>
        </p:txBody>
      </p:sp>
      <p:pic>
        <p:nvPicPr>
          <p:cNvPr id="24"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4513326"/>
            <a:ext cx="609600" cy="609600"/>
          </a:xfrm>
          <a:prstGeom prst="rect">
            <a:avLst/>
          </a:prstGeom>
        </p:spPr>
      </p:pic>
      <p:sp>
        <p:nvSpPr>
          <p:cNvPr id="25" name="span"/>
          <p:cNvSpPr/>
          <p:nvPr/>
        </p:nvSpPr>
        <p:spPr>
          <a:xfrm>
            <a:off x="1341120" y="4517517"/>
            <a:ext cx="252517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Leverage field aliasing</a:t>
            </a:r>
            <a:endParaRPr lang="en-US" sz="1814" dirty="0"/>
          </a:p>
        </p:txBody>
      </p:sp>
      <p:sp>
        <p:nvSpPr>
          <p:cNvPr id="26" name="span"/>
          <p:cNvSpPr/>
          <p:nvPr/>
        </p:nvSpPr>
        <p:spPr>
          <a:xfrm>
            <a:off x="1341120" y="4844891"/>
            <a:ext cx="33771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 it to easily spot the fields added.</a:t>
            </a:r>
            <a:endParaRPr lang="en-US" sz="1555" dirty="0"/>
          </a:p>
        </p:txBody>
      </p:sp>
      <p:sp>
        <p:nvSpPr>
          <p:cNvPr id="27" name="pre.freya@code"/>
          <p:cNvSpPr/>
          <p:nvPr/>
        </p:nvSpPr>
        <p:spPr>
          <a:xfrm>
            <a:off x="7315200" y="1610106"/>
            <a:ext cx="3657600" cy="3607308"/>
          </a:xfrm>
          <a:prstGeom prst="roundRect">
            <a:avLst>
              <a:gd name="adj" fmla="val 1690"/>
            </a:avLst>
          </a:prstGeom>
          <a:solidFill>
            <a:srgbClr val="282C34"/>
          </a:solidFill>
          <a:ln w="12700">
            <a:solidFill>
              <a:srgbClr val="282C34">
                <a:alpha val="0"/>
              </a:srgbClr>
            </a:solidFill>
            <a:prstDash val="solid"/>
          </a:ln>
        </p:spPr>
      </p:sp>
      <p:sp>
        <p:nvSpPr>
          <p:cNvPr id="28" name="pre.freya@code:code"/>
          <p:cNvSpPr/>
          <p:nvPr/>
        </p:nvSpPr>
        <p:spPr>
          <a:xfrm>
            <a:off x="7485793" y="1860042"/>
            <a:ext cx="2787014" cy="3107531"/>
          </a:xfrm>
          <a:prstGeom prst="rect">
            <a:avLst/>
          </a:prstGeom>
          <a:noFill/>
          <a:ln/>
        </p:spPr>
        <p:txBody>
          <a:bodyPr wrap="none" lIns="0" tIns="0" rIns="0" bIns="0" rtlCol="0" anchor="t"/>
          <a:lstStyle/>
          <a:p>
            <a:pPr algn="l" indent="0" marL="0">
              <a:lnSpc>
                <a:spcPts val="1535"/>
              </a:lnSpc>
              <a:buNone/>
            </a:pPr>
            <a:r>
              <a:rPr lang="en-US" sz="1120" u="none" dirty="0">
                <a:solidFill>
                  <a:srgbClr val="C678DD">
                    <a:alpha val="50000"/>
                  </a:srgbClr>
                </a:solidFill>
                <a:latin typeface="Roboto Mono" pitchFamily="34" charset="0"/>
                <a:ea typeface="Roboto Mono" pitchFamily="34" charset="-122"/>
                <a:cs typeface="Roboto Mono" pitchFamily="34" charset="-120"/>
              </a:rPr>
              <a:t>query</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test</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hero</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friends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__enriched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homeglobe</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aliasedType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__enriched</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climate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12724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Ensuring type</a:t>
            </a:r>
            <a:endParaRPr lang="en-US" sz="3240" dirty="0"/>
          </a:p>
        </p:txBody>
      </p:sp>
      <p:sp>
        <p:nvSpPr>
          <p:cNvPr id="5" name="span"/>
          <p:cNvSpPr/>
          <p:nvPr/>
        </p:nvSpPr>
        <p:spPr>
          <a:xfrm>
            <a:off x="487680" y="1083945"/>
            <a:ext cx="26449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information</a:t>
            </a:r>
            <a:endParaRPr lang="en-US" sz="3240" dirty="0"/>
          </a:p>
        </p:txBody>
      </p:sp>
      <p:sp>
        <p:nvSpPr>
          <p:cNvPr id="6" name="span"/>
          <p:cNvSpPr/>
          <p:nvPr/>
        </p:nvSpPr>
        <p:spPr>
          <a:xfrm>
            <a:off x="487680" y="2137410"/>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013460" y="2137410"/>
            <a:ext cx="4537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visit</a:t>
            </a:r>
            <a:endParaRPr lang="en-US" sz="1944" dirty="0"/>
          </a:p>
        </p:txBody>
      </p:sp>
      <p:sp>
        <p:nvSpPr>
          <p:cNvPr id="8" name="span"/>
          <p:cNvSpPr/>
          <p:nvPr/>
        </p:nvSpPr>
        <p:spPr>
          <a:xfrm>
            <a:off x="1547527" y="2137410"/>
            <a:ext cx="3860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sp>
        <p:nvSpPr>
          <p:cNvPr id="9" name="span"/>
          <p:cNvSpPr/>
          <p:nvPr/>
        </p:nvSpPr>
        <p:spPr>
          <a:xfrm>
            <a:off x="2013871" y="2137410"/>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0" name="span"/>
          <p:cNvSpPr/>
          <p:nvPr/>
        </p:nvSpPr>
        <p:spPr>
          <a:xfrm>
            <a:off x="2523839" y="213741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2966371" y="2137410"/>
            <a:ext cx="4784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AST</a:t>
            </a:r>
            <a:endParaRPr lang="en-US" sz="1944" dirty="0"/>
          </a:p>
        </p:txBody>
      </p:sp>
      <p:sp>
        <p:nvSpPr>
          <p:cNvPr id="12" name="span"/>
          <p:cNvSpPr/>
          <p:nvPr/>
        </p:nvSpPr>
        <p:spPr>
          <a:xfrm>
            <a:off x="3525107" y="2137410"/>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3" name="span"/>
          <p:cNvSpPr/>
          <p:nvPr/>
        </p:nvSpPr>
        <p:spPr>
          <a:xfrm>
            <a:off x="4136993" y="213741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4579620" y="2137410"/>
            <a:ext cx="1028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GraphQL</a:t>
            </a:r>
            <a:endParaRPr lang="en-US" sz="1944" dirty="0"/>
          </a:p>
        </p:txBody>
      </p:sp>
      <p:sp>
        <p:nvSpPr>
          <p:cNvPr id="15" name="span"/>
          <p:cNvSpPr/>
          <p:nvPr/>
        </p:nvSpPr>
        <p:spPr>
          <a:xfrm>
            <a:off x="487680" y="2507742"/>
            <a:ext cx="11040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reference</a:t>
            </a:r>
            <a:endParaRPr lang="en-US" sz="1944" dirty="0"/>
          </a:p>
        </p:txBody>
      </p:sp>
      <p:sp>
        <p:nvSpPr>
          <p:cNvPr id="16" name="span"/>
          <p:cNvSpPr/>
          <p:nvPr/>
        </p:nvSpPr>
        <p:spPr>
          <a:xfrm>
            <a:off x="1789748" y="2507742"/>
            <a:ext cx="17600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implementation</a:t>
            </a:r>
            <a:endParaRPr lang="en-US" sz="1944" dirty="0"/>
          </a:p>
        </p:txBody>
      </p:sp>
      <p:sp>
        <p:nvSpPr>
          <p:cNvPr id="17" name="span"/>
          <p:cNvSpPr/>
          <p:nvPr/>
        </p:nvSpPr>
        <p:spPr>
          <a:xfrm>
            <a:off x="3747707" y="2507742"/>
            <a:ext cx="746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makes</a:t>
            </a:r>
            <a:endParaRPr lang="en-US" sz="1944" dirty="0"/>
          </a:p>
        </p:txBody>
      </p:sp>
      <p:sp>
        <p:nvSpPr>
          <p:cNvPr id="18" name="span"/>
          <p:cNvSpPr/>
          <p:nvPr/>
        </p:nvSpPr>
        <p:spPr>
          <a:xfrm>
            <a:off x="4692301" y="2507742"/>
            <a:ext cx="380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our</a:t>
            </a:r>
            <a:endParaRPr lang="en-US" sz="1944" dirty="0"/>
          </a:p>
        </p:txBody>
      </p:sp>
      <p:sp>
        <p:nvSpPr>
          <p:cNvPr id="19" name="span"/>
          <p:cNvSpPr/>
          <p:nvPr/>
        </p:nvSpPr>
        <p:spPr>
          <a:xfrm>
            <a:off x="5270849" y="2507742"/>
            <a:ext cx="3374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life</a:t>
            </a:r>
            <a:endParaRPr lang="en-US" sz="1944" dirty="0"/>
          </a:p>
        </p:txBody>
      </p:sp>
      <p:sp>
        <p:nvSpPr>
          <p:cNvPr id="20" name="span"/>
          <p:cNvSpPr/>
          <p:nvPr/>
        </p:nvSpPr>
        <p:spPr>
          <a:xfrm>
            <a:off x="487680" y="2878074"/>
            <a:ext cx="5054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very</a:t>
            </a:r>
            <a:endParaRPr lang="en-US" sz="1944" dirty="0"/>
          </a:p>
        </p:txBody>
      </p:sp>
      <p:sp>
        <p:nvSpPr>
          <p:cNvPr id="21" name="span"/>
          <p:cNvSpPr/>
          <p:nvPr/>
        </p:nvSpPr>
        <p:spPr>
          <a:xfrm>
            <a:off x="1062514" y="2878074"/>
            <a:ext cx="6048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easy.</a:t>
            </a:r>
            <a:endParaRPr lang="en-US" sz="1944" dirty="0"/>
          </a:p>
        </p:txBody>
      </p:sp>
      <p:sp>
        <p:nvSpPr>
          <p:cNvPr id="22" name="pre.freya@code.theme@code.small"/>
          <p:cNvSpPr/>
          <p:nvPr/>
        </p:nvSpPr>
        <p:spPr>
          <a:xfrm>
            <a:off x="6868287" y="755714"/>
            <a:ext cx="4551331" cy="5316093"/>
          </a:xfrm>
          <a:prstGeom prst="roundRect">
            <a:avLst>
              <a:gd name="adj" fmla="val 1339"/>
            </a:avLst>
          </a:prstGeom>
          <a:solidFill>
            <a:srgbClr val="282C34"/>
          </a:solidFill>
          <a:ln w="12700">
            <a:solidFill>
              <a:srgbClr val="282C34">
                <a:alpha val="0"/>
              </a:srgbClr>
            </a:solidFill>
            <a:prstDash val="solid"/>
          </a:ln>
        </p:spPr>
      </p:sp>
      <p:sp>
        <p:nvSpPr>
          <p:cNvPr id="23" name="pre.freya@code.theme@code.small:code"/>
          <p:cNvSpPr/>
          <p:nvPr/>
        </p:nvSpPr>
        <p:spPr>
          <a:xfrm>
            <a:off x="7010495" y="1005650"/>
            <a:ext cx="4314364" cy="4814316"/>
          </a:xfrm>
          <a:prstGeom prst="rect">
            <a:avLst/>
          </a:prstGeom>
          <a:noFill/>
          <a:ln/>
        </p:spPr>
        <p:txBody>
          <a:bodyPr wrap="none" lIns="0" tIns="0" rIns="0" bIns="0" rtlCol="0" anchor="t"/>
          <a:lstStyle/>
          <a:p>
            <a:pPr algn="l" indent="0" marL="0">
              <a:lnSpc>
                <a:spcPts val="1311"/>
              </a:lnSpc>
              <a:buNone/>
            </a:pPr>
            <a:r>
              <a:rPr lang="en-US" sz="933" u="none" dirty="0">
                <a:solidFill>
                  <a:srgbClr val="C678DD">
                    <a:alpha val="50000"/>
                  </a:srgbClr>
                </a:solidFill>
                <a:latin typeface="Roboto Mono" pitchFamily="34" charset="0"/>
                <a:ea typeface="Roboto Mono" pitchFamily="34" charset="-122"/>
                <a:cs typeface="Roboto Mono" pitchFamily="34" charset="-120"/>
              </a:rPr>
              <a:t>function</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61AFEF">
                    <a:alpha val="50000"/>
                  </a:srgbClr>
                </a:solidFill>
                <a:latin typeface="Roboto Mono" pitchFamily="34" charset="0"/>
                <a:ea typeface="Roboto Mono" pitchFamily="34" charset="-122"/>
                <a:cs typeface="Roboto Mono" pitchFamily="34" charset="-120"/>
              </a:rPr>
              <a:t>injectedTypeField</a:t>
            </a:r>
            <a:r>
              <a:rPr lang="en-US" sz="933" u="none" dirty="0">
                <a:solidFill>
                  <a:srgbClr val="ABB2BF">
                    <a:alpha val="50000"/>
                  </a:srgbClr>
                </a:solidFill>
                <a:latin typeface="Roboto Mono" pitchFamily="34" charset="0"/>
                <a:ea typeface="Roboto Mono" pitchFamily="34" charset="-122"/>
                <a:cs typeface="Roboto Mono" pitchFamily="34" charset="-120"/>
              </a:rPr>
              <a:t>(</a:t>
            </a:r>
            <a:r>
              <a:rPr lang="en-US" sz="933" u="none" dirty="0">
                <a:solidFill>
                  <a:srgbClr val="E06C75">
                    <a:alpha val="50000"/>
                  </a:srgbClr>
                </a:solidFill>
                <a:latin typeface="Roboto Mono" pitchFamily="34" charset="0"/>
                <a:ea typeface="Roboto Mono" pitchFamily="34" charset="-122"/>
                <a:cs typeface="Roboto Mono" pitchFamily="34" charset="-120"/>
              </a:rPr>
              <a:t>id</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return</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kind</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'Field'</a:t>
            </a: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alias</a:t>
            </a:r>
            <a:r>
              <a:rPr lang="en-US" sz="933" u="none" dirty="0">
                <a:solidFill>
                  <a:srgbClr val="ABB2BF">
                    <a:alpha val="50000"/>
                  </a:srgbClr>
                </a:solidFill>
                <a:latin typeface="Roboto Mono" pitchFamily="34" charset="0"/>
                <a:ea typeface="Roboto Mono" pitchFamily="34" charset="-122"/>
                <a:cs typeface="Roboto Mono" pitchFamily="34" charset="-120"/>
              </a:rPr>
              <a:t>: { </a:t>
            </a:r>
            <a:r>
              <a:rPr lang="en-US" sz="933" u="none" dirty="0">
                <a:solidFill>
                  <a:srgbClr val="E06C75">
                    <a:alpha val="50000"/>
                  </a:srgbClr>
                </a:solidFill>
                <a:latin typeface="Roboto Mono" pitchFamily="34" charset="0"/>
                <a:ea typeface="Roboto Mono" pitchFamily="34" charset="-122"/>
                <a:cs typeface="Roboto Mono" pitchFamily="34" charset="-120"/>
              </a:rPr>
              <a:t>kind</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'Name'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value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id</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name</a:t>
            </a:r>
            <a:r>
              <a:rPr lang="en-US" sz="933" u="none" dirty="0">
                <a:solidFill>
                  <a:srgbClr val="ABB2BF">
                    <a:alpha val="50000"/>
                  </a:srgbClr>
                </a:solidFill>
                <a:latin typeface="Roboto Mono" pitchFamily="34" charset="0"/>
                <a:ea typeface="Roboto Mono" pitchFamily="34" charset="-122"/>
                <a:cs typeface="Roboto Mono" pitchFamily="34" charset="-120"/>
              </a:rPr>
              <a:t>: { </a:t>
            </a:r>
            <a:r>
              <a:rPr lang="en-US" sz="933" u="none" dirty="0">
                <a:solidFill>
                  <a:srgbClr val="E06C75">
                    <a:alpha val="50000"/>
                  </a:srgbClr>
                </a:solidFill>
                <a:latin typeface="Roboto Mono" pitchFamily="34" charset="0"/>
                <a:ea typeface="Roboto Mono" pitchFamily="34" charset="-122"/>
                <a:cs typeface="Roboto Mono" pitchFamily="34" charset="-120"/>
              </a:rPr>
              <a:t>kind</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'Name'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value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'__typename'</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C678DD">
                    <a:alpha val="50000"/>
                  </a:srgbClr>
                </a:solidFill>
                <a:latin typeface="Roboto Mono" pitchFamily="34" charset="0"/>
                <a:ea typeface="Roboto Mono" pitchFamily="34" charset="-122"/>
                <a:cs typeface="Roboto Mono" pitchFamily="34" charset="-120"/>
              </a:rPr>
              <a:t>function</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61AFEF">
                    <a:alpha val="50000"/>
                  </a:srgbClr>
                </a:solidFill>
                <a:latin typeface="Roboto Mono" pitchFamily="34" charset="0"/>
                <a:ea typeface="Roboto Mono" pitchFamily="34" charset="-122"/>
                <a:cs typeface="Roboto Mono" pitchFamily="34" charset="-120"/>
              </a:rPr>
              <a:t>addTypesInformation</a:t>
            </a:r>
            <a:r>
              <a:rPr lang="en-US" sz="933" u="none" dirty="0">
                <a:solidFill>
                  <a:srgbClr val="ABB2BF">
                    <a:alpha val="50000"/>
                  </a:srgbClr>
                </a:solidFill>
                <a:latin typeface="Roboto Mono" pitchFamily="34" charset="0"/>
                <a:ea typeface="Roboto Mono" pitchFamily="34" charset="-122"/>
                <a:cs typeface="Roboto Mono" pitchFamily="34" charset="-120"/>
              </a:rPr>
              <a:t>(</a:t>
            </a:r>
            <a:r>
              <a:rPr lang="en-US" sz="933" u="none" dirty="0">
                <a:solidFill>
                  <a:srgbClr val="E06C75">
                    <a:alpha val="50000"/>
                  </a:srgbClr>
                </a:solidFill>
                <a:latin typeface="Roboto Mono" pitchFamily="34" charset="0"/>
                <a:ea typeface="Roboto Mono" pitchFamily="34" charset="-122"/>
                <a:cs typeface="Roboto Mono" pitchFamily="34" charset="-120"/>
              </a:rPr>
              <a:t>document</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C678DD"/>
                </a:solidFill>
                <a:latin typeface="Roboto Mono" pitchFamily="34" charset="0"/>
                <a:ea typeface="Roboto Mono" pitchFamily="34" charset="-122"/>
                <a:cs typeface="Roboto Mono" pitchFamily="34" charset="-120"/>
              </a:rPr>
              <a:t>const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injectedFieldId</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56B6C2"/>
                </a:solidFill>
                <a:latin typeface="Roboto Mono" pitchFamily="34" charset="0"/>
                <a:ea typeface="Roboto Mono" pitchFamily="34" charset="-122"/>
                <a:cs typeface="Roboto Mono" pitchFamily="34" charset="-120"/>
              </a:rPr>
              <a: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`enrichType_</a:t>
            </a:r>
            <a:r>
              <a:rPr lang="en-US" sz="933" u="none" dirty="0">
                <a:solidFill>
                  <a:srgbClr val="C678DD"/>
                </a:solidFill>
                <a:latin typeface="Roboto Mono" pitchFamily="34" charset="0"/>
                <a:ea typeface="Roboto Mono" pitchFamily="34" charset="-122"/>
                <a:cs typeface="Roboto Mono" pitchFamily="34" charset="-120"/>
              </a:rPr>
              <a:t>${</a:t>
            </a:r>
            <a:r>
              <a:rPr lang="en-US" sz="933" u="none" dirty="0">
                <a:solidFill>
                  <a:srgbClr val="E5C07B"/>
                </a:solidFill>
                <a:latin typeface="Roboto Mono" pitchFamily="34" charset="0"/>
                <a:ea typeface="Roboto Mono" pitchFamily="34" charset="-122"/>
                <a:cs typeface="Roboto Mono" pitchFamily="34" charset="-120"/>
              </a:rPr>
              <a:t>Date</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now</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C678DD"/>
                </a:solidFill>
                <a:latin typeface="Roboto Mono" pitchFamily="34" charset="0"/>
                <a:ea typeface="Roboto Mono" pitchFamily="34" charset="-122"/>
                <a:cs typeface="Roboto Mono" pitchFamily="34" charset="-120"/>
              </a:rPr>
              <a:t>}</a:t>
            </a:r>
            <a:r>
              <a:rPr lang="en-US" sz="933" u="none" dirty="0">
                <a:solidFill>
                  <a:srgbClr val="98C379"/>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const</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5C07B">
                    <a:alpha val="50000"/>
                  </a:srgbClr>
                </a:solidFill>
                <a:latin typeface="Roboto Mono" pitchFamily="34" charset="0"/>
                <a:ea typeface="Roboto Mono" pitchFamily="34" charset="-122"/>
                <a:cs typeface="Roboto Mono" pitchFamily="34" charset="-120"/>
              </a:rPr>
              <a:t>injectedField</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56B6C2">
                    <a:alpha val="50000"/>
                  </a:srgbClr>
                </a:solidFill>
                <a:latin typeface="Roboto Mono" pitchFamily="34" charset="0"/>
                <a:ea typeface="Roboto Mono" pitchFamily="34" charset="-122"/>
                <a:cs typeface="Roboto Mono" pitchFamily="34" charset="-120"/>
              </a:rPr>
              <a:t>=</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61AFEF">
                    <a:alpha val="50000"/>
                  </a:srgbClr>
                </a:solidFill>
                <a:latin typeface="Roboto Mono" pitchFamily="34" charset="0"/>
                <a:ea typeface="Roboto Mono" pitchFamily="34" charset="-122"/>
                <a:cs typeface="Roboto Mono" pitchFamily="34" charset="-120"/>
              </a:rPr>
              <a:t>injectedTypeField</a:t>
            </a:r>
            <a:r>
              <a:rPr lang="en-US" sz="933" u="none" dirty="0">
                <a:solidFill>
                  <a:srgbClr val="ABB2BF">
                    <a:alpha val="50000"/>
                  </a:srgbClr>
                </a:solidFill>
                <a:latin typeface="Roboto Mono" pitchFamily="34" charset="0"/>
                <a:ea typeface="Roboto Mono" pitchFamily="34" charset="-122"/>
                <a:cs typeface="Roboto Mono" pitchFamily="34" charset="-120"/>
              </a:rPr>
              <a:t>(</a:t>
            </a:r>
            <a:r>
              <a:rPr lang="en-US" sz="933" u="none" dirty="0">
                <a:solidFill>
                  <a:srgbClr val="E06C75">
                    <a:alpha val="50000"/>
                  </a:srgbClr>
                </a:solidFill>
                <a:latin typeface="Roboto Mono" pitchFamily="34" charset="0"/>
                <a:ea typeface="Roboto Mono" pitchFamily="34" charset="-122"/>
                <a:cs typeface="Roboto Mono" pitchFamily="34" charset="-120"/>
              </a:rPr>
              <a:t>injectedFieldId</a:t>
            </a: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const</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5C07B">
                    <a:alpha val="50000"/>
                  </a:srgbClr>
                </a:solidFill>
                <a:latin typeface="Roboto Mono" pitchFamily="34" charset="0"/>
                <a:ea typeface="Roboto Mono" pitchFamily="34" charset="-122"/>
                <a:cs typeface="Roboto Mono" pitchFamily="34" charset="-120"/>
              </a:rPr>
              <a:t>updatedDocument</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56B6C2">
                    <a:alpha val="50000"/>
                  </a:srgbClr>
                </a:solidFill>
                <a:latin typeface="Roboto Mono" pitchFamily="34" charset="0"/>
                <a:ea typeface="Roboto Mono" pitchFamily="34" charset="-122"/>
                <a:cs typeface="Roboto Mono" pitchFamily="34" charset="-120"/>
              </a:rPr>
              <a:t>=</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61AFEF">
                    <a:alpha val="50000"/>
                  </a:srgbClr>
                </a:solidFill>
                <a:latin typeface="Roboto Mono" pitchFamily="34" charset="0"/>
                <a:ea typeface="Roboto Mono" pitchFamily="34" charset="-122"/>
                <a:cs typeface="Roboto Mono" pitchFamily="34" charset="-120"/>
              </a:rPr>
              <a:t>visit</a:t>
            </a:r>
            <a:r>
              <a:rPr lang="en-US" sz="933" u="none" dirty="0">
                <a:solidFill>
                  <a:srgbClr val="ABB2BF">
                    <a:alpha val="50000"/>
                  </a:srgbClr>
                </a:solidFill>
                <a:latin typeface="Roboto Mono" pitchFamily="34" charset="0"/>
                <a:ea typeface="Roboto Mono" pitchFamily="34" charset="-122"/>
                <a:cs typeface="Roboto Mono" pitchFamily="34" charset="-120"/>
              </a:rPr>
              <a:t>(</a:t>
            </a:r>
            <a:r>
              <a:rPr lang="en-US" sz="933" u="none" dirty="0">
                <a:solidFill>
                  <a:srgbClr val="E06C75">
                    <a:alpha val="50000"/>
                  </a:srgbClr>
                </a:solidFill>
                <a:latin typeface="Roboto Mono" pitchFamily="34" charset="0"/>
                <a:ea typeface="Roboto Mono" pitchFamily="34" charset="-122"/>
                <a:cs typeface="Roboto Mono" pitchFamily="34" charset="-120"/>
              </a:rPr>
              <a:t>document</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61AFEF"/>
                </a:solidFill>
                <a:latin typeface="Roboto Mono" pitchFamily="34" charset="0"/>
                <a:ea typeface="Roboto Mono" pitchFamily="34" charset="-122"/>
                <a:cs typeface="Roboto Mono" pitchFamily="34" charset="-120"/>
              </a:rPr>
              <a:t>SelectionSet</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06C75"/>
                </a:solidFill>
                <a:latin typeface="Roboto Mono" pitchFamily="34" charset="0"/>
                <a:ea typeface="Roboto Mono" pitchFamily="34" charset="-122"/>
                <a:cs typeface="Roboto Mono" pitchFamily="34" charset="-120"/>
              </a:rPr>
              <a:t>node</a:t>
            </a:r>
            <a:r>
              <a:rPr lang="en-US" sz="933" u="none" dirty="0">
                <a:solidFill>
                  <a:srgbClr val="ABB2BF"/>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7F848E">
                    <a:alpha val="50000"/>
                  </a:srgbClr>
                </a:solidFill>
                <a:latin typeface="Roboto Mono" pitchFamily="34" charset="0"/>
                <a:ea typeface="Roboto Mono" pitchFamily="34" charset="-122"/>
                <a:cs typeface="Roboto Mono" pitchFamily="34" charset="-120"/>
              </a:rPr>
              <a:t>// Check if the type is already included unaliased</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for</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const</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5C07B">
                    <a:alpha val="50000"/>
                  </a:srgbClr>
                </a:solidFill>
                <a:latin typeface="Roboto Mono" pitchFamily="34" charset="0"/>
                <a:ea typeface="Roboto Mono" pitchFamily="34" charset="-122"/>
                <a:cs typeface="Roboto Mono" pitchFamily="34" charset="-120"/>
              </a:rPr>
              <a:t>f</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of</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5C07B">
                    <a:alpha val="50000"/>
                  </a:srgbClr>
                </a:solidFill>
                <a:latin typeface="Roboto Mono" pitchFamily="34" charset="0"/>
                <a:ea typeface="Roboto Mono" pitchFamily="34" charset="-122"/>
                <a:cs typeface="Roboto Mono" pitchFamily="34" charset="-120"/>
              </a:rPr>
              <a:t>node</a:t>
            </a:r>
            <a:r>
              <a:rPr lang="en-US" sz="933" u="none" dirty="0">
                <a:solidFill>
                  <a:srgbClr val="ABB2BF">
                    <a:alpha val="50000"/>
                  </a:srgbClr>
                </a:solidFill>
                <a:latin typeface="Roboto Mono" pitchFamily="34" charset="0"/>
                <a:ea typeface="Roboto Mono" pitchFamily="34" charset="-122"/>
                <a:cs typeface="Roboto Mono" pitchFamily="34" charset="-120"/>
              </a:rPr>
              <a:t>.</a:t>
            </a:r>
            <a:r>
              <a:rPr lang="en-US" sz="933" u="none" dirty="0">
                <a:solidFill>
                  <a:srgbClr val="E06C75">
                    <a:alpha val="50000"/>
                  </a:srgbClr>
                </a:solidFill>
                <a:latin typeface="Roboto Mono" pitchFamily="34" charset="0"/>
                <a:ea typeface="Roboto Mono" pitchFamily="34" charset="-122"/>
                <a:cs typeface="Roboto Mono" pitchFamily="34" charset="-120"/>
              </a:rPr>
              <a:t>selections</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C678DD"/>
                </a:solidFill>
                <a:latin typeface="Roboto Mono" pitchFamily="34" charset="0"/>
                <a:ea typeface="Roboto Mono" pitchFamily="34" charset="-122"/>
                <a:cs typeface="Roboto Mono" pitchFamily="34" charset="-120"/>
              </a:rPr>
              <a:t>if</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f</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5C07B"/>
                </a:solidFill>
                <a:latin typeface="Roboto Mono" pitchFamily="34" charset="0"/>
                <a:ea typeface="Roboto Mono" pitchFamily="34" charset="-122"/>
                <a:cs typeface="Roboto Mono" pitchFamily="34" charset="-120"/>
              </a:rPr>
              <a:t>name</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06C75"/>
                </a:solidFill>
                <a:latin typeface="Roboto Mono" pitchFamily="34" charset="0"/>
                <a:ea typeface="Roboto Mono" pitchFamily="34" charset="-122"/>
                <a:cs typeface="Roboto Mono" pitchFamily="34" charset="-120"/>
              </a:rPr>
              <a:t>value</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56B6C2"/>
                </a:solidFill>
                <a:latin typeface="Roboto Mono" pitchFamily="34" charset="0"/>
                <a:ea typeface="Roboto Mono" pitchFamily="34" charset="-122"/>
                <a:cs typeface="Roboto Mono" pitchFamily="34" charset="-120"/>
              </a:rPr>
              <a:t>===</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'__typename'</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56B6C2"/>
                </a:solidFill>
                <a:latin typeface="Roboto Mono" pitchFamily="34" charset="0"/>
                <a:ea typeface="Roboto Mono" pitchFamily="34" charset="-122"/>
                <a:cs typeface="Roboto Mono" pitchFamily="34" charset="-120"/>
              </a:rPr>
              <a:t>&amp;&amp;</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56B6C2"/>
                </a:solidFill>
                <a:latin typeface="Roboto Mono" pitchFamily="34" charset="0"/>
                <a:ea typeface="Roboto Mono" pitchFamily="34" charset="-122"/>
                <a:cs typeface="Roboto Mono" pitchFamily="34" charset="-120"/>
              </a:rPr>
              <a:t>!</a:t>
            </a:r>
            <a:r>
              <a:rPr lang="en-US" sz="933" u="none" dirty="0">
                <a:solidFill>
                  <a:srgbClr val="E5C07B"/>
                </a:solidFill>
                <a:latin typeface="Roboto Mono" pitchFamily="34" charset="0"/>
                <a:ea typeface="Roboto Mono" pitchFamily="34" charset="-122"/>
                <a:cs typeface="Roboto Mono" pitchFamily="34" charset="-120"/>
              </a:rPr>
              <a:t>f</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06C75"/>
                </a:solidFill>
                <a:latin typeface="Roboto Mono" pitchFamily="34" charset="0"/>
                <a:ea typeface="Roboto Mono" pitchFamily="34" charset="-122"/>
                <a:cs typeface="Roboto Mono" pitchFamily="34" charset="-120"/>
              </a:rPr>
              <a:t>alias</a:t>
            </a:r>
            <a:r>
              <a:rPr lang="en-US" sz="933" u="none" dirty="0">
                <a:solidFill>
                  <a:srgbClr val="ABB2BF"/>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return</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7F848E">
                    <a:alpha val="50000"/>
                  </a:srgbClr>
                </a:solidFill>
                <a:latin typeface="Roboto Mono" pitchFamily="34" charset="0"/>
                <a:ea typeface="Roboto Mono" pitchFamily="34" charset="-122"/>
                <a:cs typeface="Roboto Mono" pitchFamily="34" charset="-120"/>
              </a:rPr>
              <a:t>// If we got there, we still have to add the typename</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5C07B"/>
                </a:solidFill>
                <a:latin typeface="Roboto Mono" pitchFamily="34" charset="0"/>
                <a:ea typeface="Roboto Mono" pitchFamily="34" charset="-122"/>
                <a:cs typeface="Roboto Mono" pitchFamily="34" charset="-120"/>
              </a:rPr>
              <a:t>node</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5C07B"/>
                </a:solidFill>
                <a:latin typeface="Roboto Mono" pitchFamily="34" charset="0"/>
                <a:ea typeface="Roboto Mono" pitchFamily="34" charset="-122"/>
                <a:cs typeface="Roboto Mono" pitchFamily="34" charset="-120"/>
              </a:rPr>
              <a:t>selections</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61AFEF"/>
                </a:solidFill>
                <a:latin typeface="Roboto Mono" pitchFamily="34" charset="0"/>
                <a:ea typeface="Roboto Mono" pitchFamily="34" charset="-122"/>
                <a:cs typeface="Roboto Mono" pitchFamily="34" charset="-120"/>
              </a:rPr>
              <a:t>unshift</a:t>
            </a:r>
            <a:r>
              <a:rPr lang="en-US" sz="933" u="none" dirty="0">
                <a:solidFill>
                  <a:srgbClr val="ABB2BF"/>
                </a:solidFill>
                <a:latin typeface="Roboto Mono" pitchFamily="34" charset="0"/>
                <a:ea typeface="Roboto Mono" pitchFamily="34" charset="-122"/>
                <a:cs typeface="Roboto Mono" pitchFamily="34" charset="-120"/>
              </a:rPr>
              <a:t>(</a:t>
            </a:r>
            <a:r>
              <a:rPr lang="en-US" sz="933" u="none" dirty="0">
                <a:solidFill>
                  <a:srgbClr val="E06C75"/>
                </a:solidFill>
                <a:latin typeface="Roboto Mono" pitchFamily="34" charset="0"/>
                <a:ea typeface="Roboto Mono" pitchFamily="34" charset="-122"/>
                <a:cs typeface="Roboto Mono" pitchFamily="34" charset="-120"/>
              </a:rPr>
              <a:t>injectedField</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return</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node</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C678DD">
                    <a:alpha val="50000"/>
                  </a:srgbClr>
                </a:solidFill>
                <a:latin typeface="Roboto Mono" pitchFamily="34" charset="0"/>
                <a:ea typeface="Roboto Mono" pitchFamily="34" charset="-122"/>
                <a:cs typeface="Roboto Mono" pitchFamily="34" charset="-120"/>
              </a:rPr>
              <a:t>return</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updatedDocument</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injectedFieldId</a:t>
            </a: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498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Cache the queries</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8584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Parsing</a:t>
            </a:r>
            <a:endParaRPr lang="en-US" sz="1944" dirty="0"/>
          </a:p>
        </p:txBody>
      </p:sp>
      <p:sp>
        <p:nvSpPr>
          <p:cNvPr id="7" name="span"/>
          <p:cNvSpPr/>
          <p:nvPr/>
        </p:nvSpPr>
        <p:spPr>
          <a:xfrm>
            <a:off x="1415510"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8" name="span"/>
          <p:cNvSpPr/>
          <p:nvPr/>
        </p:nvSpPr>
        <p:spPr>
          <a:xfrm>
            <a:off x="1914430" y="1571625"/>
            <a:ext cx="11149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executing</a:t>
            </a:r>
            <a:endParaRPr lang="en-US" sz="1944" dirty="0"/>
          </a:p>
        </p:txBody>
      </p:sp>
      <p:sp>
        <p:nvSpPr>
          <p:cNvPr id="9" name="span"/>
          <p:cNvSpPr/>
          <p:nvPr/>
        </p:nvSpPr>
        <p:spPr>
          <a:xfrm>
            <a:off x="3098768" y="1571625"/>
            <a:ext cx="10287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GraphQL</a:t>
            </a:r>
            <a:endParaRPr lang="en-US" sz="1944" dirty="0"/>
          </a:p>
        </p:txBody>
      </p:sp>
      <p:sp>
        <p:nvSpPr>
          <p:cNvPr id="10" name="span"/>
          <p:cNvSpPr/>
          <p:nvPr/>
        </p:nvSpPr>
        <p:spPr>
          <a:xfrm>
            <a:off x="4196906"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1" name="span"/>
          <p:cNvSpPr/>
          <p:nvPr/>
        </p:nvSpPr>
        <p:spPr>
          <a:xfrm>
            <a:off x="4451318" y="1571625"/>
            <a:ext cx="12359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expensive.</a:t>
            </a:r>
            <a:endParaRPr lang="en-US" sz="1944" dirty="0"/>
          </a:p>
        </p:txBody>
      </p:sp>
      <p:sp>
        <p:nvSpPr>
          <p:cNvPr id="12" name="span"/>
          <p:cNvSpPr/>
          <p:nvPr/>
        </p:nvSpPr>
        <p:spPr>
          <a:xfrm>
            <a:off x="5756624" y="1571625"/>
            <a:ext cx="7419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Cache</a:t>
            </a:r>
            <a:endParaRPr lang="en-US" sz="1944" dirty="0"/>
          </a:p>
        </p:txBody>
      </p:sp>
      <p:sp>
        <p:nvSpPr>
          <p:cNvPr id="13" name="span"/>
          <p:cNvSpPr/>
          <p:nvPr/>
        </p:nvSpPr>
        <p:spPr>
          <a:xfrm>
            <a:off x="6567964" y="1571625"/>
            <a:ext cx="5776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them</a:t>
            </a:r>
            <a:endParaRPr lang="en-US" sz="1944" dirty="0"/>
          </a:p>
        </p:txBody>
      </p:sp>
      <p:sp>
        <p:nvSpPr>
          <p:cNvPr id="14" name="span"/>
          <p:cNvSpPr/>
          <p:nvPr/>
        </p:nvSpPr>
        <p:spPr>
          <a:xfrm>
            <a:off x="7214997" y="1571625"/>
            <a:ext cx="635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15" name="span"/>
          <p:cNvSpPr/>
          <p:nvPr/>
        </p:nvSpPr>
        <p:spPr>
          <a:xfrm>
            <a:off x="7919371" y="1571625"/>
            <a:ext cx="10266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possible.</a:t>
            </a:r>
            <a:endParaRPr lang="en-US" sz="1944" dirty="0"/>
          </a:p>
        </p:txBody>
      </p:sp>
      <p:pic>
        <p:nvPicPr>
          <p:cNvPr id="1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193542"/>
            <a:ext cx="1219200" cy="1219200"/>
          </a:xfrm>
          <a:prstGeom prst="rect">
            <a:avLst/>
          </a:prstGeom>
        </p:spPr>
      </p:pic>
      <p:sp>
        <p:nvSpPr>
          <p:cNvPr id="17" name="span"/>
          <p:cNvSpPr/>
          <p:nvPr/>
        </p:nvSpPr>
        <p:spPr>
          <a:xfrm>
            <a:off x="1619726" y="4687062"/>
            <a:ext cx="297237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Cache the original query…</a:t>
            </a:r>
            <a:endParaRPr lang="en-US" sz="1814" dirty="0"/>
          </a:p>
        </p:txBody>
      </p:sp>
      <p:sp>
        <p:nvSpPr>
          <p:cNvPr id="18" name="span"/>
          <p:cNvSpPr/>
          <p:nvPr/>
        </p:nvSpPr>
        <p:spPr>
          <a:xfrm>
            <a:off x="1201484" y="5014436"/>
            <a:ext cx="380885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also includes invalid queries as it will</a:t>
            </a:r>
            <a:endParaRPr lang="en-US" sz="1555" dirty="0"/>
          </a:p>
        </p:txBody>
      </p:sp>
      <p:sp>
        <p:nvSpPr>
          <p:cNvPr id="19" name="span"/>
          <p:cNvSpPr/>
          <p:nvPr/>
        </p:nvSpPr>
        <p:spPr>
          <a:xfrm>
            <a:off x="998887" y="5285994"/>
            <a:ext cx="42140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speed up the handling of misbehaving clients.</a:t>
            </a:r>
            <a:endParaRPr lang="en-US" sz="1555" dirty="0"/>
          </a:p>
        </p:txBody>
      </p:sp>
      <p:pic>
        <p:nvPicPr>
          <p:cNvPr id="2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3193542"/>
            <a:ext cx="1219200" cy="1219200"/>
          </a:xfrm>
          <a:prstGeom prst="rect">
            <a:avLst/>
          </a:prstGeom>
        </p:spPr>
      </p:pic>
      <p:sp>
        <p:nvSpPr>
          <p:cNvPr id="21" name="span"/>
          <p:cNvSpPr/>
          <p:nvPr/>
        </p:nvSpPr>
        <p:spPr>
          <a:xfrm>
            <a:off x="7663815" y="4687062"/>
            <a:ext cx="284454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…and the enriched query</a:t>
            </a:r>
            <a:endParaRPr lang="en-US" sz="1814" dirty="0"/>
          </a:p>
        </p:txBody>
      </p:sp>
      <p:sp>
        <p:nvSpPr>
          <p:cNvPr id="22" name="span"/>
          <p:cNvSpPr/>
          <p:nvPr/>
        </p:nvSpPr>
        <p:spPr>
          <a:xfrm>
            <a:off x="7068979" y="5014436"/>
            <a:ext cx="403421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Traversing a complex query to ensure types</a:t>
            </a:r>
            <a:endParaRPr lang="en-US" sz="1555" dirty="0"/>
          </a:p>
        </p:txBody>
      </p:sp>
      <p:sp>
        <p:nvSpPr>
          <p:cNvPr id="23" name="span"/>
          <p:cNvSpPr/>
          <p:nvPr/>
        </p:nvSpPr>
        <p:spPr>
          <a:xfrm>
            <a:off x="7440740" y="5285994"/>
            <a:ext cx="32906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information can be time consuming.</a:t>
            </a:r>
            <a:endParaRPr lang="en-US" sz="155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777363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 me introduce two friends...</a:t>
            </a:r>
            <a:endParaRPr lang="en-US" sz="4277"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5484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Depth first tree traversal</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095500" y="1563053"/>
            <a:ext cx="8001000" cy="42672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22694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JSONPath</a:t>
            </a:r>
            <a:endParaRPr lang="en-US" sz="3240" dirty="0"/>
          </a:p>
        </p:txBody>
      </p:sp>
      <p:sp>
        <p:nvSpPr>
          <p:cNvPr id="5"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6" name="span"/>
          <p:cNvSpPr/>
          <p:nvPr/>
        </p:nvSpPr>
        <p:spPr>
          <a:xfrm>
            <a:off x="745236"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7" name="span"/>
          <p:cNvSpPr/>
          <p:nvPr/>
        </p:nvSpPr>
        <p:spPr>
          <a:xfrm>
            <a:off x="1045083"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8" name="span"/>
          <p:cNvSpPr/>
          <p:nvPr/>
        </p:nvSpPr>
        <p:spPr>
          <a:xfrm>
            <a:off x="1295495" y="1571625"/>
            <a:ext cx="6431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string</a:t>
            </a:r>
            <a:endParaRPr lang="en-US" sz="1944" dirty="0"/>
          </a:p>
        </p:txBody>
      </p:sp>
      <p:sp>
        <p:nvSpPr>
          <p:cNvPr id="9" name="span"/>
          <p:cNvSpPr/>
          <p:nvPr/>
        </p:nvSpPr>
        <p:spPr>
          <a:xfrm>
            <a:off x="2053304" y="1571625"/>
            <a:ext cx="7519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syntax</a:t>
            </a:r>
            <a:endParaRPr lang="en-US" sz="1944" dirty="0"/>
          </a:p>
        </p:txBody>
      </p:sp>
      <p:sp>
        <p:nvSpPr>
          <p:cNvPr id="10" name="span"/>
          <p:cNvSpPr/>
          <p:nvPr/>
        </p:nvSpPr>
        <p:spPr>
          <a:xfrm>
            <a:off x="2919889" y="1571625"/>
            <a:ext cx="314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1" name="span"/>
          <p:cNvSpPr/>
          <p:nvPr/>
        </p:nvSpPr>
        <p:spPr>
          <a:xfrm>
            <a:off x="3348895" y="1571625"/>
            <a:ext cx="10346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selecting</a:t>
            </a:r>
            <a:endParaRPr lang="en-US" sz="1944" dirty="0"/>
          </a:p>
        </p:txBody>
      </p:sp>
      <p:sp>
        <p:nvSpPr>
          <p:cNvPr id="12" name="span"/>
          <p:cNvSpPr/>
          <p:nvPr/>
        </p:nvSpPr>
        <p:spPr>
          <a:xfrm>
            <a:off x="4498181"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3" name="span"/>
          <p:cNvSpPr/>
          <p:nvPr/>
        </p:nvSpPr>
        <p:spPr>
          <a:xfrm>
            <a:off x="487680" y="1941957"/>
            <a:ext cx="11339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extracting</a:t>
            </a:r>
            <a:endParaRPr lang="en-US" sz="1944" dirty="0"/>
          </a:p>
        </p:txBody>
      </p:sp>
      <p:sp>
        <p:nvSpPr>
          <p:cNvPr id="14" name="span"/>
          <p:cNvSpPr/>
          <p:nvPr/>
        </p:nvSpPr>
        <p:spPr>
          <a:xfrm>
            <a:off x="1690973" y="1941957"/>
            <a:ext cx="744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values</a:t>
            </a:r>
            <a:endParaRPr lang="en-US" sz="1944" dirty="0"/>
          </a:p>
        </p:txBody>
      </p:sp>
      <p:sp>
        <p:nvSpPr>
          <p:cNvPr id="15" name="span"/>
          <p:cNvSpPr/>
          <p:nvPr/>
        </p:nvSpPr>
        <p:spPr>
          <a:xfrm>
            <a:off x="2504694" y="1941957"/>
            <a:ext cx="6808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within</a:t>
            </a:r>
            <a:endParaRPr lang="en-US" sz="1944" dirty="0"/>
          </a:p>
        </p:txBody>
      </p:sp>
      <p:sp>
        <p:nvSpPr>
          <p:cNvPr id="16" name="span"/>
          <p:cNvSpPr/>
          <p:nvPr/>
        </p:nvSpPr>
        <p:spPr>
          <a:xfrm>
            <a:off x="3254883" y="1941957"/>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7" name="span"/>
          <p:cNvSpPr/>
          <p:nvPr/>
        </p:nvSpPr>
        <p:spPr>
          <a:xfrm>
            <a:off x="3459956" y="1941957"/>
            <a:ext cx="670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JSON</a:t>
            </a:r>
            <a:endParaRPr lang="en-US" sz="1944" dirty="0"/>
          </a:p>
        </p:txBody>
      </p:sp>
      <p:sp>
        <p:nvSpPr>
          <p:cNvPr id="18" name="span"/>
          <p:cNvSpPr/>
          <p:nvPr/>
        </p:nvSpPr>
        <p:spPr>
          <a:xfrm>
            <a:off x="4200144" y="1941957"/>
            <a:ext cx="6865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value.</a:t>
            </a:r>
            <a:endParaRPr lang="en-US" sz="1944" dirty="0"/>
          </a:p>
        </p:txBody>
      </p:sp>
      <p:pic>
        <p:nvPicPr>
          <p:cNvPr id="19"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2795778"/>
            <a:ext cx="609600" cy="609600"/>
          </a:xfrm>
          <a:prstGeom prst="rect">
            <a:avLst/>
          </a:prstGeom>
        </p:spPr>
      </p:pic>
      <p:sp>
        <p:nvSpPr>
          <p:cNvPr id="20" name="span"/>
          <p:cNvSpPr/>
          <p:nvPr/>
        </p:nvSpPr>
        <p:spPr>
          <a:xfrm>
            <a:off x="1341120" y="2799969"/>
            <a:ext cx="12990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Well known</a:t>
            </a:r>
            <a:endParaRPr lang="en-US" sz="1814" dirty="0"/>
          </a:p>
        </p:txBody>
      </p:sp>
      <p:sp>
        <p:nvSpPr>
          <p:cNvPr id="21" name="span"/>
          <p:cNvSpPr/>
          <p:nvPr/>
        </p:nvSpPr>
        <p:spPr>
          <a:xfrm>
            <a:off x="1341120" y="3127343"/>
            <a:ext cx="33909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are already using JSONPath or a</a:t>
            </a:r>
            <a:endParaRPr lang="en-US" sz="1555" dirty="0"/>
          </a:p>
        </p:txBody>
      </p:sp>
      <p:sp>
        <p:nvSpPr>
          <p:cNvPr id="22" name="span"/>
          <p:cNvSpPr/>
          <p:nvPr/>
        </p:nvSpPr>
        <p:spPr>
          <a:xfrm>
            <a:off x="1341120" y="3398901"/>
            <a:ext cx="13049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similar syntax.</a:t>
            </a:r>
            <a:endParaRPr lang="en-US" sz="1555" dirty="0"/>
          </a:p>
        </p:txBody>
      </p:sp>
      <p:pic>
        <p:nvPicPr>
          <p:cNvPr id="23"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4136898"/>
            <a:ext cx="609600" cy="609600"/>
          </a:xfrm>
          <a:prstGeom prst="rect">
            <a:avLst/>
          </a:prstGeom>
        </p:spPr>
      </p:pic>
      <p:sp>
        <p:nvSpPr>
          <p:cNvPr id="24" name="span"/>
          <p:cNvSpPr/>
          <p:nvPr/>
        </p:nvSpPr>
        <p:spPr>
          <a:xfrm>
            <a:off x="1341120" y="4141089"/>
            <a:ext cx="239639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Easily implementable</a:t>
            </a:r>
            <a:endParaRPr lang="en-US" sz="1814" dirty="0"/>
          </a:p>
        </p:txBody>
      </p:sp>
      <p:sp>
        <p:nvSpPr>
          <p:cNvPr id="25" name="span"/>
          <p:cNvSpPr/>
          <p:nvPr/>
        </p:nvSpPr>
        <p:spPr>
          <a:xfrm>
            <a:off x="1341120" y="4468463"/>
            <a:ext cx="34365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syntax is easy to understand and</a:t>
            </a:r>
            <a:endParaRPr lang="en-US" sz="1555" dirty="0"/>
          </a:p>
        </p:txBody>
      </p:sp>
      <p:sp>
        <p:nvSpPr>
          <p:cNvPr id="26" name="span"/>
          <p:cNvSpPr/>
          <p:nvPr/>
        </p:nvSpPr>
        <p:spPr>
          <a:xfrm>
            <a:off x="1341120" y="4740021"/>
            <a:ext cx="10156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implement.</a:t>
            </a:r>
            <a:endParaRPr lang="en-US" sz="1555" dirty="0"/>
          </a:p>
        </p:txBody>
      </p:sp>
      <p:sp>
        <p:nvSpPr>
          <p:cNvPr id="27" name="pre.freya@code"/>
          <p:cNvSpPr/>
          <p:nvPr/>
        </p:nvSpPr>
        <p:spPr>
          <a:xfrm>
            <a:off x="5903214" y="2195036"/>
            <a:ext cx="5801106" cy="2437448"/>
          </a:xfrm>
          <a:prstGeom prst="roundRect">
            <a:avLst>
              <a:gd name="adj" fmla="val 2501"/>
            </a:avLst>
          </a:prstGeom>
          <a:solidFill>
            <a:srgbClr val="282C34"/>
          </a:solidFill>
          <a:ln w="12700">
            <a:solidFill>
              <a:srgbClr val="282C34">
                <a:alpha val="0"/>
              </a:srgbClr>
            </a:solidFill>
            <a:prstDash val="solid"/>
          </a:ln>
        </p:spPr>
      </p:sp>
      <p:sp>
        <p:nvSpPr>
          <p:cNvPr id="28" name="pre.freya@code:code"/>
          <p:cNvSpPr/>
          <p:nvPr/>
        </p:nvSpPr>
        <p:spPr>
          <a:xfrm>
            <a:off x="6073807" y="2444972"/>
            <a:ext cx="5516879" cy="1937671"/>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cat example.json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"countries":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"name": "Iceland", capital: "Reykjavík",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"name": "Italy", capital: "Roma"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jq ".countries[1].capital" example.json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"Roma"</a:t>
            </a:r>
            <a:endParaRPr lang="en-US" sz="112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bg-sky.theme@separator.no-image.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729843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 and now the show goes on!</a:t>
            </a:r>
            <a:endParaRPr lang="en-US" sz="4277"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42642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Enrich the data</a:t>
            </a:r>
            <a:endParaRPr lang="en-US" sz="3240" dirty="0"/>
          </a:p>
        </p:txBody>
      </p:sp>
      <p:sp>
        <p:nvSpPr>
          <p:cNvPr id="5"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6" name="span"/>
          <p:cNvSpPr/>
          <p:nvPr/>
        </p:nvSpPr>
        <p:spPr>
          <a:xfrm>
            <a:off x="1168908" y="1571625"/>
            <a:ext cx="9289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traverse</a:t>
            </a:r>
            <a:endParaRPr lang="en-US" sz="1944" dirty="0"/>
          </a:p>
        </p:txBody>
      </p:sp>
      <p:sp>
        <p:nvSpPr>
          <p:cNvPr id="7" name="span"/>
          <p:cNvSpPr/>
          <p:nvPr/>
        </p:nvSpPr>
        <p:spPr>
          <a:xfrm>
            <a:off x="2409920"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3084195" y="1571625"/>
            <a:ext cx="10764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upstream</a:t>
            </a:r>
            <a:endParaRPr lang="en-US" sz="1944" dirty="0"/>
          </a:p>
        </p:txBody>
      </p:sp>
      <p:sp>
        <p:nvSpPr>
          <p:cNvPr id="9" name="span"/>
          <p:cNvSpPr/>
          <p:nvPr/>
        </p:nvSpPr>
        <p:spPr>
          <a:xfrm>
            <a:off x="4472654" y="1571625"/>
            <a:ext cx="11356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response,</a:t>
            </a:r>
            <a:endParaRPr lang="en-US" sz="1944" dirty="0"/>
          </a:p>
        </p:txBody>
      </p:sp>
      <p:sp>
        <p:nvSpPr>
          <p:cNvPr id="10" name="span"/>
          <p:cNvSpPr/>
          <p:nvPr/>
        </p:nvSpPr>
        <p:spPr>
          <a:xfrm>
            <a:off x="487680" y="1941957"/>
            <a:ext cx="11149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executing</a:t>
            </a:r>
            <a:endParaRPr lang="en-US" sz="1944" dirty="0"/>
          </a:p>
        </p:txBody>
      </p:sp>
      <p:sp>
        <p:nvSpPr>
          <p:cNvPr id="11" name="span"/>
          <p:cNvSpPr/>
          <p:nvPr/>
        </p:nvSpPr>
        <p:spPr>
          <a:xfrm>
            <a:off x="1671923"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2103501" y="1941957"/>
            <a:ext cx="864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handler</a:t>
            </a:r>
            <a:endParaRPr lang="en-US" sz="1944" dirty="0"/>
          </a:p>
        </p:txBody>
      </p:sp>
      <p:sp>
        <p:nvSpPr>
          <p:cNvPr id="13" name="span"/>
          <p:cNvSpPr/>
          <p:nvPr/>
        </p:nvSpPr>
        <p:spPr>
          <a:xfrm>
            <a:off x="3037237" y="1941957"/>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4" name="span"/>
          <p:cNvSpPr/>
          <p:nvPr/>
        </p:nvSpPr>
        <p:spPr>
          <a:xfrm>
            <a:off x="3398330" y="1941957"/>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each</a:t>
            </a:r>
            <a:endParaRPr lang="en-US" sz="1944" dirty="0"/>
          </a:p>
        </p:txBody>
      </p:sp>
      <p:sp>
        <p:nvSpPr>
          <p:cNvPr id="15" name="span"/>
          <p:cNvSpPr/>
          <p:nvPr/>
        </p:nvSpPr>
        <p:spPr>
          <a:xfrm>
            <a:off x="4032314" y="1941957"/>
            <a:ext cx="6531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a:t>
            </a:r>
            <a:endParaRPr lang="en-US" sz="1944" dirty="0"/>
          </a:p>
        </p:txBody>
      </p:sp>
      <p:sp>
        <p:nvSpPr>
          <p:cNvPr id="16" name="span"/>
          <p:cNvSpPr/>
          <p:nvPr/>
        </p:nvSpPr>
        <p:spPr>
          <a:xfrm>
            <a:off x="487680" y="2799969"/>
            <a:ext cx="1499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17" name="span"/>
          <p:cNvSpPr/>
          <p:nvPr/>
        </p:nvSpPr>
        <p:spPr>
          <a:xfrm>
            <a:off x="803720" y="2799969"/>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8" name="span"/>
          <p:cNvSpPr/>
          <p:nvPr/>
        </p:nvSpPr>
        <p:spPr>
          <a:xfrm>
            <a:off x="1465040" y="2799969"/>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9" name="span"/>
          <p:cNvSpPr/>
          <p:nvPr/>
        </p:nvSpPr>
        <p:spPr>
          <a:xfrm>
            <a:off x="1816227" y="2799969"/>
            <a:ext cx="9751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returned</a:t>
            </a:r>
            <a:endParaRPr lang="en-US" sz="1944" dirty="0"/>
          </a:p>
        </p:txBody>
      </p:sp>
      <p:sp>
        <p:nvSpPr>
          <p:cNvPr id="20" name="span"/>
          <p:cNvSpPr/>
          <p:nvPr/>
        </p:nvSpPr>
        <p:spPr>
          <a:xfrm>
            <a:off x="2957513" y="2799969"/>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21" name="span"/>
          <p:cNvSpPr/>
          <p:nvPr/>
        </p:nvSpPr>
        <p:spPr>
          <a:xfrm>
            <a:off x="3655219" y="2799969"/>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2" name="span"/>
          <p:cNvSpPr/>
          <p:nvPr/>
        </p:nvSpPr>
        <p:spPr>
          <a:xfrm>
            <a:off x="4183571" y="2799969"/>
            <a:ext cx="9186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handler,</a:t>
            </a:r>
            <a:endParaRPr lang="en-US" sz="1944" dirty="0"/>
          </a:p>
        </p:txBody>
      </p:sp>
      <p:sp>
        <p:nvSpPr>
          <p:cNvPr id="23" name="span"/>
          <p:cNvSpPr/>
          <p:nvPr/>
        </p:nvSpPr>
        <p:spPr>
          <a:xfrm>
            <a:off x="5268373" y="2799969"/>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24" name="span"/>
          <p:cNvSpPr/>
          <p:nvPr/>
        </p:nvSpPr>
        <p:spPr>
          <a:xfrm>
            <a:off x="487680" y="3170301"/>
            <a:ext cx="8699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append</a:t>
            </a:r>
            <a:endParaRPr lang="en-US" sz="1944" dirty="0"/>
          </a:p>
        </p:txBody>
      </p:sp>
      <p:sp>
        <p:nvSpPr>
          <p:cNvPr id="25" name="span"/>
          <p:cNvSpPr/>
          <p:nvPr/>
        </p:nvSpPr>
        <p:spPr>
          <a:xfrm>
            <a:off x="1426940" y="3170301"/>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6" name="span"/>
          <p:cNvSpPr/>
          <p:nvPr/>
        </p:nvSpPr>
        <p:spPr>
          <a:xfrm>
            <a:off x="1714405" y="3170301"/>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27" name="span"/>
          <p:cNvSpPr/>
          <p:nvPr/>
        </p:nvSpPr>
        <p:spPr>
          <a:xfrm>
            <a:off x="2145887" y="3170301"/>
            <a:ext cx="11092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extension</a:t>
            </a:r>
            <a:endParaRPr lang="en-US" sz="1944" dirty="0"/>
          </a:p>
        </p:txBody>
      </p:sp>
      <p:sp>
        <p:nvSpPr>
          <p:cNvPr id="28" name="span"/>
          <p:cNvSpPr/>
          <p:nvPr/>
        </p:nvSpPr>
        <p:spPr>
          <a:xfrm>
            <a:off x="3324511" y="3170301"/>
            <a:ext cx="6245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using</a:t>
            </a:r>
            <a:endParaRPr lang="en-US" sz="1944" dirty="0"/>
          </a:p>
        </p:txBody>
      </p:sp>
      <p:sp>
        <p:nvSpPr>
          <p:cNvPr id="29" name="span"/>
          <p:cNvSpPr/>
          <p:nvPr/>
        </p:nvSpPr>
        <p:spPr>
          <a:xfrm>
            <a:off x="4018407" y="3170301"/>
            <a:ext cx="12502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JSONPath.</a:t>
            </a:r>
            <a:endParaRPr lang="en-US" sz="1944" dirty="0"/>
          </a:p>
        </p:txBody>
      </p:sp>
      <p:sp>
        <p:nvSpPr>
          <p:cNvPr id="30" name="pre.freya@code"/>
          <p:cNvSpPr/>
          <p:nvPr/>
        </p:nvSpPr>
        <p:spPr>
          <a:xfrm>
            <a:off x="6669596" y="635222"/>
            <a:ext cx="4948714" cy="5557076"/>
          </a:xfrm>
          <a:prstGeom prst="roundRect">
            <a:avLst>
              <a:gd name="adj" fmla="val 1232"/>
            </a:avLst>
          </a:prstGeom>
          <a:solidFill>
            <a:srgbClr val="282C34"/>
          </a:solidFill>
          <a:ln w="12700">
            <a:solidFill>
              <a:srgbClr val="282C34">
                <a:alpha val="0"/>
              </a:srgbClr>
            </a:solidFill>
            <a:prstDash val="solid"/>
          </a:ln>
        </p:spPr>
      </p:sp>
      <p:sp>
        <p:nvSpPr>
          <p:cNvPr id="31" name="pre.freya@code:code"/>
          <p:cNvSpPr/>
          <p:nvPr/>
        </p:nvSpPr>
        <p:spPr>
          <a:xfrm>
            <a:off x="6840188" y="885158"/>
            <a:ext cx="4664487" cy="5057299"/>
          </a:xfrm>
          <a:prstGeom prst="rect">
            <a:avLst/>
          </a:prstGeom>
          <a:noFill/>
          <a:ln/>
        </p:spPr>
        <p:txBody>
          <a:bodyPr wrap="none" lIns="0" tIns="0" rIns="0" bIns="0" rtlCol="0" anchor="t"/>
          <a:lstStyle/>
          <a:p>
            <a:pPr algn="l" indent="0" marL="0">
              <a:lnSpc>
                <a:spcPts val="1535"/>
              </a:lnSpc>
              <a:buNone/>
            </a:pPr>
            <a:r>
              <a:rPr lang="en-US" sz="1120" u="none" dirty="0">
                <a:solidFill>
                  <a:srgbClr val="C678DD">
                    <a:alpha val="50000"/>
                  </a:srgbClr>
                </a:solidFill>
                <a:latin typeface="Roboto Mono" pitchFamily="34" charset="0"/>
                <a:ea typeface="Roboto Mono" pitchFamily="34" charset="-122"/>
                <a:cs typeface="Roboto Mono" pitchFamily="34" charset="-120"/>
              </a:rPr>
              <a:t>async</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function</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enrich</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data</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enrichedId</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handler</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const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extensions</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traverse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data</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async</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Execute the handler on the node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and eventually add the returned data</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const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additional</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await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handler</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__typename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enrichedId</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path</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value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if</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additional</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const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jsonPath</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path</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join</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98C379">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replace</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(\d</a:t>
            </a:r>
            <a:r>
              <a:rPr lang="en-US" sz="1120" u="none" dirty="0">
                <a:solidFill>
                  <a:srgbClr val="D19A66">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a:t>
            </a:r>
            <a:r>
              <a:rPr lang="en-US" sz="1120" u="none" dirty="0">
                <a:solidFill>
                  <a:srgbClr val="C678DD">
                    <a:alpha val="50000"/>
                  </a:srgbClr>
                </a:solidFill>
                <a:latin typeface="Roboto Mono" pitchFamily="34" charset="0"/>
                <a:ea typeface="Roboto Mono" pitchFamily="34" charset="-122"/>
                <a:cs typeface="Roboto Mono" pitchFamily="34" charset="-120"/>
              </a:rPr>
              <a:t>g</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'[$1].'</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extensions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jsonPath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additional</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Make sure we remove any fields we added</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enrichedId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undefined</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return</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extensions</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07952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Tree traversal</a:t>
            </a:r>
            <a:endParaRPr lang="en-US" sz="3240" dirty="0"/>
          </a:p>
        </p:txBody>
      </p:sp>
      <p:sp>
        <p:nvSpPr>
          <p:cNvPr id="5" name="span"/>
          <p:cNvSpPr/>
          <p:nvPr/>
        </p:nvSpPr>
        <p:spPr>
          <a:xfrm>
            <a:off x="487680" y="1571625"/>
            <a:ext cx="15586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Implementing</a:t>
            </a:r>
            <a:endParaRPr lang="en-US" sz="1944" dirty="0"/>
          </a:p>
        </p:txBody>
      </p:sp>
      <p:sp>
        <p:nvSpPr>
          <p:cNvPr id="6" name="span"/>
          <p:cNvSpPr/>
          <p:nvPr/>
        </p:nvSpPr>
        <p:spPr>
          <a:xfrm>
            <a:off x="2143411"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7" name="span"/>
          <p:cNvSpPr/>
          <p:nvPr/>
        </p:nvSpPr>
        <p:spPr>
          <a:xfrm>
            <a:off x="2376202" y="1571625"/>
            <a:ext cx="6595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depth</a:t>
            </a:r>
            <a:endParaRPr lang="en-US" sz="1944" dirty="0"/>
          </a:p>
        </p:txBody>
      </p:sp>
      <p:sp>
        <p:nvSpPr>
          <p:cNvPr id="8" name="span"/>
          <p:cNvSpPr/>
          <p:nvPr/>
        </p:nvSpPr>
        <p:spPr>
          <a:xfrm>
            <a:off x="3132773" y="1571625"/>
            <a:ext cx="4326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first</a:t>
            </a:r>
            <a:endParaRPr lang="en-US" sz="1944" dirty="0"/>
          </a:p>
        </p:txBody>
      </p:sp>
      <p:sp>
        <p:nvSpPr>
          <p:cNvPr id="9" name="span"/>
          <p:cNvSpPr/>
          <p:nvPr/>
        </p:nvSpPr>
        <p:spPr>
          <a:xfrm>
            <a:off x="3662458" y="1571625"/>
            <a:ext cx="4446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tree</a:t>
            </a:r>
            <a:endParaRPr lang="en-US" sz="1944" dirty="0"/>
          </a:p>
        </p:txBody>
      </p:sp>
      <p:sp>
        <p:nvSpPr>
          <p:cNvPr id="10" name="span"/>
          <p:cNvSpPr/>
          <p:nvPr/>
        </p:nvSpPr>
        <p:spPr>
          <a:xfrm>
            <a:off x="4204145" y="1571625"/>
            <a:ext cx="9790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traversal</a:t>
            </a:r>
            <a:endParaRPr lang="en-US" sz="1944" dirty="0"/>
          </a:p>
        </p:txBody>
      </p:sp>
      <p:sp>
        <p:nvSpPr>
          <p:cNvPr id="11" name="span"/>
          <p:cNvSpPr/>
          <p:nvPr/>
        </p:nvSpPr>
        <p:spPr>
          <a:xfrm>
            <a:off x="487680" y="1941957"/>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2" name="span"/>
          <p:cNvSpPr/>
          <p:nvPr/>
        </p:nvSpPr>
        <p:spPr>
          <a:xfrm>
            <a:off x="742093" y="1941957"/>
            <a:ext cx="5664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quite</a:t>
            </a:r>
            <a:endParaRPr lang="en-US" sz="1944" dirty="0"/>
          </a:p>
        </p:txBody>
      </p:sp>
      <p:sp>
        <p:nvSpPr>
          <p:cNvPr id="13" name="span"/>
          <p:cNvSpPr/>
          <p:nvPr/>
        </p:nvSpPr>
        <p:spPr>
          <a:xfrm>
            <a:off x="1377887" y="1941957"/>
            <a:ext cx="5459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easy</a:t>
            </a:r>
            <a:endParaRPr lang="en-US" sz="1944" dirty="0"/>
          </a:p>
        </p:txBody>
      </p:sp>
      <p:sp>
        <p:nvSpPr>
          <p:cNvPr id="14" name="span"/>
          <p:cNvSpPr/>
          <p:nvPr/>
        </p:nvSpPr>
        <p:spPr>
          <a:xfrm>
            <a:off x="1993202" y="1941957"/>
            <a:ext cx="635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15" name="span"/>
          <p:cNvSpPr/>
          <p:nvPr/>
        </p:nvSpPr>
        <p:spPr>
          <a:xfrm>
            <a:off x="2697575" y="1941957"/>
            <a:ext cx="6245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using</a:t>
            </a:r>
            <a:endParaRPr lang="en-US" sz="1944" dirty="0"/>
          </a:p>
        </p:txBody>
      </p:sp>
      <p:sp>
        <p:nvSpPr>
          <p:cNvPr id="16" name="span"/>
          <p:cNvSpPr/>
          <p:nvPr/>
        </p:nvSpPr>
        <p:spPr>
          <a:xfrm>
            <a:off x="3391472" y="1941957"/>
            <a:ext cx="11462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recursion.</a:t>
            </a:r>
            <a:endParaRPr lang="en-US" sz="1944" dirty="0"/>
          </a:p>
        </p:txBody>
      </p:sp>
      <p:sp>
        <p:nvSpPr>
          <p:cNvPr id="17" name="pre.freya@code"/>
          <p:cNvSpPr/>
          <p:nvPr/>
        </p:nvSpPr>
        <p:spPr>
          <a:xfrm>
            <a:off x="6158579" y="830199"/>
            <a:ext cx="5545741" cy="5167122"/>
          </a:xfrm>
          <a:prstGeom prst="roundRect">
            <a:avLst>
              <a:gd name="adj" fmla="val 1180"/>
            </a:avLst>
          </a:prstGeom>
          <a:solidFill>
            <a:srgbClr val="282C34"/>
          </a:solidFill>
          <a:ln w="12700">
            <a:solidFill>
              <a:srgbClr val="282C34">
                <a:alpha val="0"/>
              </a:srgbClr>
            </a:solidFill>
            <a:prstDash val="solid"/>
          </a:ln>
        </p:spPr>
      </p:sp>
      <p:sp>
        <p:nvSpPr>
          <p:cNvPr id="18" name="pre.freya@code:code"/>
          <p:cNvSpPr/>
          <p:nvPr/>
        </p:nvSpPr>
        <p:spPr>
          <a:xfrm>
            <a:off x="6329172" y="1080135"/>
            <a:ext cx="5261514" cy="4667345"/>
          </a:xfrm>
          <a:prstGeom prst="rect">
            <a:avLst/>
          </a:prstGeom>
          <a:noFill/>
          <a:ln/>
        </p:spPr>
        <p:txBody>
          <a:bodyPr wrap="none" lIns="0" tIns="0" rIns="0" bIns="0" rtlCol="0" anchor="t"/>
          <a:lstStyle/>
          <a:p>
            <a:pPr algn="l" indent="0" marL="0">
              <a:lnSpc>
                <a:spcPts val="1535"/>
              </a:lnSpc>
              <a:buNone/>
            </a:pPr>
            <a:r>
              <a:rPr lang="en-US" sz="1120" u="none" dirty="0">
                <a:solidFill>
                  <a:srgbClr val="C678DD">
                    <a:alpha val="50000"/>
                  </a:srgbClr>
                </a:solidFill>
                <a:latin typeface="Roboto Mono" pitchFamily="34" charset="0"/>
                <a:ea typeface="Roboto Mono" pitchFamily="34" charset="-122"/>
                <a:cs typeface="Roboto Mono" pitchFamily="34" charset="-120"/>
              </a:rPr>
              <a:t>async</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function</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traverse</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current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path</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visitor</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This is to handle the initial call</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if</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typeof</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path</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'function'</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visitor</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path</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First of all, call the visitor on the current object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visitor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current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For each enumerable property in the object,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perform a depth first traverse of the property</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if it is an array of objects or an object.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val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of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Object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entries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current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if</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Array</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61AFEF">
                    <a:alpha val="50000"/>
                  </a:srgbClr>
                </a:solidFill>
                <a:latin typeface="Roboto Mono" pitchFamily="34" charset="0"/>
                <a:ea typeface="Roboto Mono" pitchFamily="34" charset="-122"/>
                <a:cs typeface="Roboto Mono" pitchFamily="34" charset="-120"/>
              </a:rPr>
              <a:t>isArray</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val</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for</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let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i</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D19A66">
                    <a:alpha val="50000"/>
                  </a:srgbClr>
                </a:solidFill>
                <a:latin typeface="Roboto Mono" pitchFamily="34" charset="0"/>
                <a:ea typeface="Roboto Mono" pitchFamily="34" charset="-122"/>
                <a:cs typeface="Roboto Mono" pitchFamily="34" charset="-120"/>
              </a:rPr>
              <a:t>0</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i</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&lt;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val</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length</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i</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D19A66">
                    <a:alpha val="50000"/>
                  </a:srgbClr>
                </a:solidFill>
                <a:latin typeface="Roboto Mono" pitchFamily="34" charset="0"/>
                <a:ea typeface="Roboto Mono" pitchFamily="34" charset="-122"/>
                <a:cs typeface="Roboto Mono" pitchFamily="34" charset="-120"/>
              </a:rPr>
              <a:t>1</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traverse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val</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concat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visitor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Say thanks to JS typing for the null checking</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C678DD">
                    <a:alpha val="50000"/>
                  </a:srgbClr>
                </a:solidFill>
                <a:latin typeface="Roboto Mono" pitchFamily="34" charset="0"/>
                <a:ea typeface="Roboto Mono" pitchFamily="34" charset="-122"/>
                <a:cs typeface="Roboto Mono" pitchFamily="34" charset="-120"/>
              </a:rPr>
              <a:t>else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if</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typeof</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val</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'object'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&amp;&amp;</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val</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56B6C2">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D19A66">
                    <a:alpha val="50000"/>
                  </a:srgbClr>
                </a:solidFill>
                <a:latin typeface="Roboto Mono" pitchFamily="34" charset="0"/>
                <a:ea typeface="Roboto Mono" pitchFamily="34" charset="-122"/>
                <a:cs typeface="Roboto Mono" pitchFamily="34" charset="-120"/>
              </a:rPr>
              <a:t>null</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traverse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val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path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concat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visitor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7031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Fetch additional data</a:t>
            </a:r>
            <a:endParaRPr lang="en-US" sz="3240" dirty="0"/>
          </a:p>
        </p:txBody>
      </p:sp>
      <p:sp>
        <p:nvSpPr>
          <p:cNvPr id="5" name="span"/>
          <p:cNvSpPr/>
          <p:nvPr/>
        </p:nvSpPr>
        <p:spPr>
          <a:xfrm>
            <a:off x="487680" y="1571625"/>
            <a:ext cx="6607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Using</a:t>
            </a:r>
            <a:endParaRPr lang="en-US" sz="1944" dirty="0"/>
          </a:p>
        </p:txBody>
      </p:sp>
      <p:sp>
        <p:nvSpPr>
          <p:cNvPr id="6" name="span"/>
          <p:cNvSpPr/>
          <p:nvPr/>
        </p:nvSpPr>
        <p:spPr>
          <a:xfrm>
            <a:off x="1297115" y="1571625"/>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807940" y="1571625"/>
            <a:ext cx="5079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type</a:t>
            </a:r>
            <a:endParaRPr lang="en-US" sz="1944" dirty="0"/>
          </a:p>
        </p:txBody>
      </p:sp>
      <p:sp>
        <p:nvSpPr>
          <p:cNvPr id="8" name="span"/>
          <p:cNvSpPr/>
          <p:nvPr/>
        </p:nvSpPr>
        <p:spPr>
          <a:xfrm>
            <a:off x="2464499" y="1571625"/>
            <a:ext cx="7506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and/or</a:t>
            </a:r>
            <a:endParaRPr lang="en-US" sz="1944" dirty="0"/>
          </a:p>
        </p:txBody>
      </p:sp>
      <p:sp>
        <p:nvSpPr>
          <p:cNvPr id="9" name="span"/>
          <p:cNvSpPr/>
          <p:nvPr/>
        </p:nvSpPr>
        <p:spPr>
          <a:xfrm>
            <a:off x="336375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3874580" y="1571625"/>
            <a:ext cx="5057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path</a:t>
            </a:r>
            <a:endParaRPr lang="en-US" sz="1944" dirty="0"/>
          </a:p>
        </p:txBody>
      </p:sp>
      <p:sp>
        <p:nvSpPr>
          <p:cNvPr id="11" name="span"/>
          <p:cNvSpPr/>
          <p:nvPr/>
        </p:nvSpPr>
        <p:spPr>
          <a:xfrm>
            <a:off x="4528947"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2" name="span"/>
          <p:cNvSpPr/>
          <p:nvPr/>
        </p:nvSpPr>
        <p:spPr>
          <a:xfrm>
            <a:off x="5017484" y="1571625"/>
            <a:ext cx="4214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13" name="span"/>
          <p:cNvSpPr/>
          <p:nvPr/>
        </p:nvSpPr>
        <p:spPr>
          <a:xfrm>
            <a:off x="487680" y="1941957"/>
            <a:ext cx="8466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choose</a:t>
            </a:r>
            <a:endParaRPr lang="en-US" sz="1944" dirty="0"/>
          </a:p>
        </p:txBody>
      </p:sp>
      <p:sp>
        <p:nvSpPr>
          <p:cNvPr id="14" name="span"/>
          <p:cNvSpPr/>
          <p:nvPr/>
        </p:nvSpPr>
        <p:spPr>
          <a:xfrm>
            <a:off x="1415129" y="1941957"/>
            <a:ext cx="9406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whether</a:t>
            </a:r>
            <a:endParaRPr lang="en-US" sz="1944" dirty="0"/>
          </a:p>
        </p:txBody>
      </p:sp>
      <p:sp>
        <p:nvSpPr>
          <p:cNvPr id="15" name="span"/>
          <p:cNvSpPr/>
          <p:nvPr/>
        </p:nvSpPr>
        <p:spPr>
          <a:xfrm>
            <a:off x="2436590"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2879598" y="1941957"/>
            <a:ext cx="5834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a:t>
            </a:r>
            <a:endParaRPr lang="en-US" sz="1944" dirty="0"/>
          </a:p>
        </p:txBody>
      </p:sp>
      <p:sp>
        <p:nvSpPr>
          <p:cNvPr id="17" name="span"/>
          <p:cNvSpPr/>
          <p:nvPr/>
        </p:nvSpPr>
        <p:spPr>
          <a:xfrm>
            <a:off x="3543776" y="1941957"/>
            <a:ext cx="7076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needs</a:t>
            </a:r>
            <a:endParaRPr lang="en-US" sz="1944" dirty="0"/>
          </a:p>
        </p:txBody>
      </p:sp>
      <p:sp>
        <p:nvSpPr>
          <p:cNvPr id="18" name="span"/>
          <p:cNvSpPr/>
          <p:nvPr/>
        </p:nvSpPr>
        <p:spPr>
          <a:xfrm>
            <a:off x="4332256" y="1941957"/>
            <a:ext cx="11067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additional</a:t>
            </a:r>
            <a:endParaRPr lang="en-US" sz="1944" dirty="0"/>
          </a:p>
        </p:txBody>
      </p:sp>
      <p:sp>
        <p:nvSpPr>
          <p:cNvPr id="19" name="span"/>
          <p:cNvSpPr/>
          <p:nvPr/>
        </p:nvSpPr>
        <p:spPr>
          <a:xfrm>
            <a:off x="487680" y="2312289"/>
            <a:ext cx="5648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20" name="pre.freya@code"/>
          <p:cNvSpPr/>
          <p:nvPr/>
        </p:nvSpPr>
        <p:spPr>
          <a:xfrm>
            <a:off x="6414326" y="635222"/>
            <a:ext cx="5289995" cy="5557076"/>
          </a:xfrm>
          <a:prstGeom prst="roundRect">
            <a:avLst>
              <a:gd name="adj" fmla="val 1152"/>
            </a:avLst>
          </a:prstGeom>
          <a:solidFill>
            <a:srgbClr val="282C34"/>
          </a:solidFill>
          <a:ln w="12700">
            <a:solidFill>
              <a:srgbClr val="282C34">
                <a:alpha val="0"/>
              </a:srgbClr>
            </a:solidFill>
            <a:prstDash val="solid"/>
          </a:ln>
        </p:spPr>
      </p:sp>
      <p:sp>
        <p:nvSpPr>
          <p:cNvPr id="21" name="pre.freya@code:code"/>
          <p:cNvSpPr/>
          <p:nvPr/>
        </p:nvSpPr>
        <p:spPr>
          <a:xfrm>
            <a:off x="6584918" y="885158"/>
            <a:ext cx="5005768" cy="5057299"/>
          </a:xfrm>
          <a:prstGeom prst="rect">
            <a:avLst/>
          </a:prstGeom>
          <a:noFill/>
          <a:ln/>
        </p:spPr>
        <p:txBody>
          <a:bodyPr wrap="none" lIns="0" tIns="0" rIns="0" bIns="0" rtlCol="0" anchor="t"/>
          <a:lstStyle/>
          <a:p>
            <a:pPr algn="l" indent="0" marL="0">
              <a:lnSpc>
                <a:spcPts val="1535"/>
              </a:lnSpc>
              <a:buNone/>
            </a:pPr>
            <a:r>
              <a:rPr lang="en-US" sz="1120" u="none" dirty="0">
                <a:solidFill>
                  <a:srgbClr val="C678DD">
                    <a:alpha val="50000"/>
                  </a:srgbClr>
                </a:solidFill>
                <a:latin typeface="Roboto Mono" pitchFamily="34" charset="0"/>
                <a:ea typeface="Roboto Mono" pitchFamily="34" charset="-122"/>
                <a:cs typeface="Roboto Mono" pitchFamily="34" charset="-120"/>
              </a:rPr>
              <a:t>async</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function</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61AFEF">
                    <a:alpha val="50000"/>
                  </a:srgbClr>
                </a:solidFill>
                <a:latin typeface="Roboto Mono" pitchFamily="34" charset="0"/>
                <a:ea typeface="Roboto Mono" pitchFamily="34" charset="-122"/>
                <a:cs typeface="Roboto Mono" pitchFamily="34" charset="-120"/>
              </a:rPr>
              <a:t>addWeatherInformation</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type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path</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value</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'City'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return</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Get weather information for today for the city</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undici</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request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'https://goweather.herokuapp.com'</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method</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'GET'</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path</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`/weather/</a:t>
            </a:r>
            <a:r>
              <a:rPr lang="en-US" sz="1120" u="none" dirty="0">
                <a:solidFill>
                  <a:srgbClr val="C678DD">
                    <a:alpha val="50000"/>
                  </a:srgbClr>
                </a:solidFill>
                <a:latin typeface="Roboto Mono" pitchFamily="34" charset="0"/>
                <a:ea typeface="Roboto Mono" pitchFamily="34" charset="-122"/>
                <a:cs typeface="Roboto Mono" pitchFamily="34" charset="-120"/>
              </a:rPr>
              <a:t>${</a:t>
            </a:r>
            <a:r>
              <a:rPr lang="en-US" sz="1120" u="none" dirty="0">
                <a:solidFill>
                  <a:srgbClr val="E5C07B">
                    <a:alpha val="50000"/>
                  </a:srgbClr>
                </a:solidFill>
                <a:latin typeface="Roboto Mono" pitchFamily="34" charset="0"/>
                <a:ea typeface="Roboto Mono" pitchFamily="34" charset="-122"/>
                <a:cs typeface="Roboto Mono" pitchFamily="34" charset="-120"/>
              </a:rPr>
              <a:t>value</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name</a:t>
            </a:r>
            <a:r>
              <a:rPr lang="en-US" sz="1120" u="none" dirty="0">
                <a:solidFill>
                  <a:srgbClr val="C678DD">
                    <a:alpha val="50000"/>
                  </a:srgbClr>
                </a:solidFill>
                <a:latin typeface="Roboto Mono" pitchFamily="34" charset="0"/>
                <a:ea typeface="Roboto Mono" pitchFamily="34" charset="-122"/>
                <a:cs typeface="Roboto Mono" pitchFamily="34" charset="-120"/>
              </a:rPr>
              <a:t>}</a:t>
            </a:r>
            <a:r>
              <a:rPr lang="en-US" sz="1120" u="none" dirty="0">
                <a:solidFill>
                  <a:srgbClr val="98C379">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dispatcher</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agent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body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JSON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parse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await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getStream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body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response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statusCode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200</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 </a:t>
            </a:r>
            <a:r>
              <a:rPr lang="en-US" sz="1120" u="none" dirty="0">
                <a:solidFill>
                  <a:srgbClr val="E06C75">
                    <a:alpha val="50000"/>
                  </a:srgbClr>
                </a:solidFill>
                <a:latin typeface="Roboto Mono" pitchFamily="34" charset="0"/>
                <a:ea typeface="Roboto Mono" pitchFamily="34" charset="-122"/>
                <a:cs typeface="Roboto Mono" pitchFamily="34" charset="-120"/>
              </a:rPr>
              <a:t>temperature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body</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temperature</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C678DD">
                    <a:alpha val="50000"/>
                  </a:srgbClr>
                </a:solidFill>
                <a:latin typeface="Roboto Mono" pitchFamily="34" charset="0"/>
                <a:ea typeface="Roboto Mono" pitchFamily="34" charset="-122"/>
                <a:cs typeface="Roboto Mono" pitchFamily="34" charset="-120"/>
              </a:rPr>
              <a:t>:</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error</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statusCode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5C07B">
                    <a:alpha val="50000"/>
                  </a:srgbClr>
                </a:solidFill>
                <a:latin typeface="Roboto Mono" pitchFamily="34" charset="0"/>
                <a:ea typeface="Roboto Mono" pitchFamily="34" charset="-122"/>
                <a:cs typeface="Roboto Mono" pitchFamily="34" charset="-120"/>
              </a:rPr>
              <a:t>response</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statusCode</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body</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709672"/>
            <a:ext cx="425291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Only an example</a:t>
            </a:r>
            <a:endParaRPr lang="en-US" sz="4277" dirty="0"/>
          </a:p>
        </p:txBody>
      </p:sp>
      <p:sp>
        <p:nvSpPr>
          <p:cNvPr id="5" name="span"/>
          <p:cNvSpPr/>
          <p:nvPr/>
        </p:nvSpPr>
        <p:spPr>
          <a:xfrm>
            <a:off x="487680" y="3456432"/>
            <a:ext cx="440064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can enlighten us!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6174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Input query</a:t>
            </a:r>
            <a:endParaRPr lang="en-US" sz="3240" dirty="0"/>
          </a:p>
        </p:txBody>
      </p:sp>
      <p:sp>
        <p:nvSpPr>
          <p:cNvPr id="5" name="pre.freya@code"/>
          <p:cNvSpPr/>
          <p:nvPr/>
        </p:nvSpPr>
        <p:spPr>
          <a:xfrm>
            <a:off x="487680" y="1541145"/>
            <a:ext cx="11216640" cy="3217355"/>
          </a:xfrm>
          <a:prstGeom prst="roundRect">
            <a:avLst>
              <a:gd name="adj" fmla="val 1895"/>
            </a:avLst>
          </a:prstGeom>
          <a:solidFill>
            <a:srgbClr val="282C34"/>
          </a:solidFill>
          <a:ln w="12700">
            <a:solidFill>
              <a:srgbClr val="282C34">
                <a:alpha val="0"/>
              </a:srgbClr>
            </a:solidFill>
            <a:prstDash val="solid"/>
          </a:ln>
        </p:spPr>
      </p:sp>
      <p:sp>
        <p:nvSpPr>
          <p:cNvPr id="6" name="pre.freya@code:code"/>
          <p:cNvSpPr/>
          <p:nvPr/>
        </p:nvSpPr>
        <p:spPr>
          <a:xfrm>
            <a:off x="658273" y="1791081"/>
            <a:ext cx="2701861" cy="2717578"/>
          </a:xfrm>
          <a:prstGeom prst="rect">
            <a:avLst/>
          </a:prstGeom>
          <a:noFill/>
          <a:ln/>
        </p:spPr>
        <p:txBody>
          <a:bodyPr wrap="none" lIns="0" tIns="0" rIns="0" bIns="0" rtlCol="0" anchor="t"/>
          <a:lstStyle/>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country</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iso2</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"US"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aliasedType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cities</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page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first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D19A66">
                    <a:alpha val="50000"/>
                  </a:srgbClr>
                </a:solidFill>
                <a:latin typeface="Roboto Mono" pitchFamily="34" charset="0"/>
                <a:ea typeface="Roboto Mono" pitchFamily="34" charset="-122"/>
                <a:cs typeface="Roboto Mono" pitchFamily="34" charset="-120"/>
              </a:rPr>
              <a:t>2</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edges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node</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7869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Query executed from the upstream</a:t>
            </a:r>
            <a:endParaRPr lang="en-US" sz="3240" dirty="0"/>
          </a:p>
        </p:txBody>
      </p:sp>
      <p:sp>
        <p:nvSpPr>
          <p:cNvPr id="5" name="pre.freya@code"/>
          <p:cNvSpPr/>
          <p:nvPr/>
        </p:nvSpPr>
        <p:spPr>
          <a:xfrm>
            <a:off x="487680" y="1541145"/>
            <a:ext cx="11216640" cy="3997262"/>
          </a:xfrm>
          <a:prstGeom prst="roundRect">
            <a:avLst>
              <a:gd name="adj" fmla="val 1525"/>
            </a:avLst>
          </a:prstGeom>
          <a:solidFill>
            <a:srgbClr val="282C34"/>
          </a:solidFill>
          <a:ln w="12700">
            <a:solidFill>
              <a:srgbClr val="282C34">
                <a:alpha val="0"/>
              </a:srgbClr>
            </a:solidFill>
            <a:prstDash val="solid"/>
          </a:ln>
        </p:spPr>
      </p:sp>
      <p:sp>
        <p:nvSpPr>
          <p:cNvPr id="6" name="pre.freya@code:code"/>
          <p:cNvSpPr/>
          <p:nvPr/>
        </p:nvSpPr>
        <p:spPr>
          <a:xfrm>
            <a:off x="658273" y="1791081"/>
            <a:ext cx="4066698" cy="3497485"/>
          </a:xfrm>
          <a:prstGeom prst="rect">
            <a:avLst/>
          </a:prstGeom>
          <a:noFill/>
          <a:ln/>
        </p:spPr>
        <p:txBody>
          <a:bodyPr wrap="none" lIns="0" tIns="0" rIns="0" bIns="0" rtlCol="0" anchor="t"/>
          <a:lstStyle/>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enrichType_1677506561773</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country</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iso2</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"US"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enrichType_1677506561773</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aliasedType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cities</a:t>
            </a:r>
            <a:r>
              <a:rPr lang="en-US" sz="1120" u="none" dirty="0">
                <a:solidFill>
                  <a:srgbClr val="ABB2BF">
                    <a:alpha val="50000"/>
                  </a:srgbClr>
                </a:solidFill>
                <a:latin typeface="Roboto Mono" pitchFamily="34" charset="0"/>
                <a:ea typeface="Roboto Mono" pitchFamily="34" charset="-122"/>
                <a:cs typeface="Roboto Mono" pitchFamily="34" charset="-120"/>
              </a:rPr>
              <a:t>(</a:t>
            </a:r>
            <a:r>
              <a:rPr lang="en-US" sz="1120" u="none" dirty="0">
                <a:solidFill>
                  <a:srgbClr val="E06C75">
                    <a:alpha val="50000"/>
                  </a:srgbClr>
                </a:solidFill>
                <a:latin typeface="Roboto Mono" pitchFamily="34" charset="0"/>
                <a:ea typeface="Roboto Mono" pitchFamily="34" charset="-122"/>
                <a:cs typeface="Roboto Mono" pitchFamily="34" charset="-120"/>
              </a:rPr>
              <a:t>page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first</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D19A66">
                    <a:alpha val="50000"/>
                  </a:srgbClr>
                </a:solidFill>
                <a:latin typeface="Roboto Mono" pitchFamily="34" charset="0"/>
                <a:ea typeface="Roboto Mono" pitchFamily="34" charset="-122"/>
                <a:cs typeface="Roboto Mono" pitchFamily="34" charset="-120"/>
              </a:rPr>
              <a:t>2</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edges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enrichType_1677506561773</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node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enrichType_1677506561773</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__typename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387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Upstream response</a:t>
            </a:r>
            <a:endParaRPr lang="en-US" sz="3240" dirty="0"/>
          </a:p>
        </p:txBody>
      </p:sp>
      <p:sp>
        <p:nvSpPr>
          <p:cNvPr id="5" name="span"/>
          <p:cNvSpPr/>
          <p:nvPr/>
        </p:nvSpPr>
        <p:spPr>
          <a:xfrm>
            <a:off x="48768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6" name="span"/>
          <p:cNvSpPr/>
          <p:nvPr/>
        </p:nvSpPr>
        <p:spPr>
          <a:xfrm>
            <a:off x="796862" y="1571625"/>
            <a:ext cx="9708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contains</a:t>
            </a:r>
            <a:endParaRPr lang="en-US" sz="1944" dirty="0"/>
          </a:p>
        </p:txBody>
      </p:sp>
      <p:sp>
        <p:nvSpPr>
          <p:cNvPr id="7" name="span"/>
          <p:cNvSpPr/>
          <p:nvPr/>
        </p:nvSpPr>
        <p:spPr>
          <a:xfrm>
            <a:off x="193405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2462594" y="1571625"/>
            <a:ext cx="10115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enriched</a:t>
            </a:r>
            <a:endParaRPr lang="en-US" sz="1944" dirty="0"/>
          </a:p>
        </p:txBody>
      </p:sp>
      <p:sp>
        <p:nvSpPr>
          <p:cNvPr id="9" name="span"/>
          <p:cNvSpPr/>
          <p:nvPr/>
        </p:nvSpPr>
        <p:spPr>
          <a:xfrm>
            <a:off x="3640455" y="1571625"/>
            <a:ext cx="5079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type</a:t>
            </a:r>
            <a:endParaRPr lang="en-US" sz="1944" dirty="0"/>
          </a:p>
        </p:txBody>
      </p:sp>
      <p:sp>
        <p:nvSpPr>
          <p:cNvPr id="10" name="span"/>
          <p:cNvSpPr/>
          <p:nvPr/>
        </p:nvSpPr>
        <p:spPr>
          <a:xfrm>
            <a:off x="4314730" y="1571625"/>
            <a:ext cx="1293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information</a:t>
            </a:r>
            <a:endParaRPr lang="en-US" sz="1944" dirty="0"/>
          </a:p>
        </p:txBody>
      </p:sp>
      <p:sp>
        <p:nvSpPr>
          <p:cNvPr id="11" name="span"/>
          <p:cNvSpPr/>
          <p:nvPr/>
        </p:nvSpPr>
        <p:spPr>
          <a:xfrm>
            <a:off x="487680" y="1941957"/>
            <a:ext cx="428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12" name="span"/>
          <p:cNvSpPr/>
          <p:nvPr/>
        </p:nvSpPr>
        <p:spPr>
          <a:xfrm>
            <a:off x="985361" y="1941957"/>
            <a:ext cx="3741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will</a:t>
            </a:r>
            <a:endParaRPr lang="en-US" sz="1944" dirty="0"/>
          </a:p>
        </p:txBody>
      </p:sp>
      <p:sp>
        <p:nvSpPr>
          <p:cNvPr id="13" name="span"/>
          <p:cNvSpPr/>
          <p:nvPr/>
        </p:nvSpPr>
        <p:spPr>
          <a:xfrm>
            <a:off x="1428941" y="1941957"/>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14" name="span"/>
          <p:cNvSpPr/>
          <p:nvPr/>
        </p:nvSpPr>
        <p:spPr>
          <a:xfrm>
            <a:off x="1790033" y="1941957"/>
            <a:ext cx="10089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removed</a:t>
            </a:r>
            <a:endParaRPr lang="en-US" sz="1944" dirty="0"/>
          </a:p>
        </p:txBody>
      </p:sp>
      <p:sp>
        <p:nvSpPr>
          <p:cNvPr id="15" name="span"/>
          <p:cNvSpPr/>
          <p:nvPr/>
        </p:nvSpPr>
        <p:spPr>
          <a:xfrm>
            <a:off x="2868359" y="1941957"/>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6" name="span"/>
          <p:cNvSpPr/>
          <p:nvPr/>
        </p:nvSpPr>
        <p:spPr>
          <a:xfrm>
            <a:off x="3469291"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3900869" y="1941957"/>
            <a:ext cx="481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final</a:t>
            </a:r>
            <a:endParaRPr lang="en-US" sz="1944" dirty="0"/>
          </a:p>
        </p:txBody>
      </p:sp>
      <p:sp>
        <p:nvSpPr>
          <p:cNvPr id="18" name="span"/>
          <p:cNvSpPr/>
          <p:nvPr/>
        </p:nvSpPr>
        <p:spPr>
          <a:xfrm>
            <a:off x="4451604" y="1941957"/>
            <a:ext cx="11356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response.</a:t>
            </a:r>
            <a:endParaRPr lang="en-US" sz="1944" dirty="0"/>
          </a:p>
        </p:txBody>
      </p:sp>
      <p:sp>
        <p:nvSpPr>
          <p:cNvPr id="19" name="pre.freya@code.theme@code.small"/>
          <p:cNvSpPr/>
          <p:nvPr/>
        </p:nvSpPr>
        <p:spPr>
          <a:xfrm>
            <a:off x="7152608" y="755714"/>
            <a:ext cx="3982688" cy="5316093"/>
          </a:xfrm>
          <a:prstGeom prst="roundRect">
            <a:avLst>
              <a:gd name="adj" fmla="val 1531"/>
            </a:avLst>
          </a:prstGeom>
          <a:solidFill>
            <a:srgbClr val="282C34"/>
          </a:solidFill>
          <a:ln w="12700">
            <a:solidFill>
              <a:srgbClr val="282C34">
                <a:alpha val="0"/>
              </a:srgbClr>
            </a:solidFill>
            <a:prstDash val="solid"/>
          </a:ln>
        </p:spPr>
      </p:sp>
      <p:sp>
        <p:nvSpPr>
          <p:cNvPr id="20" name="pre.freya@code.theme@code.small:code"/>
          <p:cNvSpPr/>
          <p:nvPr/>
        </p:nvSpPr>
        <p:spPr>
          <a:xfrm>
            <a:off x="7294817" y="1005650"/>
            <a:ext cx="3745721" cy="4814316"/>
          </a:xfrm>
          <a:prstGeom prst="rect">
            <a:avLst/>
          </a:prstGeom>
          <a:noFill/>
          <a:ln/>
        </p:spPr>
        <p:txBody>
          <a:bodyPr wrap="none" lIns="0" tIns="0" rIns="0" bIns="0" rtlCol="0" anchor="t"/>
          <a:lstStyle/>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"data"</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06C75"/>
                </a:solidFill>
                <a:latin typeface="Roboto Mono" pitchFamily="34" charset="0"/>
                <a:ea typeface="Roboto Mono" pitchFamily="34" charset="-122"/>
                <a:cs typeface="Roboto Mono" pitchFamily="34" charset="-120"/>
              </a:rPr>
              <a:t>"enrichType_1677506561773"</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"Query"</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"country"</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06C75"/>
                </a:solidFill>
                <a:latin typeface="Roboto Mono" pitchFamily="34" charset="0"/>
                <a:ea typeface="Roboto Mono" pitchFamily="34" charset="-122"/>
                <a:cs typeface="Roboto Mono" pitchFamily="34" charset="-120"/>
              </a:rPr>
              <a:t>"enrichType_1677506561773"</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"Country"</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"aliasedType"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"Country"</a:t>
            </a: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"name"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"United States"</a:t>
            </a: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"cities"</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"__typename"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"CityConnection"</a:t>
            </a: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"edges"</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06C75"/>
                </a:solidFill>
                <a:latin typeface="Roboto Mono" pitchFamily="34" charset="0"/>
                <a:ea typeface="Roboto Mono" pitchFamily="34" charset="-122"/>
                <a:cs typeface="Roboto Mono" pitchFamily="34" charset="-120"/>
              </a:rPr>
              <a:t>"enrichType_1677506561773"</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"CityEdge"</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"node"</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06C75"/>
                </a:solidFill>
                <a:latin typeface="Roboto Mono" pitchFamily="34" charset="0"/>
                <a:ea typeface="Roboto Mono" pitchFamily="34" charset="-122"/>
                <a:cs typeface="Roboto Mono" pitchFamily="34" charset="-120"/>
              </a:rPr>
              <a:t>"enrichType_1677506561773"</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"City"</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"name"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"Abbeville"</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06C75"/>
                </a:solidFill>
                <a:latin typeface="Roboto Mono" pitchFamily="34" charset="0"/>
                <a:ea typeface="Roboto Mono" pitchFamily="34" charset="-122"/>
                <a:cs typeface="Roboto Mono" pitchFamily="34" charset="-120"/>
              </a:rPr>
              <a:t>"enrichType_1677506561773"</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"CityEdge"</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"node"</a:t>
            </a: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E06C75"/>
                </a:solidFill>
                <a:latin typeface="Roboto Mono" pitchFamily="34" charset="0"/>
                <a:ea typeface="Roboto Mono" pitchFamily="34" charset="-122"/>
                <a:cs typeface="Roboto Mono" pitchFamily="34" charset="-120"/>
              </a:rPr>
              <a:t>"enrichType_1677506561773"</a:t>
            </a:r>
            <a:r>
              <a:rPr lang="en-US" sz="933" u="none" dirty="0">
                <a:solidFill>
                  <a:srgbClr val="ABB2BF"/>
                </a:solidFill>
                <a:latin typeface="Roboto Mono" pitchFamily="34" charset="0"/>
                <a:ea typeface="Roboto Mono" pitchFamily="34" charset="-122"/>
                <a:cs typeface="Roboto Mono" pitchFamily="34" charset="-120"/>
              </a:rPr>
              <a:t>: </a:t>
            </a:r>
            <a:r>
              <a:rPr lang="en-US" sz="933" u="none" dirty="0">
                <a:solidFill>
                  <a:srgbClr val="98C379"/>
                </a:solidFill>
                <a:latin typeface="Roboto Mono" pitchFamily="34" charset="0"/>
                <a:ea typeface="Roboto Mono" pitchFamily="34" charset="-122"/>
                <a:cs typeface="Roboto Mono" pitchFamily="34" charset="-120"/>
              </a:rPr>
              <a:t>"City"</a:t>
            </a:r>
            <a:r>
              <a:rPr lang="en-US" sz="933" u="none" dirty="0">
                <a:solidFill>
                  <a:srgbClr val="ABB2BF"/>
                </a:solidFill>
                <a:latin typeface="Roboto Mono" pitchFamily="34" charset="0"/>
                <a:ea typeface="Roboto Mono" pitchFamily="34" charset="-122"/>
                <a:cs typeface="Roboto Mono" pitchFamily="34" charset="-120"/>
              </a:rPr>
              <a:t>,</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E06C75">
                    <a:alpha val="50000"/>
                  </a:srgbClr>
                </a:solidFill>
                <a:latin typeface="Roboto Mono" pitchFamily="34" charset="0"/>
                <a:ea typeface="Roboto Mono" pitchFamily="34" charset="-122"/>
                <a:cs typeface="Roboto Mono" pitchFamily="34" charset="-120"/>
              </a:rPr>
              <a:t>"name"</a:t>
            </a:r>
            <a:r>
              <a:rPr lang="en-US" sz="933" u="none" dirty="0">
                <a:solidFill>
                  <a:srgbClr val="ABB2BF">
                    <a:alpha val="50000"/>
                  </a:srgbClr>
                </a:solidFill>
                <a:latin typeface="Roboto Mono" pitchFamily="34" charset="0"/>
                <a:ea typeface="Roboto Mono" pitchFamily="34" charset="-122"/>
                <a:cs typeface="Roboto Mono" pitchFamily="34" charset="-120"/>
              </a:rPr>
              <a:t>: </a:t>
            </a:r>
            <a:r>
              <a:rPr lang="en-US" sz="933" u="none" dirty="0">
                <a:solidFill>
                  <a:srgbClr val="98C379">
                    <a:alpha val="50000"/>
                  </a:srgbClr>
                </a:solidFill>
                <a:latin typeface="Roboto Mono" pitchFamily="34" charset="0"/>
                <a:ea typeface="Roboto Mono" pitchFamily="34" charset="-122"/>
                <a:cs typeface="Roboto Mono" pitchFamily="34" charset="-120"/>
              </a:rPr>
              <a:t>"Alabaster"</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  }</a:t>
            </a:r>
            <a:endParaRPr lang="en-US" sz="933" dirty="0"/>
          </a:p>
          <a:p>
            <a:pPr algn="l" indent="0" marL="0">
              <a:lnSpc>
                <a:spcPts val="1311"/>
              </a:lnSpc>
              <a:buNone/>
            </a:pPr>
            <a:r>
              <a:rPr lang="en-US" sz="933" u="none" dirty="0">
                <a:solidFill>
                  <a:srgbClr val="ABB2BF">
                    <a:alpha val="50000"/>
                  </a:srgbClr>
                </a:solidFill>
                <a:latin typeface="Roboto Mono" pitchFamily="34" charset="0"/>
                <a:ea typeface="Roboto Mono" pitchFamily="34" charset="-122"/>
                <a:cs typeface="Roboto Mono" pitchFamily="34" charset="-120"/>
              </a:rPr>
              <a:t>}</a:t>
            </a:r>
            <a:endParaRPr lang="en-US" sz="933"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9789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Proxy response (1/2)</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124331" y="1571625"/>
            <a:ext cx="6153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client</a:t>
            </a:r>
            <a:endParaRPr lang="en-US" sz="1944" dirty="0"/>
          </a:p>
        </p:txBody>
      </p:sp>
      <p:sp>
        <p:nvSpPr>
          <p:cNvPr id="7" name="span"/>
          <p:cNvSpPr/>
          <p:nvPr/>
        </p:nvSpPr>
        <p:spPr>
          <a:xfrm>
            <a:off x="1930813" y="1571625"/>
            <a:ext cx="3741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will</a:t>
            </a:r>
            <a:endParaRPr lang="en-US" sz="1944" dirty="0"/>
          </a:p>
        </p:txBody>
      </p:sp>
      <p:sp>
        <p:nvSpPr>
          <p:cNvPr id="8" name="span"/>
          <p:cNvSpPr/>
          <p:nvPr/>
        </p:nvSpPr>
        <p:spPr>
          <a:xfrm>
            <a:off x="2496122" y="1571625"/>
            <a:ext cx="8421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receive</a:t>
            </a:r>
            <a:endParaRPr lang="en-US" sz="1944" dirty="0"/>
          </a:p>
        </p:txBody>
      </p:sp>
      <p:sp>
        <p:nvSpPr>
          <p:cNvPr id="9" name="span"/>
          <p:cNvSpPr/>
          <p:nvPr/>
        </p:nvSpPr>
        <p:spPr>
          <a:xfrm>
            <a:off x="352939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4082796" y="1571625"/>
            <a:ext cx="8392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original</a:t>
            </a:r>
            <a:endParaRPr lang="en-US" sz="1944" dirty="0"/>
          </a:p>
        </p:txBody>
      </p:sp>
      <p:sp>
        <p:nvSpPr>
          <p:cNvPr id="11" name="span"/>
          <p:cNvSpPr/>
          <p:nvPr/>
        </p:nvSpPr>
        <p:spPr>
          <a:xfrm>
            <a:off x="5113115" y="1571625"/>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2" name="span"/>
          <p:cNvSpPr/>
          <p:nvPr/>
        </p:nvSpPr>
        <p:spPr>
          <a:xfrm>
            <a:off x="487680" y="1941957"/>
            <a:ext cx="11556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requested</a:t>
            </a:r>
            <a:endParaRPr lang="en-US" sz="1944" dirty="0"/>
          </a:p>
        </p:txBody>
      </p:sp>
      <p:sp>
        <p:nvSpPr>
          <p:cNvPr id="13" name="span"/>
          <p:cNvSpPr/>
          <p:nvPr/>
        </p:nvSpPr>
        <p:spPr>
          <a:xfrm>
            <a:off x="1712690" y="1941957"/>
            <a:ext cx="2090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4" name="pre.freya@code"/>
          <p:cNvSpPr/>
          <p:nvPr/>
        </p:nvSpPr>
        <p:spPr>
          <a:xfrm>
            <a:off x="7267099" y="537686"/>
            <a:ext cx="3753803" cy="5752052"/>
          </a:xfrm>
          <a:prstGeom prst="roundRect">
            <a:avLst>
              <a:gd name="adj" fmla="val 1624"/>
            </a:avLst>
          </a:prstGeom>
          <a:solidFill>
            <a:srgbClr val="282C34"/>
          </a:solidFill>
          <a:ln w="12700">
            <a:solidFill>
              <a:srgbClr val="282C34">
                <a:alpha val="0"/>
              </a:srgbClr>
            </a:solidFill>
            <a:prstDash val="solid"/>
          </a:ln>
        </p:spPr>
      </p:sp>
      <p:sp>
        <p:nvSpPr>
          <p:cNvPr id="15" name="pre.freya@code:code"/>
          <p:cNvSpPr/>
          <p:nvPr/>
        </p:nvSpPr>
        <p:spPr>
          <a:xfrm>
            <a:off x="7437692" y="787622"/>
            <a:ext cx="3469576" cy="5252276"/>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"data"</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"country"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"aliasedType"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"Country"</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"United States"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"iso"</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"cities"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"__typename"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"CityConnection"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"edges"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"node"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"Abbeville"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"node"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"Adamsville"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"extensions"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7609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Proxy response (2/2)</a:t>
            </a:r>
            <a:endParaRPr lang="en-US" sz="3240" dirty="0"/>
          </a:p>
        </p:txBody>
      </p:sp>
      <p:sp>
        <p:nvSpPr>
          <p:cNvPr id="5" name="span"/>
          <p:cNvSpPr/>
          <p:nvPr/>
        </p:nvSpPr>
        <p:spPr>
          <a:xfrm>
            <a:off x="487680" y="1571625"/>
            <a:ext cx="6386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6" name="span"/>
          <p:cNvSpPr/>
          <p:nvPr/>
        </p:nvSpPr>
        <p:spPr>
          <a:xfrm>
            <a:off x="1353884"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7" name="span"/>
          <p:cNvSpPr/>
          <p:nvPr/>
        </p:nvSpPr>
        <p:spPr>
          <a:xfrm>
            <a:off x="1832515" y="1571625"/>
            <a:ext cx="380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our</a:t>
            </a:r>
            <a:endParaRPr lang="en-US" sz="1944" dirty="0"/>
          </a:p>
        </p:txBody>
      </p:sp>
      <p:sp>
        <p:nvSpPr>
          <p:cNvPr id="8" name="span"/>
          <p:cNvSpPr/>
          <p:nvPr/>
        </p:nvSpPr>
        <p:spPr>
          <a:xfrm>
            <a:off x="2440686" y="1571625"/>
            <a:ext cx="10115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enriched</a:t>
            </a:r>
            <a:endParaRPr lang="en-US" sz="1944" dirty="0"/>
          </a:p>
        </p:txBody>
      </p:sp>
      <p:sp>
        <p:nvSpPr>
          <p:cNvPr id="9" name="span"/>
          <p:cNvSpPr/>
          <p:nvPr/>
        </p:nvSpPr>
        <p:spPr>
          <a:xfrm>
            <a:off x="3679889" y="1571625"/>
            <a:ext cx="4952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data</a:t>
            </a:r>
            <a:endParaRPr lang="en-US" sz="1944" dirty="0"/>
          </a:p>
        </p:txBody>
      </p:sp>
      <p:sp>
        <p:nvSpPr>
          <p:cNvPr id="10" name="span"/>
          <p:cNvSpPr/>
          <p:nvPr/>
        </p:nvSpPr>
        <p:spPr>
          <a:xfrm>
            <a:off x="4402646"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1" name="span"/>
          <p:cNvSpPr/>
          <p:nvPr/>
        </p:nvSpPr>
        <p:spPr>
          <a:xfrm>
            <a:off x="4815459"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2" name="span"/>
          <p:cNvSpPr/>
          <p:nvPr/>
        </p:nvSpPr>
        <p:spPr>
          <a:xfrm>
            <a:off x="524608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487680" y="1941957"/>
            <a:ext cx="12366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extensions</a:t>
            </a:r>
            <a:endParaRPr lang="en-US" sz="1944" dirty="0"/>
          </a:p>
        </p:txBody>
      </p:sp>
      <p:sp>
        <p:nvSpPr>
          <p:cNvPr id="14" name="span"/>
          <p:cNvSpPr/>
          <p:nvPr/>
        </p:nvSpPr>
        <p:spPr>
          <a:xfrm>
            <a:off x="1793653" y="1941957"/>
            <a:ext cx="5618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field.</a:t>
            </a:r>
            <a:endParaRPr lang="en-US" sz="1944" dirty="0"/>
          </a:p>
        </p:txBody>
      </p:sp>
      <p:sp>
        <p:nvSpPr>
          <p:cNvPr id="15" name="pre.freya@code"/>
          <p:cNvSpPr/>
          <p:nvPr/>
        </p:nvSpPr>
        <p:spPr>
          <a:xfrm>
            <a:off x="7267194" y="1415129"/>
            <a:ext cx="3753612" cy="3997262"/>
          </a:xfrm>
          <a:prstGeom prst="roundRect">
            <a:avLst>
              <a:gd name="adj" fmla="val 1624"/>
            </a:avLst>
          </a:prstGeom>
          <a:solidFill>
            <a:srgbClr val="282C34"/>
          </a:solidFill>
          <a:ln w="12700">
            <a:solidFill>
              <a:srgbClr val="282C34">
                <a:alpha val="0"/>
              </a:srgbClr>
            </a:solidFill>
            <a:prstDash val="solid"/>
          </a:ln>
        </p:spPr>
      </p:sp>
      <p:sp>
        <p:nvSpPr>
          <p:cNvPr id="16" name="pre.freya@code:code"/>
          <p:cNvSpPr/>
          <p:nvPr/>
        </p:nvSpPr>
        <p:spPr>
          <a:xfrm>
            <a:off x="7437787" y="1665065"/>
            <a:ext cx="3469385" cy="3497485"/>
          </a:xfrm>
          <a:prstGeom prst="rect">
            <a:avLst/>
          </a:prstGeom>
          <a:noFill/>
          <a:ln/>
        </p:spPr>
        <p:txBody>
          <a:bodyPr wrap="none" lIns="0" tIns="0" rIns="0" bIns="0" rtlCol="0" anchor="t"/>
          <a:lstStyle/>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"data"</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7F848E">
                    <a:alpha val="50000"/>
                  </a:srgbClr>
                </a:solidFill>
                <a:latin typeface="Roboto Mono" pitchFamily="34" charset="0"/>
                <a:ea typeface="Roboto Mono" pitchFamily="34" charset="-122"/>
                <a:cs typeface="Roboto Mono" pitchFamily="34" charset="-120"/>
              </a:rPr>
              <a:t>/* ...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"extensions"</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"$.country.cities.edges[0].node"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"temperature"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"+5 °C"</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"$.country.cities.edges[1].node"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"error"</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"statusCode"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D19A66">
                    <a:alpha val="50000"/>
                  </a:srgbClr>
                </a:solidFill>
                <a:latin typeface="Roboto Mono" pitchFamily="34" charset="0"/>
                <a:ea typeface="Roboto Mono" pitchFamily="34" charset="-122"/>
                <a:cs typeface="Roboto Mono" pitchFamily="34" charset="-120"/>
              </a:rPr>
              <a:t>404</a:t>
            </a: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"body"</a:t>
            </a: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E06C75">
                    <a:alpha val="50000"/>
                  </a:srgbClr>
                </a:solidFill>
                <a:latin typeface="Roboto Mono" pitchFamily="34" charset="0"/>
                <a:ea typeface="Roboto Mono" pitchFamily="34" charset="-122"/>
                <a:cs typeface="Roboto Mono" pitchFamily="34" charset="-120"/>
              </a:rPr>
              <a:t>"message"</a:t>
            </a:r>
            <a:r>
              <a:rPr lang="en-US" sz="1120" u="none" dirty="0">
                <a:solidFill>
                  <a:srgbClr val="ABB2BF">
                    <a:alpha val="50000"/>
                  </a:srgbClr>
                </a:solidFill>
                <a:latin typeface="Roboto Mono" pitchFamily="34" charset="0"/>
                <a:ea typeface="Roboto Mono" pitchFamily="34" charset="-122"/>
                <a:cs typeface="Roboto Mono" pitchFamily="34" charset="-120"/>
              </a:rPr>
              <a:t>: </a:t>
            </a:r>
            <a:r>
              <a:rPr lang="en-US" sz="1120" u="none" dirty="0">
                <a:solidFill>
                  <a:srgbClr val="98C379">
                    <a:alpha val="50000"/>
                  </a:srgbClr>
                </a:solidFill>
                <a:latin typeface="Roboto Mono" pitchFamily="34" charset="0"/>
                <a:ea typeface="Roboto Mono" pitchFamily="34" charset="-122"/>
                <a:cs typeface="Roboto Mono" pitchFamily="34" charset="-120"/>
              </a:rPr>
              <a:t>"NOT_FOUND"</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alpha val="50000"/>
                  </a:srgbClr>
                </a:solidFill>
                <a:latin typeface="Roboto Mono" pitchFamily="34" charset="0"/>
                <a:ea typeface="Roboto Mono" pitchFamily="34" charset="-122"/>
                <a:cs typeface="Roboto Mono" pitchFamily="34" charset="-120"/>
              </a:rPr>
              <a:t>}</a:t>
            </a:r>
            <a:endParaRPr lang="en-US" sz="112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pic>
        <p:nvPicPr>
          <p:cNvPr id="4" name="svg.freya@svg.theme@icon.theme@slide-icon.theme@mission-completed"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219200" y="4413504"/>
            <a:ext cx="2438400" cy="2438400"/>
          </a:xfrm>
          <a:prstGeom prst="rect">
            <a:avLst/>
          </a:prstGeom>
        </p:spPr>
      </p:pic>
      <p:sp>
        <p:nvSpPr>
          <p:cNvPr id="5" name="span"/>
          <p:cNvSpPr/>
          <p:nvPr/>
        </p:nvSpPr>
        <p:spPr>
          <a:xfrm>
            <a:off x="487680" y="3083052"/>
            <a:ext cx="502148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Mission completed!</a:t>
            </a:r>
            <a:endParaRPr lang="en-US" sz="4277" dirty="0"/>
          </a:p>
        </p:txBody>
      </p:sp>
      <p:pic>
        <p:nvPicPr>
          <p:cNvPr id="6" name="div.image" descr="preencoded.png">    </p:cNvPr>
          <p:cNvPicPr>
            <a:picLocks noChangeAspect="1"/>
          </p:cNvPicPr>
          <p:nvPr/>
        </p:nvPicPr>
        <p:blipFill>
          <a:blip r:embed="rId3"/>
          <a:stretch>
            <a:fillRect/>
          </a:stretch>
        </p:blipFill>
        <p:spPr>
          <a:xfrm>
            <a:off x="6096000" y="0"/>
            <a:ext cx="6096000" cy="68275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64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Take home lessons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59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8" name="span"/>
          <p:cNvSpPr/>
          <p:nvPr/>
        </p:nvSpPr>
        <p:spPr>
          <a:xfrm>
            <a:off x="1150334"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9" name="span"/>
          <p:cNvSpPr/>
          <p:nvPr/>
        </p:nvSpPr>
        <p:spPr>
          <a:xfrm>
            <a:off x="1641062"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0" name="span"/>
          <p:cNvSpPr/>
          <p:nvPr/>
        </p:nvSpPr>
        <p:spPr>
          <a:xfrm>
            <a:off x="2050352" y="1571625"/>
            <a:ext cx="5753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learn</a:t>
            </a:r>
            <a:endParaRPr lang="en-US" sz="1944" dirty="0"/>
          </a:p>
        </p:txBody>
      </p:sp>
      <p:sp>
        <p:nvSpPr>
          <p:cNvPr id="11" name="span"/>
          <p:cNvSpPr/>
          <p:nvPr/>
        </p:nvSpPr>
        <p:spPr>
          <a:xfrm>
            <a:off x="2695004"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2" name="span"/>
          <p:cNvSpPr/>
          <p:nvPr/>
        </p:nvSpPr>
        <p:spPr>
          <a:xfrm>
            <a:off x="3296031" y="1571625"/>
            <a:ext cx="4041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3" name="span"/>
          <p:cNvSpPr/>
          <p:nvPr/>
        </p:nvSpPr>
        <p:spPr>
          <a:xfrm>
            <a:off x="3769519" y="1571625"/>
            <a:ext cx="498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long</a:t>
            </a:r>
            <a:endParaRPr lang="en-US" sz="1944" dirty="0"/>
          </a:p>
        </p:txBody>
      </p:sp>
      <p:sp>
        <p:nvSpPr>
          <p:cNvPr id="14" name="span"/>
          <p:cNvSpPr/>
          <p:nvPr/>
        </p:nvSpPr>
        <p:spPr>
          <a:xfrm>
            <a:off x="4336923" y="1571625"/>
            <a:ext cx="9853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journey?</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051715"/>
            <a:ext cx="1219200" cy="1219200"/>
          </a:xfrm>
          <a:prstGeom prst="rect">
            <a:avLst/>
          </a:prstGeom>
        </p:spPr>
      </p:pic>
      <p:sp>
        <p:nvSpPr>
          <p:cNvPr id="16" name="span"/>
          <p:cNvSpPr/>
          <p:nvPr/>
        </p:nvSpPr>
        <p:spPr>
          <a:xfrm>
            <a:off x="853821" y="4545235"/>
            <a:ext cx="251079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Read the specification</a:t>
            </a:r>
            <a:endParaRPr lang="en-US" sz="1814" dirty="0"/>
          </a:p>
        </p:txBody>
      </p:sp>
      <p:sp>
        <p:nvSpPr>
          <p:cNvPr id="17" name="span"/>
          <p:cNvSpPr/>
          <p:nvPr/>
        </p:nvSpPr>
        <p:spPr>
          <a:xfrm>
            <a:off x="579025" y="4872609"/>
            <a:ext cx="30602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specifications are formal and</a:t>
            </a:r>
            <a:endParaRPr lang="en-US" sz="1555" dirty="0"/>
          </a:p>
        </p:txBody>
      </p:sp>
      <p:sp>
        <p:nvSpPr>
          <p:cNvPr id="18" name="span"/>
          <p:cNvSpPr/>
          <p:nvPr/>
        </p:nvSpPr>
        <p:spPr>
          <a:xfrm>
            <a:off x="645890" y="5150263"/>
            <a:ext cx="16023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verbose but they </a:t>
            </a:r>
            <a:endParaRPr lang="en-US" sz="1555" dirty="0"/>
          </a:p>
        </p:txBody>
      </p:sp>
      <p:sp>
        <p:nvSpPr>
          <p:cNvPr id="19" name="span"/>
          <p:cNvSpPr/>
          <p:nvPr/>
        </p:nvSpPr>
        <p:spPr>
          <a:xfrm>
            <a:off x="3173921" y="5427917"/>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0" name="em"/>
          <p:cNvSpPr/>
          <p:nvPr/>
        </p:nvSpPr>
        <p:spPr>
          <a:xfrm>
            <a:off x="2248281" y="5150263"/>
            <a:ext cx="1324166"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might already</a:t>
            </a:r>
            <a:endParaRPr lang="en-US" sz="1555" dirty="0"/>
          </a:p>
        </p:txBody>
      </p:sp>
      <p:sp>
        <p:nvSpPr>
          <p:cNvPr id="21" name="em"/>
          <p:cNvSpPr/>
          <p:nvPr/>
        </p:nvSpPr>
        <p:spPr>
          <a:xfrm>
            <a:off x="988695" y="5427917"/>
            <a:ext cx="2185226"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contain what you need</a:t>
            </a:r>
            <a:endParaRPr lang="en-US" sz="1555" dirty="0"/>
          </a:p>
        </p:txBody>
      </p:sp>
      <p:pic>
        <p:nvPicPr>
          <p:cNvPr id="22"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054763"/>
            <a:ext cx="1219200" cy="1219200"/>
          </a:xfrm>
          <a:prstGeom prst="rect">
            <a:avLst/>
          </a:prstGeom>
        </p:spPr>
      </p:pic>
      <p:sp>
        <p:nvSpPr>
          <p:cNvPr id="23" name="span"/>
          <p:cNvSpPr/>
          <p:nvPr/>
        </p:nvSpPr>
        <p:spPr>
          <a:xfrm>
            <a:off x="5364290" y="4548283"/>
            <a:ext cx="14633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compliant</a:t>
            </a:r>
            <a:endParaRPr lang="en-US" sz="1814" dirty="0"/>
          </a:p>
        </p:txBody>
      </p:sp>
      <p:sp>
        <p:nvSpPr>
          <p:cNvPr id="24" name="span"/>
          <p:cNvSpPr/>
          <p:nvPr/>
        </p:nvSpPr>
        <p:spPr>
          <a:xfrm>
            <a:off x="4769739" y="4875657"/>
            <a:ext cx="265242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Even if peers are lenient with</a:t>
            </a:r>
            <a:endParaRPr lang="en-US" sz="1555" dirty="0"/>
          </a:p>
        </p:txBody>
      </p:sp>
      <p:sp>
        <p:nvSpPr>
          <p:cNvPr id="25" name="span"/>
          <p:cNvSpPr/>
          <p:nvPr/>
        </p:nvSpPr>
        <p:spPr>
          <a:xfrm>
            <a:off x="4690015" y="5147215"/>
            <a:ext cx="281187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specification break, they might</a:t>
            </a:r>
            <a:endParaRPr lang="en-US" sz="1555" dirty="0"/>
          </a:p>
        </p:txBody>
      </p:sp>
      <p:sp>
        <p:nvSpPr>
          <p:cNvPr id="26" name="span"/>
          <p:cNvSpPr/>
          <p:nvPr/>
        </p:nvSpPr>
        <p:spPr>
          <a:xfrm>
            <a:off x="4816316" y="5424869"/>
            <a:ext cx="15638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stop at any time. </a:t>
            </a:r>
            <a:endParaRPr lang="en-US" sz="1555" dirty="0"/>
          </a:p>
        </p:txBody>
      </p:sp>
      <p:sp>
        <p:nvSpPr>
          <p:cNvPr id="27" name="em"/>
          <p:cNvSpPr/>
          <p:nvPr/>
        </p:nvSpPr>
        <p:spPr>
          <a:xfrm>
            <a:off x="6380131" y="5424869"/>
            <a:ext cx="99545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Don't risk!</a:t>
            </a:r>
            <a:endParaRPr lang="en-US" sz="1555" dirty="0"/>
          </a:p>
        </p:txBody>
      </p:sp>
      <p:pic>
        <p:nvPicPr>
          <p:cNvPr id="28"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054763"/>
            <a:ext cx="1219200" cy="1219200"/>
          </a:xfrm>
          <a:prstGeom prst="rect">
            <a:avLst/>
          </a:prstGeom>
        </p:spPr>
      </p:pic>
      <p:sp>
        <p:nvSpPr>
          <p:cNvPr id="29" name="span"/>
          <p:cNvSpPr/>
          <p:nvPr/>
        </p:nvSpPr>
        <p:spPr>
          <a:xfrm>
            <a:off x="8672894" y="4548283"/>
            <a:ext cx="28197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Analyse the environment</a:t>
            </a:r>
            <a:endParaRPr lang="en-US" sz="1814" dirty="0"/>
          </a:p>
        </p:txBody>
      </p:sp>
      <p:sp>
        <p:nvSpPr>
          <p:cNvPr id="30" name="span"/>
          <p:cNvSpPr/>
          <p:nvPr/>
        </p:nvSpPr>
        <p:spPr>
          <a:xfrm>
            <a:off x="8468011" y="4875657"/>
            <a:ext cx="32295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Even if you develop the experience</a:t>
            </a:r>
            <a:endParaRPr lang="en-US" sz="1555" dirty="0"/>
          </a:p>
        </p:txBody>
      </p:sp>
      <p:sp>
        <p:nvSpPr>
          <p:cNvPr id="31" name="span"/>
          <p:cNvSpPr/>
          <p:nvPr/>
        </p:nvSpPr>
        <p:spPr>
          <a:xfrm>
            <a:off x="8534495" y="5147215"/>
            <a:ext cx="30964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end to end, you will never be able</a:t>
            </a:r>
            <a:endParaRPr lang="en-US" sz="1555" dirty="0"/>
          </a:p>
        </p:txBody>
      </p:sp>
      <p:sp>
        <p:nvSpPr>
          <p:cNvPr id="32" name="span"/>
          <p:cNvSpPr/>
          <p:nvPr/>
        </p:nvSpPr>
        <p:spPr>
          <a:xfrm>
            <a:off x="9050274" y="5424869"/>
            <a:ext cx="2299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 </a:t>
            </a:r>
            <a:endParaRPr lang="en-US" sz="1555" dirty="0"/>
          </a:p>
        </p:txBody>
      </p:sp>
      <p:sp>
        <p:nvSpPr>
          <p:cNvPr id="33" name="span"/>
          <p:cNvSpPr/>
          <p:nvPr/>
        </p:nvSpPr>
        <p:spPr>
          <a:xfrm>
            <a:off x="11059382" y="5424869"/>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34" name="em"/>
          <p:cNvSpPr/>
          <p:nvPr/>
        </p:nvSpPr>
        <p:spPr>
          <a:xfrm>
            <a:off x="9280208" y="5424869"/>
            <a:ext cx="1779175"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control everything</a:t>
            </a:r>
            <a:endParaRPr lang="en-US" sz="155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988469"/>
            <a:ext cx="472630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“You are remembered for</a:t>
            </a:r>
            <a:endParaRPr lang="en-US" sz="3240" dirty="0"/>
          </a:p>
        </p:txBody>
      </p:sp>
      <p:sp>
        <p:nvSpPr>
          <p:cNvPr id="8" name="span.sentence.dark"/>
          <p:cNvSpPr/>
          <p:nvPr/>
        </p:nvSpPr>
        <p:spPr>
          <a:xfrm>
            <a:off x="487680" y="3554254"/>
            <a:ext cx="3845719"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rules you break.”</a:t>
            </a:r>
            <a:endParaRPr lang="en-US" sz="3240" dirty="0"/>
          </a:p>
        </p:txBody>
      </p:sp>
      <p:sp>
        <p:nvSpPr>
          <p:cNvPr id="9" name="strong.author.dark"/>
          <p:cNvSpPr/>
          <p:nvPr/>
        </p:nvSpPr>
        <p:spPr>
          <a:xfrm>
            <a:off x="487680" y="4107847"/>
            <a:ext cx="2524030"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Douglas MacArthur</a:t>
            </a:r>
            <a:endParaRPr lang="en-US" sz="1944"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break GraphQL, extend it!</dc:title>
  <dc:subject>GraphQL is powerful technology to retrieve and send complex structures from remote locations with a simple and
effective syntax. One of its perks is avoid under-fetching and over-fetching as the client specifically requests the
fields it’s interested in. 
But what happens if we need to enrich or customize the data set and we can’t modify the upstream GraphQL server?
Shall we break the spec?
In this talk I will show you how to use the resources the GraphQL specification already gives us to solve this issue
without having to break the rules.
</dc:subject>
  <dc:creator>Paolo Insogna</dc:creator>
  <cp:lastModifiedBy>Paolo Insogna</cp:lastModifiedBy>
  <cp:revision>1</cp:revision>
  <dcterms:created xsi:type="dcterms:W3CDTF">2026-11-02T14:09:00Z</dcterms:created>
  <dcterms:modified xsi:type="dcterms:W3CDTF">2026-11-02T14:09:00Z</dcterms:modified>
</cp:coreProperties>
</file>