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12192000" cy="6827520"/>
  <p:notesSz cx="6827520" cy="12192000"/>
  <p:embeddedFontLst>
    <p:embeddedFont>
      <p:font typeface="Montserrat" panose="00000000000000000000" charset="1"/>
      <p:regular r:id="rId54"/>
      <p:bold r:id="rId53"/>
    </p:embeddedFont>
    <p:embeddedFont>
      <p:font typeface="Inter Light" panose="02000503000000020004" charset="1"/>
      <p:regular r:id="rId55"/>
    </p:embeddedFont>
    <p:embeddedFont>
      <p:font typeface="Bitter" panose="00000000000000000000" charset="1"/>
      <p:regular r:id="rId64"/>
      <p:bold r:id="rId56"/>
      <p:boldItalic r:id="rId63"/>
    </p:embeddedFont>
    <p:embeddedFont>
      <p:font typeface="Montserrat ExtraBold" panose="00000000000000000000" charset="1"/>
      <p:regular r:id="rId57"/>
    </p:embeddedFont>
    <p:embeddedFont>
      <p:font typeface="Inter ExtraBold" panose="02000503000000020004" charset="1"/>
      <p:regular r:id="rId58"/>
    </p:embeddedFont>
    <p:embeddedFont>
      <p:font typeface="Inter" panose="02000503000000020004" charset="1"/>
      <p:regular r:id="rId59"/>
      <p:bold r:id="rId62"/>
    </p:embeddedFont>
    <p:embeddedFont>
      <p:font typeface="Roboto Mono" panose="00000009000000000000" charset="1"/>
      <p:bold r:id="rId60"/>
    </p:embeddedFont>
    <p:embeddedFont>
      <p:font typeface="Montserrat Black" panose="00000000000000000000" charset="1"/>
      <p:regular r:id="rId6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53" Type="http://schemas.openxmlformats.org/officeDocument/2006/relationships/font" Target="fonts/font1.fntdata"/><Relationship Id="rId54" Type="http://schemas.openxmlformats.org/officeDocument/2006/relationships/font" Target="fonts/font2.fntdata"/><Relationship Id="rId55" Type="http://schemas.openxmlformats.org/officeDocument/2006/relationships/font" Target="fonts/font3.fntdata"/><Relationship Id="rId56" Type="http://schemas.openxmlformats.org/officeDocument/2006/relationships/font" Target="fonts/font4.fntdata"/><Relationship Id="rId57" Type="http://schemas.openxmlformats.org/officeDocument/2006/relationships/font" Target="fonts/font5.fntdata"/><Relationship Id="rId58" Type="http://schemas.openxmlformats.org/officeDocument/2006/relationships/font" Target="fonts/font6.fntdata"/><Relationship Id="rId59" Type="http://schemas.openxmlformats.org/officeDocument/2006/relationships/font" Target="fonts/font7.fntdata"/><Relationship Id="rId60" Type="http://schemas.openxmlformats.org/officeDocument/2006/relationships/font" Target="fonts/font8.fntdata"/><Relationship Id="rId61" Type="http://schemas.openxmlformats.org/officeDocument/2006/relationships/font" Target="fonts/font9.fntdata"/><Relationship Id="rId62" Type="http://schemas.openxmlformats.org/officeDocument/2006/relationships/font" Target="fonts/font10.fntdata"/><Relationship Id="rId63" Type="http://schemas.openxmlformats.org/officeDocument/2006/relationships/font" Target="fonts/font11.fntdata"/><Relationship Id="rId64"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fighting-imposter" TargetMode="External"/><Relationship Id="rId15" Type="http://schemas.openxmlformats.org/officeDocument/2006/relationships/hyperlink" Target="https://talks.paoloinsogna.dev/pdfs/fighting-imposter.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slideLayout" Target="../slideLayouts/slideLayout1.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1.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image" Target="../media/image-44-3.png"/><Relationship Id="rId4" Type="http://schemas.openxmlformats.org/officeDocument/2006/relationships/image" Target="../media/image-44-4.svg"/><Relationship Id="rId5" Type="http://schemas.openxmlformats.org/officeDocument/2006/relationships/image" Target="../media/image-44-5.png"/><Relationship Id="rId6" Type="http://schemas.openxmlformats.org/officeDocument/2006/relationships/slideLayout" Target="../slideLayouts/slideLayout1.xml"/><Relationship Id="rId7"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1.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6-1.png"/><Relationship Id="rId4" Type="http://schemas.openxmlformats.org/officeDocument/2006/relationships/image" Target="../media/image-46-2.png"/><Relationship Id="rId7" Type="http://schemas.openxmlformats.org/officeDocument/2006/relationships/slideLayout" Target="../slideLayouts/slideLayout1.xml"/><Relationship Id="rId8"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627888"/>
            <a:ext cx="2438400" cy="2438400"/>
          </a:xfrm>
          <a:prstGeom prst="rect">
            <a:avLst/>
          </a:prstGeom>
        </p:spPr>
      </p:pic>
      <p:sp>
        <p:nvSpPr>
          <p:cNvPr id="6" name="span.text">
            <a:hlinkClick r:id="rId5" tooltip=""/>
          </p:cNvPr>
          <p:cNvSpPr/>
          <p:nvPr/>
        </p:nvSpPr>
        <p:spPr>
          <a:xfrm>
            <a:off x="5998369" y="1605629"/>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3192209" y="3243072"/>
            <a:ext cx="5807393"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Fighting the imposter:</a:t>
            </a:r>
            <a:endParaRPr lang="en-US" sz="3888" dirty="0"/>
          </a:p>
        </p:txBody>
      </p:sp>
      <p:sp>
        <p:nvSpPr>
          <p:cNvPr id="8" name="span"/>
          <p:cNvSpPr/>
          <p:nvPr/>
        </p:nvSpPr>
        <p:spPr>
          <a:xfrm>
            <a:off x="3039713" y="3922014"/>
            <a:ext cx="6112478"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from nowhere in Molise</a:t>
            </a:r>
            <a:endParaRPr lang="en-US" sz="3888" dirty="0"/>
          </a:p>
        </p:txBody>
      </p:sp>
      <p:sp>
        <p:nvSpPr>
          <p:cNvPr id="9" name="span"/>
          <p:cNvSpPr/>
          <p:nvPr/>
        </p:nvSpPr>
        <p:spPr>
          <a:xfrm>
            <a:off x="3254502" y="4600956"/>
            <a:ext cx="568290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to Node.js contributor</a:t>
            </a:r>
            <a:endParaRPr lang="en-US" sz="3888" dirty="0"/>
          </a:p>
        </p:txBody>
      </p:sp>
      <p:sp>
        <p:nvSpPr>
          <p:cNvPr id="10" name="span"/>
          <p:cNvSpPr/>
          <p:nvPr/>
        </p:nvSpPr>
        <p:spPr>
          <a:xfrm>
            <a:off x="5115592"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1" name="span"/>
          <p:cNvSpPr/>
          <p:nvPr/>
        </p:nvSpPr>
        <p:spPr>
          <a:xfrm>
            <a:off x="4044410"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2"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4"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5"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6"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7"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8"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9"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20"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1"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407365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"Somebody else</a:t>
            </a:r>
            <a:endParaRPr lang="en-US" sz="4277" dirty="0"/>
          </a:p>
        </p:txBody>
      </p:sp>
      <p:sp>
        <p:nvSpPr>
          <p:cNvPr id="5" name="span"/>
          <p:cNvSpPr/>
          <p:nvPr/>
        </p:nvSpPr>
        <p:spPr>
          <a:xfrm>
            <a:off x="487680" y="3456432"/>
            <a:ext cx="408184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should be here."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26327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That voice</a:t>
            </a:r>
            <a:endParaRPr lang="en-US" sz="4277" dirty="0"/>
          </a:p>
        </p:txBody>
      </p:sp>
      <p:sp>
        <p:nvSpPr>
          <p:cNvPr id="5" name="span"/>
          <p:cNvSpPr/>
          <p:nvPr/>
        </p:nvSpPr>
        <p:spPr>
          <a:xfrm>
            <a:off x="487680" y="3456432"/>
            <a:ext cx="370055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always here.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337575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"What if they</a:t>
            </a:r>
            <a:endParaRPr lang="en-US" sz="4277" dirty="0"/>
          </a:p>
        </p:txBody>
      </p:sp>
      <p:sp>
        <p:nvSpPr>
          <p:cNvPr id="5" name="span"/>
          <p:cNvSpPr/>
          <p:nvPr/>
        </p:nvSpPr>
        <p:spPr>
          <a:xfrm>
            <a:off x="487680" y="3456432"/>
            <a:ext cx="250345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find out?"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3083052"/>
            <a:ext cx="294179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 was just </a:t>
            </a:r>
            <a:endParaRPr lang="en-US" sz="4277" dirty="0"/>
          </a:p>
        </p:txBody>
      </p:sp>
      <p:sp>
        <p:nvSpPr>
          <p:cNvPr id="5" name="span"/>
          <p:cNvSpPr/>
          <p:nvPr/>
        </p:nvSpPr>
        <p:spPr>
          <a:xfrm>
            <a:off x="4540282" y="3083052"/>
            <a:ext cx="31727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6" name="span.theme@fg-amber"/>
          <p:cNvSpPr/>
          <p:nvPr/>
        </p:nvSpPr>
        <p:spPr>
          <a:xfrm>
            <a:off x="3429476" y="3083052"/>
            <a:ext cx="1110806"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luck</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389667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does that</a:t>
            </a:r>
            <a:endParaRPr lang="en-US" sz="4277" dirty="0"/>
          </a:p>
        </p:txBody>
      </p:sp>
      <p:sp>
        <p:nvSpPr>
          <p:cNvPr id="5" name="span"/>
          <p:cNvSpPr/>
          <p:nvPr/>
        </p:nvSpPr>
        <p:spPr>
          <a:xfrm>
            <a:off x="487680" y="3083052"/>
            <a:ext cx="360492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voice stop you</a:t>
            </a:r>
            <a:endParaRPr lang="en-US" sz="4277" dirty="0"/>
          </a:p>
        </p:txBody>
      </p:sp>
      <p:sp>
        <p:nvSpPr>
          <p:cNvPr id="6" name="span"/>
          <p:cNvSpPr/>
          <p:nvPr/>
        </p:nvSpPr>
        <p:spPr>
          <a:xfrm>
            <a:off x="487680" y="3829812"/>
            <a:ext cx="138236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from </a:t>
            </a:r>
            <a:endParaRPr lang="en-US" sz="4277" dirty="0"/>
          </a:p>
        </p:txBody>
      </p:sp>
      <p:sp>
        <p:nvSpPr>
          <p:cNvPr id="7" name="span"/>
          <p:cNvSpPr/>
          <p:nvPr/>
        </p:nvSpPr>
        <p:spPr>
          <a:xfrm>
            <a:off x="3345847" y="3829812"/>
            <a:ext cx="243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8" name="span.theme@fg-red"/>
          <p:cNvSpPr/>
          <p:nvPr/>
        </p:nvSpPr>
        <p:spPr>
          <a:xfrm>
            <a:off x="1870043" y="3829812"/>
            <a:ext cx="1475804" cy="652272"/>
          </a:xfrm>
          <a:prstGeom prst="rect">
            <a:avLst/>
          </a:prstGeom>
          <a:noFill/>
          <a:ln/>
        </p:spPr>
        <p:txBody>
          <a:bodyPr wrap="none" lIns="0" tIns="0" rIns="0" bIns="0" rtlCol="0" anchor="ctr"/>
          <a:lstStyle/>
          <a:p>
            <a:pPr indent="0" marL="0">
              <a:buNone/>
            </a:pPr>
            <a:r>
              <a:rPr lang="en-US" sz="4277" b="1" u="none" dirty="0">
                <a:solidFill>
                  <a:srgbClr val="DC2626"/>
                </a:solidFill>
                <a:latin typeface="Bitter" pitchFamily="34" charset="0"/>
                <a:ea typeface="Bitter" pitchFamily="34" charset="-122"/>
                <a:cs typeface="Bitter" pitchFamily="34" charset="-120"/>
              </a:rPr>
              <a:t>doing</a:t>
            </a:r>
            <a:endParaRPr lang="en-US" sz="4277" dirty="0"/>
          </a:p>
        </p:txBody>
      </p:sp>
      <p:pic>
        <p:nvPicPr>
          <p:cNvPr id="9"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1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sky.theme@image"/>
          <p:cNvSpPr/>
          <p:nvPr/>
        </p:nvSpPr>
        <p:spPr>
          <a:xfrm>
            <a:off x="0" y="0"/>
            <a:ext cx="12192000" cy="6827520"/>
          </a:xfrm>
          <a:prstGeom prst="rect">
            <a:avLst/>
          </a:prstGeom>
          <a:solidFill>
            <a:srgbClr val="0284C7"/>
          </a:solidFill>
          <a:ln w="12700">
            <a:solidFill>
              <a:srgbClr val="0284C7">
                <a:alpha val="0"/>
              </a:srgbClr>
            </a:solidFill>
            <a:prstDash val="solid"/>
          </a:ln>
        </p:spPr>
      </p:sp>
      <p:pic>
        <p:nvPicPr>
          <p:cNvPr id="4" name="article.freya@slide.theme@bg-sky.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7272623"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4039457"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Let me tell you </a:t>
            </a:r>
            <a:endParaRPr lang="en-US" sz="4536" dirty="0"/>
          </a:p>
        </p:txBody>
      </p:sp>
      <p:sp>
        <p:nvSpPr>
          <p:cNvPr id="7" name="span"/>
          <p:cNvSpPr/>
          <p:nvPr/>
        </p:nvSpPr>
        <p:spPr>
          <a:xfrm>
            <a:off x="5762054" y="5474589"/>
            <a:ext cx="163268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 story.</a:t>
            </a:r>
            <a:endParaRPr lang="en-US" sz="4536" dirty="0"/>
          </a:p>
        </p:txBody>
      </p:sp>
      <p:sp>
        <p:nvSpPr>
          <p:cNvPr id="8" name="span.theme@fg-amber"/>
          <p:cNvSpPr/>
          <p:nvPr/>
        </p:nvSpPr>
        <p:spPr>
          <a:xfrm>
            <a:off x="4892707" y="5474589"/>
            <a:ext cx="869347" cy="688848"/>
          </a:xfrm>
          <a:prstGeom prst="rect">
            <a:avLst/>
          </a:prstGeom>
          <a:noFill/>
          <a:ln/>
        </p:spPr>
        <p:txBody>
          <a:bodyPr wrap="none" lIns="0" tIns="0" rIns="0" bIns="0" rtlCol="0" anchor="ctr"/>
          <a:lstStyle/>
          <a:p>
            <a:pPr indent="0" marL="0">
              <a:buNone/>
            </a:pPr>
            <a:r>
              <a:rPr lang="en-US" sz="4536" b="1" u="none" dirty="0">
                <a:solidFill>
                  <a:srgbClr val="FCD34D"/>
                </a:solidFill>
                <a:latin typeface="Bitter" pitchFamily="34" charset="0"/>
                <a:ea typeface="Bitter" pitchFamily="34" charset="-122"/>
                <a:cs typeface="Bitter" pitchFamily="34" charset="-120"/>
              </a:rPr>
              <a:t>MY</a:t>
            </a:r>
            <a:endParaRPr lang="en-US" sz="4536"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280666"/>
            <a:ext cx="376894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From nowhere</a:t>
            </a:r>
            <a:endParaRPr lang="en-US" sz="4277" dirty="0"/>
          </a:p>
        </p:txBody>
      </p:sp>
      <p:sp>
        <p:nvSpPr>
          <p:cNvPr id="5" name="span"/>
          <p:cNvSpPr/>
          <p:nvPr/>
        </p:nvSpPr>
        <p:spPr>
          <a:xfrm>
            <a:off x="487680" y="3027426"/>
            <a:ext cx="24371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 Molise.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54321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Born</a:t>
            </a:r>
            <a:endParaRPr lang="en-US" sz="1944" dirty="0"/>
          </a:p>
        </p:txBody>
      </p:sp>
      <p:sp>
        <p:nvSpPr>
          <p:cNvPr id="8" name="span"/>
          <p:cNvSpPr/>
          <p:nvPr/>
        </p:nvSpPr>
        <p:spPr>
          <a:xfrm>
            <a:off x="1100233" y="4249674"/>
            <a:ext cx="20297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in</a:t>
            </a:r>
            <a:endParaRPr lang="en-US" sz="1944" dirty="0"/>
          </a:p>
        </p:txBody>
      </p:sp>
      <p:sp>
        <p:nvSpPr>
          <p:cNvPr id="9" name="span"/>
          <p:cNvSpPr/>
          <p:nvPr/>
        </p:nvSpPr>
        <p:spPr>
          <a:xfrm>
            <a:off x="1372553" y="4249674"/>
            <a:ext cx="55197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1984</a:t>
            </a:r>
            <a:endParaRPr lang="en-US" sz="1944" dirty="0"/>
          </a:p>
        </p:txBody>
      </p:sp>
      <p:sp>
        <p:nvSpPr>
          <p:cNvPr id="10" name="span"/>
          <p:cNvSpPr/>
          <p:nvPr/>
        </p:nvSpPr>
        <p:spPr>
          <a:xfrm>
            <a:off x="1993868" y="4249674"/>
            <a:ext cx="20307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in</a:t>
            </a:r>
            <a:endParaRPr lang="en-US" sz="1944" dirty="0"/>
          </a:p>
        </p:txBody>
      </p:sp>
      <p:sp>
        <p:nvSpPr>
          <p:cNvPr id="11" name="span"/>
          <p:cNvSpPr/>
          <p:nvPr/>
        </p:nvSpPr>
        <p:spPr>
          <a:xfrm>
            <a:off x="2266283" y="4249674"/>
            <a:ext cx="151371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Campobasso</a:t>
            </a:r>
            <a:endParaRPr lang="en-US" sz="1944" dirty="0"/>
          </a:p>
        </p:txBody>
      </p:sp>
      <p:pic>
        <p:nvPicPr>
          <p:cNvPr id="1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280666"/>
            <a:ext cx="259527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Computer</a:t>
            </a:r>
            <a:endParaRPr lang="en-US" sz="4277" dirty="0"/>
          </a:p>
        </p:txBody>
      </p:sp>
      <p:sp>
        <p:nvSpPr>
          <p:cNvPr id="5" name="span"/>
          <p:cNvSpPr/>
          <p:nvPr/>
        </p:nvSpPr>
        <p:spPr>
          <a:xfrm>
            <a:off x="487680" y="3027426"/>
            <a:ext cx="318782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Engineering</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37280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Tor</a:t>
            </a:r>
            <a:endParaRPr lang="en-US" sz="1944" dirty="0"/>
          </a:p>
        </p:txBody>
      </p:sp>
      <p:sp>
        <p:nvSpPr>
          <p:cNvPr id="8" name="span"/>
          <p:cNvSpPr/>
          <p:nvPr/>
        </p:nvSpPr>
        <p:spPr>
          <a:xfrm>
            <a:off x="929831" y="4249674"/>
            <a:ext cx="94640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Vergata,</a:t>
            </a:r>
            <a:endParaRPr lang="en-US" sz="1944" dirty="0"/>
          </a:p>
        </p:txBody>
      </p:sp>
      <p:sp>
        <p:nvSpPr>
          <p:cNvPr id="9" name="span"/>
          <p:cNvSpPr/>
          <p:nvPr/>
        </p:nvSpPr>
        <p:spPr>
          <a:xfrm>
            <a:off x="1945577" y="4249674"/>
            <a:ext cx="65827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Rome</a:t>
            </a:r>
            <a:endParaRPr lang="en-US" sz="1944" dirty="0"/>
          </a:p>
        </p:txBody>
      </p:sp>
      <p:sp>
        <p:nvSpPr>
          <p:cNvPr id="10" name="span"/>
          <p:cNvSpPr/>
          <p:nvPr/>
        </p:nvSpPr>
        <p:spPr>
          <a:xfrm>
            <a:off x="2673191" y="4249674"/>
            <a:ext cx="6981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1" name="span"/>
          <p:cNvSpPr/>
          <p:nvPr/>
        </p:nvSpPr>
        <p:spPr>
          <a:xfrm>
            <a:off x="2812352" y="4249674"/>
            <a:ext cx="60512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2006</a:t>
            </a:r>
            <a:endParaRPr lang="en-US" sz="1944" dirty="0"/>
          </a:p>
        </p:txBody>
      </p:sp>
      <p:pic>
        <p:nvPicPr>
          <p:cNvPr id="12"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280666"/>
            <a:ext cx="250069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then,</a:t>
            </a:r>
            <a:endParaRPr lang="en-US" sz="4277" dirty="0"/>
          </a:p>
        </p:txBody>
      </p:sp>
      <p:sp>
        <p:nvSpPr>
          <p:cNvPr id="5" name="span"/>
          <p:cNvSpPr/>
          <p:nvPr/>
        </p:nvSpPr>
        <p:spPr>
          <a:xfrm>
            <a:off x="487680" y="3027426"/>
            <a:ext cx="292169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back home.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0512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2009</a:t>
            </a:r>
            <a:endParaRPr lang="en-US" sz="1944"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green"/>
          <p:cNvSpPr/>
          <p:nvPr/>
        </p:nvSpPr>
        <p:spPr>
          <a:xfrm>
            <a:off x="487680" y="5303901"/>
            <a:ext cx="10098786" cy="1035939"/>
          </a:xfrm>
          <a:prstGeom prst="rect">
            <a:avLst/>
          </a:prstGeom>
          <a:solidFill>
            <a:srgbClr val="16A34A"/>
          </a:solidFill>
          <a:ln w="12700">
            <a:solidFill>
              <a:srgbClr val="16A34A">
                <a:alpha val="0"/>
              </a:srgbClr>
            </a:solidFill>
            <a:prstDash val="solid"/>
          </a:ln>
        </p:spPr>
      </p:sp>
      <p:sp>
        <p:nvSpPr>
          <p:cNvPr id="6" name="span"/>
          <p:cNvSpPr/>
          <p:nvPr/>
        </p:nvSpPr>
        <p:spPr>
          <a:xfrm>
            <a:off x="853250" y="5474589"/>
            <a:ext cx="7774115"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Someone believed I could do </a:t>
            </a:r>
            <a:endParaRPr lang="en-US" sz="4536" dirty="0"/>
          </a:p>
        </p:txBody>
      </p:sp>
      <p:sp>
        <p:nvSpPr>
          <p:cNvPr id="7" name="span"/>
          <p:cNvSpPr/>
          <p:nvPr/>
        </p:nvSpPr>
        <p:spPr>
          <a:xfrm>
            <a:off x="10086594" y="5474589"/>
            <a:ext cx="134303"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a:t>
            </a:r>
            <a:endParaRPr lang="en-US" sz="4536" dirty="0"/>
          </a:p>
        </p:txBody>
      </p:sp>
      <p:sp>
        <p:nvSpPr>
          <p:cNvPr id="8" name="span.theme@fg-black"/>
          <p:cNvSpPr/>
          <p:nvPr/>
        </p:nvSpPr>
        <p:spPr>
          <a:xfrm>
            <a:off x="8627364" y="5474589"/>
            <a:ext cx="1459230" cy="688848"/>
          </a:xfrm>
          <a:prstGeom prst="rect">
            <a:avLst/>
          </a:prstGeom>
          <a:noFill/>
          <a:ln/>
        </p:spPr>
        <p:txBody>
          <a:bodyPr wrap="none" lIns="0" tIns="0" rIns="0" bIns="0" rtlCol="0" anchor="ctr"/>
          <a:lstStyle/>
          <a:p>
            <a:pPr indent="0" marL="0">
              <a:buNone/>
            </a:pPr>
            <a:r>
              <a:rPr lang="en-US" sz="4536" b="1" u="none" dirty="0">
                <a:solidFill>
                  <a:srgbClr val="000000"/>
                </a:solidFill>
                <a:latin typeface="Bitter" pitchFamily="34" charset="0"/>
                <a:ea typeface="Bitter" pitchFamily="34" charset="-122"/>
                <a:cs typeface="Bitter" pitchFamily="34" charset="-120"/>
              </a:rPr>
              <a:t>more</a:t>
            </a:r>
            <a:endParaRPr lang="en-US" sz="4536"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2280666"/>
            <a:ext cx="254584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Viralheat,</a:t>
            </a:r>
            <a:endParaRPr lang="en-US" sz="4277" dirty="0"/>
          </a:p>
        </p:txBody>
      </p:sp>
      <p:sp>
        <p:nvSpPr>
          <p:cNvPr id="5" name="span"/>
          <p:cNvSpPr/>
          <p:nvPr/>
        </p:nvSpPr>
        <p:spPr>
          <a:xfrm>
            <a:off x="487680" y="3027426"/>
            <a:ext cx="23671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H-1B visa</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71275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Foster</a:t>
            </a:r>
            <a:endParaRPr lang="en-US" sz="1944" dirty="0"/>
          </a:p>
        </p:txBody>
      </p:sp>
      <p:sp>
        <p:nvSpPr>
          <p:cNvPr id="8" name="span"/>
          <p:cNvSpPr/>
          <p:nvPr/>
        </p:nvSpPr>
        <p:spPr>
          <a:xfrm>
            <a:off x="1269778" y="4249674"/>
            <a:ext cx="51244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City,</a:t>
            </a:r>
            <a:endParaRPr lang="en-US" sz="1944" dirty="0"/>
          </a:p>
        </p:txBody>
      </p:sp>
      <p:sp>
        <p:nvSpPr>
          <p:cNvPr id="9" name="span"/>
          <p:cNvSpPr/>
          <p:nvPr/>
        </p:nvSpPr>
        <p:spPr>
          <a:xfrm>
            <a:off x="1851565" y="4249674"/>
            <a:ext cx="41176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CA,</a:t>
            </a:r>
            <a:endParaRPr lang="en-US" sz="1944" dirty="0"/>
          </a:p>
        </p:txBody>
      </p:sp>
      <p:sp>
        <p:nvSpPr>
          <p:cNvPr id="10" name="span"/>
          <p:cNvSpPr/>
          <p:nvPr/>
        </p:nvSpPr>
        <p:spPr>
          <a:xfrm>
            <a:off x="2332673" y="4249674"/>
            <a:ext cx="50396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USA</a:t>
            </a:r>
            <a:endParaRPr lang="en-US" sz="1944" dirty="0"/>
          </a:p>
        </p:txBody>
      </p:sp>
      <p:sp>
        <p:nvSpPr>
          <p:cNvPr id="11" name="span"/>
          <p:cNvSpPr/>
          <p:nvPr/>
        </p:nvSpPr>
        <p:spPr>
          <a:xfrm>
            <a:off x="2905982" y="4249674"/>
            <a:ext cx="6981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
        <p:nvSpPr>
          <p:cNvPr id="12" name="span"/>
          <p:cNvSpPr/>
          <p:nvPr/>
        </p:nvSpPr>
        <p:spPr>
          <a:xfrm>
            <a:off x="3045143" y="4249674"/>
            <a:ext cx="5528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2012</a:t>
            </a:r>
            <a:endParaRPr lang="en-US" sz="1944" dirty="0"/>
          </a:p>
        </p:txBody>
      </p:sp>
      <p:pic>
        <p:nvPicPr>
          <p:cNvPr id="13"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amber.theme@fg-black"/>
          <p:cNvSpPr/>
          <p:nvPr/>
        </p:nvSpPr>
        <p:spPr>
          <a:xfrm>
            <a:off x="487680" y="5303901"/>
            <a:ext cx="6598444" cy="1035939"/>
          </a:xfrm>
          <a:prstGeom prst="rect">
            <a:avLst/>
          </a:prstGeom>
          <a:solidFill>
            <a:srgbClr val="FCD34D"/>
          </a:solidFill>
          <a:ln w="12700">
            <a:solidFill>
              <a:srgbClr val="FCD34D">
                <a:alpha val="0"/>
              </a:srgbClr>
            </a:solidFill>
            <a:prstDash val="solid"/>
          </a:ln>
        </p:spPr>
      </p:sp>
      <p:sp>
        <p:nvSpPr>
          <p:cNvPr id="6" name="span"/>
          <p:cNvSpPr/>
          <p:nvPr/>
        </p:nvSpPr>
        <p:spPr>
          <a:xfrm>
            <a:off x="853250" y="5474589"/>
            <a:ext cx="5867305" cy="688848"/>
          </a:xfrm>
          <a:prstGeom prst="rect">
            <a:avLst/>
          </a:prstGeom>
          <a:noFill/>
          <a:ln/>
        </p:spPr>
        <p:txBody>
          <a:bodyPr wrap="none" lIns="0" tIns="0" rIns="0" bIns="0" rtlCol="0" anchor="ctr"/>
          <a:lstStyle/>
          <a:p>
            <a:pPr indent="0" marL="0">
              <a:buNone/>
            </a:pPr>
            <a:r>
              <a:rPr lang="en-US" sz="4536" b="1" u="none" dirty="0">
                <a:solidFill>
                  <a:srgbClr val="000000"/>
                </a:solidFill>
                <a:latin typeface="Bitter" pitchFamily="34" charset="0"/>
                <a:ea typeface="Bitter" pitchFamily="34" charset="-122"/>
                <a:cs typeface="Bitter" pitchFamily="34" charset="-120"/>
              </a:rPr>
              <a:t>What did I find there?</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280666"/>
            <a:ext cx="323402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Back in Italy,</a:t>
            </a:r>
            <a:endParaRPr lang="en-US" sz="4277" dirty="0"/>
          </a:p>
        </p:txBody>
      </p:sp>
      <p:sp>
        <p:nvSpPr>
          <p:cNvPr id="5" name="span"/>
          <p:cNvSpPr/>
          <p:nvPr/>
        </p:nvSpPr>
        <p:spPr>
          <a:xfrm>
            <a:off x="487680" y="3027426"/>
            <a:ext cx="46825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working remotely.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54978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2016</a:t>
            </a:r>
            <a:endParaRPr lang="en-US" sz="1944"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86230" y="2280666"/>
            <a:ext cx="1325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5" name="span"/>
          <p:cNvSpPr/>
          <p:nvPr/>
        </p:nvSpPr>
        <p:spPr>
          <a:xfrm>
            <a:off x="487680" y="3027426"/>
            <a:ext cx="263871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NearForm</a:t>
            </a:r>
            <a:endParaRPr lang="en-US" sz="4277" dirty="0"/>
          </a:p>
        </p:txBody>
      </p:sp>
      <p:sp>
        <p:nvSpPr>
          <p:cNvPr id="6" name="span.theme@fg-black"/>
          <p:cNvSpPr/>
          <p:nvPr/>
        </p:nvSpPr>
        <p:spPr>
          <a:xfrm>
            <a:off x="487680" y="2280666"/>
            <a:ext cx="439855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Senior Developer</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4249674"/>
            <a:ext cx="5521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2018</a:t>
            </a:r>
            <a:endParaRPr lang="en-US" sz="1944"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280666"/>
            <a:ext cx="206835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My first </a:t>
            </a:r>
            <a:endParaRPr lang="en-US" sz="4277" dirty="0"/>
          </a:p>
        </p:txBody>
      </p:sp>
      <p:sp>
        <p:nvSpPr>
          <p:cNvPr id="5" name="span"/>
          <p:cNvSpPr/>
          <p:nvPr/>
        </p:nvSpPr>
        <p:spPr>
          <a:xfrm>
            <a:off x="487680" y="3027426"/>
            <a:ext cx="328669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contribution</a:t>
            </a:r>
            <a:endParaRPr lang="en-US" sz="4277" dirty="0"/>
          </a:p>
        </p:txBody>
      </p:sp>
      <p:sp>
        <p:nvSpPr>
          <p:cNvPr id="6" name="span.theme@fg-black"/>
          <p:cNvSpPr/>
          <p:nvPr/>
        </p:nvSpPr>
        <p:spPr>
          <a:xfrm>
            <a:off x="2556034" y="2280666"/>
            <a:ext cx="190709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4249674"/>
            <a:ext cx="6080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2020</a:t>
            </a:r>
            <a:endParaRPr lang="en-US" sz="1944"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280666"/>
            <a:ext cx="190709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Node.js</a:t>
            </a:r>
            <a:endParaRPr lang="en-US" sz="4277" dirty="0"/>
          </a:p>
        </p:txBody>
      </p:sp>
      <p:sp>
        <p:nvSpPr>
          <p:cNvPr id="5" name="span.theme@fg-black"/>
          <p:cNvSpPr/>
          <p:nvPr/>
        </p:nvSpPr>
        <p:spPr>
          <a:xfrm>
            <a:off x="487680" y="3027426"/>
            <a:ext cx="317420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collaborator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0712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2022</a:t>
            </a:r>
            <a:endParaRPr lang="en-US" sz="1944"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orange"/>
          <p:cNvSpPr/>
          <p:nvPr/>
        </p:nvSpPr>
        <p:spPr>
          <a:xfrm>
            <a:off x="487680" y="4767167"/>
            <a:ext cx="8217789" cy="1572673"/>
          </a:xfrm>
          <a:prstGeom prst="rect">
            <a:avLst/>
          </a:prstGeom>
          <a:solidFill>
            <a:srgbClr val="EA580C"/>
          </a:solidFill>
          <a:ln w="12700">
            <a:solidFill>
              <a:srgbClr val="EA580C">
                <a:alpha val="0"/>
              </a:srgbClr>
            </a:solidFill>
            <a:prstDash val="solid"/>
          </a:ln>
        </p:spPr>
      </p:sp>
      <p:sp>
        <p:nvSpPr>
          <p:cNvPr id="6" name="span"/>
          <p:cNvSpPr/>
          <p:nvPr/>
        </p:nvSpPr>
        <p:spPr>
          <a:xfrm>
            <a:off x="853250" y="4937855"/>
            <a:ext cx="748665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Then I stepped onto a stage.</a:t>
            </a:r>
            <a:endParaRPr lang="en-US" sz="4536" dirty="0"/>
          </a:p>
        </p:txBody>
      </p:sp>
      <p:sp>
        <p:nvSpPr>
          <p:cNvPr id="7" name="span.subtitle"/>
          <p:cNvSpPr/>
          <p:nvPr/>
        </p:nvSpPr>
        <p:spPr>
          <a:xfrm>
            <a:off x="853250" y="5833586"/>
            <a:ext cx="1072515" cy="353568"/>
          </a:xfrm>
          <a:prstGeom prst="rect">
            <a:avLst/>
          </a:prstGeom>
          <a:noFill/>
          <a:ln/>
        </p:spPr>
        <p:txBody>
          <a:bodyPr wrap="none" lIns="0" tIns="0" rIns="0" bIns="0" rtlCol="0" anchor="ctr"/>
          <a:lstStyle/>
          <a:p>
            <a:pPr indent="0" marL="0">
              <a:buNone/>
            </a:pPr>
            <a:r>
              <a:rPr lang="en-US" sz="2333" b="1" u="none" dirty="0">
                <a:solidFill>
                  <a:srgbClr val="FFFFFF"/>
                </a:solidFill>
                <a:latin typeface="Bitter" pitchFamily="34" charset="0"/>
                <a:ea typeface="Bitter" pitchFamily="34" charset="-122"/>
                <a:cs typeface="Bitter" pitchFamily="34" charset="-120"/>
              </a:rPr>
              <a:t>Almost </a:t>
            </a:r>
            <a:endParaRPr lang="en-US" sz="2333" dirty="0"/>
          </a:p>
        </p:txBody>
      </p:sp>
      <p:sp>
        <p:nvSpPr>
          <p:cNvPr id="8" name="span.subtitle"/>
          <p:cNvSpPr/>
          <p:nvPr/>
        </p:nvSpPr>
        <p:spPr>
          <a:xfrm>
            <a:off x="2289048" y="5833586"/>
            <a:ext cx="4794504" cy="353568"/>
          </a:xfrm>
          <a:prstGeom prst="rect">
            <a:avLst/>
          </a:prstGeom>
          <a:noFill/>
          <a:ln/>
        </p:spPr>
        <p:txBody>
          <a:bodyPr wrap="none" lIns="0" tIns="0" rIns="0" bIns="0" rtlCol="0" anchor="ctr"/>
          <a:lstStyle/>
          <a:p>
            <a:pPr indent="0" marL="0">
              <a:buNone/>
            </a:pPr>
            <a:r>
              <a:rPr lang="en-US" sz="2333" b="1" u="none" dirty="0">
                <a:solidFill>
                  <a:srgbClr val="FFFFFF"/>
                </a:solidFill>
                <a:latin typeface="Bitter" pitchFamily="34" charset="0"/>
                <a:ea typeface="Bitter" pitchFamily="34" charset="-122"/>
                <a:cs typeface="Bitter" pitchFamily="34" charset="-120"/>
              </a:rPr>
              <a:t> speaking appearances since 2022.</a:t>
            </a:r>
            <a:endParaRPr lang="en-US" sz="2333" dirty="0"/>
          </a:p>
        </p:txBody>
      </p:sp>
      <p:sp>
        <p:nvSpPr>
          <p:cNvPr id="9" name="strong"/>
          <p:cNvSpPr/>
          <p:nvPr/>
        </p:nvSpPr>
        <p:spPr>
          <a:xfrm>
            <a:off x="1925765" y="5833586"/>
            <a:ext cx="363284" cy="353568"/>
          </a:xfrm>
          <a:prstGeom prst="rect">
            <a:avLst/>
          </a:prstGeom>
          <a:noFill/>
          <a:ln/>
        </p:spPr>
        <p:txBody>
          <a:bodyPr wrap="none" lIns="0" tIns="0" rIns="0" bIns="0" rtlCol="0" anchor="ctr"/>
          <a:lstStyle/>
          <a:p>
            <a:pPr indent="0" marL="0">
              <a:buNone/>
            </a:pPr>
            <a:r>
              <a:rPr lang="en-US" sz="2333" b="1" u="none" dirty="0">
                <a:solidFill>
                  <a:srgbClr val="FFFFFF"/>
                </a:solidFill>
                <a:latin typeface="Bitter" pitchFamily="34" charset="0"/>
                <a:ea typeface="Bitter" pitchFamily="34" charset="-122"/>
                <a:cs typeface="Bitter" pitchFamily="34" charset="-120"/>
              </a:rPr>
              <a:t>60</a:t>
            </a:r>
            <a:endParaRPr lang="en-US" sz="2333" dirty="0"/>
          </a:p>
        </p:txBody>
      </p:sp>
      <p:pic>
        <p:nvPicPr>
          <p:cNvPr id="1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654046"/>
            <a:ext cx="200482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Node.js </a:t>
            </a:r>
            <a:endParaRPr lang="en-US" sz="4277" dirty="0"/>
          </a:p>
        </p:txBody>
      </p:sp>
      <p:sp>
        <p:nvSpPr>
          <p:cNvPr id="5" name="span.theme@fg-black"/>
          <p:cNvSpPr/>
          <p:nvPr/>
        </p:nvSpPr>
        <p:spPr>
          <a:xfrm>
            <a:off x="2492502" y="2654046"/>
            <a:ext cx="98964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TSC</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3876294"/>
            <a:ext cx="60702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2024</a:t>
            </a:r>
            <a:endParaRPr lang="en-US" sz="1944" dirty="0"/>
          </a:p>
        </p:txBody>
      </p:sp>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5255514" y="2280666"/>
            <a:ext cx="1325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5" name="span"/>
          <p:cNvSpPr/>
          <p:nvPr/>
        </p:nvSpPr>
        <p:spPr>
          <a:xfrm>
            <a:off x="487680" y="3027426"/>
            <a:ext cx="326440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Platformatic</a:t>
            </a:r>
            <a:endParaRPr lang="en-US" sz="4277" dirty="0"/>
          </a:p>
        </p:txBody>
      </p:sp>
      <p:sp>
        <p:nvSpPr>
          <p:cNvPr id="6" name="span.theme@fg-black"/>
          <p:cNvSpPr/>
          <p:nvPr/>
        </p:nvSpPr>
        <p:spPr>
          <a:xfrm>
            <a:off x="487680" y="2280666"/>
            <a:ext cx="476783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Principal Engineer</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4249674"/>
            <a:ext cx="607028"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2024</a:t>
            </a:r>
            <a:endParaRPr lang="en-US" sz="1944"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gray"/>
          <p:cNvSpPr/>
          <p:nvPr/>
        </p:nvSpPr>
        <p:spPr>
          <a:xfrm>
            <a:off x="487680" y="5303901"/>
            <a:ext cx="8948357" cy="1035939"/>
          </a:xfrm>
          <a:prstGeom prst="rect">
            <a:avLst/>
          </a:prstGeom>
          <a:solidFill>
            <a:srgbClr val="4B5563"/>
          </a:solidFill>
          <a:ln w="12700">
            <a:solidFill>
              <a:srgbClr val="4B5563">
                <a:alpha val="0"/>
              </a:srgbClr>
            </a:solidFill>
            <a:prstDash val="solid"/>
          </a:ln>
        </p:spPr>
      </p:sp>
      <p:sp>
        <p:nvSpPr>
          <p:cNvPr id="6" name="span"/>
          <p:cNvSpPr/>
          <p:nvPr/>
        </p:nvSpPr>
        <p:spPr>
          <a:xfrm>
            <a:off x="853250" y="5474589"/>
            <a:ext cx="6824758"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And yet, that voice is still </a:t>
            </a:r>
            <a:endParaRPr lang="en-US" sz="4536" dirty="0"/>
          </a:p>
        </p:txBody>
      </p:sp>
      <p:sp>
        <p:nvSpPr>
          <p:cNvPr id="7" name="span"/>
          <p:cNvSpPr/>
          <p:nvPr/>
        </p:nvSpPr>
        <p:spPr>
          <a:xfrm>
            <a:off x="8936165" y="5474589"/>
            <a:ext cx="134303"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a:t>
            </a:r>
            <a:endParaRPr lang="en-US" sz="4536" dirty="0"/>
          </a:p>
        </p:txBody>
      </p:sp>
      <p:sp>
        <p:nvSpPr>
          <p:cNvPr id="8" name="span.theme@fg-amber"/>
          <p:cNvSpPr/>
          <p:nvPr/>
        </p:nvSpPr>
        <p:spPr>
          <a:xfrm>
            <a:off x="7678007" y="5474589"/>
            <a:ext cx="1258157" cy="688848"/>
          </a:xfrm>
          <a:prstGeom prst="rect">
            <a:avLst/>
          </a:prstGeom>
          <a:noFill/>
          <a:ln/>
        </p:spPr>
        <p:txBody>
          <a:bodyPr wrap="none" lIns="0" tIns="0" rIns="0" bIns="0" rtlCol="0" anchor="ctr"/>
          <a:lstStyle/>
          <a:p>
            <a:pPr indent="0" marL="0">
              <a:buNone/>
            </a:pPr>
            <a:r>
              <a:rPr lang="en-US" sz="4536" b="1" u="none" dirty="0">
                <a:solidFill>
                  <a:srgbClr val="FCD34D"/>
                </a:solidFill>
                <a:latin typeface="Bitter" pitchFamily="34" charset="0"/>
                <a:ea typeface="Bitter" pitchFamily="34" charset="-122"/>
                <a:cs typeface="Bitter" pitchFamily="34" charset="-120"/>
              </a:rPr>
              <a:t>here</a:t>
            </a:r>
            <a:endParaRPr lang="en-US" sz="4536"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71033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 what is</a:t>
            </a:r>
            <a:endParaRPr lang="en-US" sz="4277" dirty="0"/>
          </a:p>
        </p:txBody>
      </p:sp>
      <p:sp>
        <p:nvSpPr>
          <p:cNvPr id="5" name="span"/>
          <p:cNvSpPr/>
          <p:nvPr/>
        </p:nvSpPr>
        <p:spPr>
          <a:xfrm>
            <a:off x="487680" y="3456432"/>
            <a:ext cx="275977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that voice?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438026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Imposter syndrome</a:t>
            </a:r>
            <a:endParaRPr lang="en-US" sz="3240" dirty="0"/>
          </a:p>
        </p:txBody>
      </p:sp>
      <p:sp>
        <p:nvSpPr>
          <p:cNvPr id="7" name="span.sentence.dark"/>
          <p:cNvSpPr/>
          <p:nvPr/>
        </p:nvSpPr>
        <p:spPr>
          <a:xfrm>
            <a:off x="487680" y="2422684"/>
            <a:ext cx="735644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“A psychological phenomenon in which</a:t>
            </a:r>
            <a:endParaRPr lang="en-US" sz="3240" dirty="0"/>
          </a:p>
        </p:txBody>
      </p:sp>
      <p:sp>
        <p:nvSpPr>
          <p:cNvPr id="8" name="span.sentence.dark"/>
          <p:cNvSpPr/>
          <p:nvPr/>
        </p:nvSpPr>
        <p:spPr>
          <a:xfrm>
            <a:off x="487680" y="2988469"/>
            <a:ext cx="7452741"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individuals struggle to internalize their</a:t>
            </a:r>
            <a:endParaRPr lang="en-US" sz="3240" dirty="0"/>
          </a:p>
        </p:txBody>
      </p:sp>
      <p:sp>
        <p:nvSpPr>
          <p:cNvPr id="9" name="span.sentence.dark"/>
          <p:cNvSpPr/>
          <p:nvPr/>
        </p:nvSpPr>
        <p:spPr>
          <a:xfrm>
            <a:off x="487680" y="3554254"/>
            <a:ext cx="905141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achievements and fear being exposed as frauds,</a:t>
            </a:r>
            <a:endParaRPr lang="en-US" sz="3240" dirty="0"/>
          </a:p>
        </p:txBody>
      </p:sp>
      <p:sp>
        <p:nvSpPr>
          <p:cNvPr id="10" name="span.sentence.dark"/>
          <p:cNvSpPr/>
          <p:nvPr/>
        </p:nvSpPr>
        <p:spPr>
          <a:xfrm>
            <a:off x="487680" y="4120039"/>
            <a:ext cx="718737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despite evidence of their competence.”</a:t>
            </a:r>
            <a:endParaRPr lang="en-US" sz="3240" dirty="0"/>
          </a:p>
        </p:txBody>
      </p:sp>
      <p:sp>
        <p:nvSpPr>
          <p:cNvPr id="11" name="strong.author.dark"/>
          <p:cNvSpPr/>
          <p:nvPr/>
        </p:nvSpPr>
        <p:spPr>
          <a:xfrm>
            <a:off x="487680" y="4673632"/>
            <a:ext cx="7695533"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Adapted from Clance &amp; Imes (1978) and Bravata et al. (2020)</a:t>
            </a:r>
            <a:endParaRPr lang="en-US" sz="1944" dirty="0"/>
          </a:p>
        </p:txBody>
      </p:sp>
      <p:pic>
        <p:nvPicPr>
          <p:cNvPr id="12"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3456432"/>
            <a:ext cx="340233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Failure is me.</a:t>
            </a:r>
            <a:endParaRPr lang="en-US" sz="4277" dirty="0"/>
          </a:p>
        </p:txBody>
      </p:sp>
      <p:sp>
        <p:nvSpPr>
          <p:cNvPr id="5" name="span.theme@fg-black"/>
          <p:cNvSpPr/>
          <p:nvPr/>
        </p:nvSpPr>
        <p:spPr>
          <a:xfrm>
            <a:off x="487680" y="2709672"/>
            <a:ext cx="391182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Success is luck.</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2336292"/>
            <a:ext cx="265014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 just need</a:t>
            </a:r>
            <a:endParaRPr lang="en-US" sz="4277" dirty="0"/>
          </a:p>
        </p:txBody>
      </p:sp>
      <p:sp>
        <p:nvSpPr>
          <p:cNvPr id="5" name="span"/>
          <p:cNvSpPr/>
          <p:nvPr/>
        </p:nvSpPr>
        <p:spPr>
          <a:xfrm>
            <a:off x="487680" y="3829812"/>
            <a:ext cx="34827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achievement.</a:t>
            </a:r>
            <a:endParaRPr lang="en-US" sz="4277" dirty="0"/>
          </a:p>
        </p:txBody>
      </p:sp>
      <p:sp>
        <p:nvSpPr>
          <p:cNvPr id="6" name="span.theme@fg-amber"/>
          <p:cNvSpPr/>
          <p:nvPr/>
        </p:nvSpPr>
        <p:spPr>
          <a:xfrm>
            <a:off x="487680" y="3083052"/>
            <a:ext cx="2434971"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one more</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bg-amber.theme@hero"/>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47199" y="1706880"/>
            <a:ext cx="11297603" cy="1603248"/>
          </a:xfrm>
          <a:prstGeom prst="rect">
            <a:avLst/>
          </a:prstGeom>
          <a:noFill/>
          <a:ln/>
        </p:spPr>
        <p:txBody>
          <a:bodyPr wrap="none" lIns="0" tIns="0" rIns="0" bIns="0" rtlCol="0" anchor="ctr"/>
          <a:lstStyle/>
          <a:p>
            <a:pPr indent="0" marL="0">
              <a:buNone/>
            </a:pPr>
            <a:r>
              <a:rPr lang="en-US" sz="10368" b="1" u="none" dirty="0">
                <a:solidFill>
                  <a:srgbClr val="000000"/>
                </a:solidFill>
                <a:latin typeface="Montserrat" pitchFamily="34" charset="0"/>
                <a:ea typeface="Montserrat" pitchFamily="34" charset="-122"/>
                <a:cs typeface="Montserrat" pitchFamily="34" charset="-120"/>
              </a:rPr>
              <a:t>HAVE YOU EVER</a:t>
            </a:r>
            <a:endParaRPr lang="en-US" sz="10368" dirty="0"/>
          </a:p>
        </p:txBody>
      </p:sp>
      <p:sp>
        <p:nvSpPr>
          <p:cNvPr id="5" name="span"/>
          <p:cNvSpPr/>
          <p:nvPr/>
        </p:nvSpPr>
        <p:spPr>
          <a:xfrm>
            <a:off x="5700617" y="3517392"/>
            <a:ext cx="5373053" cy="1591056"/>
          </a:xfrm>
          <a:prstGeom prst="rect">
            <a:avLst/>
          </a:prstGeom>
          <a:noFill/>
          <a:ln/>
        </p:spPr>
        <p:txBody>
          <a:bodyPr wrap="none" lIns="0" tIns="0" rIns="0" bIns="0" rtlCol="0" anchor="ctr"/>
          <a:lstStyle/>
          <a:p>
            <a:pPr indent="0" marL="0">
              <a:buNone/>
            </a:pPr>
            <a:r>
              <a:rPr lang="en-US" sz="10368" b="1" u="none" dirty="0">
                <a:solidFill>
                  <a:srgbClr val="000000"/>
                </a:solidFill>
                <a:latin typeface="Inter" pitchFamily="34" charset="0"/>
                <a:ea typeface="Inter" pitchFamily="34" charset="-122"/>
                <a:cs typeface="Inter" pitchFamily="34" charset="-120"/>
              </a:rPr>
              <a:t> THESE?</a:t>
            </a:r>
            <a:endParaRPr lang="en-US" sz="10368" dirty="0"/>
          </a:p>
        </p:txBody>
      </p:sp>
      <p:sp>
        <p:nvSpPr>
          <p:cNvPr id="6" name="span.theme@fg-red"/>
          <p:cNvSpPr/>
          <p:nvPr/>
        </p:nvSpPr>
        <p:spPr>
          <a:xfrm>
            <a:off x="1118330" y="3517392"/>
            <a:ext cx="4582287" cy="1591056"/>
          </a:xfrm>
          <a:prstGeom prst="rect">
            <a:avLst/>
          </a:prstGeom>
          <a:noFill/>
          <a:ln/>
        </p:spPr>
        <p:txBody>
          <a:bodyPr wrap="none" lIns="0" tIns="0" rIns="0" bIns="0" rtlCol="0" anchor="ctr"/>
          <a:lstStyle/>
          <a:p>
            <a:pPr indent="0" marL="0">
              <a:buNone/>
            </a:pPr>
            <a:r>
              <a:rPr lang="en-US" sz="10368" b="1" u="none" dirty="0">
                <a:solidFill>
                  <a:srgbClr val="DC2626"/>
                </a:solidFill>
                <a:latin typeface="Inter" pitchFamily="34" charset="0"/>
                <a:ea typeface="Inter" pitchFamily="34" charset="-122"/>
                <a:cs typeface="Inter" pitchFamily="34" charset="-120"/>
              </a:rPr>
              <a:t>HEARD</a:t>
            </a:r>
            <a:endParaRPr lang="en-US" sz="10368"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bg-light-gray.theme@separator"/>
          <p:cNvSpPr/>
          <p:nvPr/>
        </p:nvSpPr>
        <p:spPr>
          <a:xfrm>
            <a:off x="0" y="0"/>
            <a:ext cx="12192000" cy="6827520"/>
          </a:xfrm>
          <a:prstGeom prst="rect">
            <a:avLst/>
          </a:prstGeom>
          <a:solidFill>
            <a:srgbClr val="D1D5DB"/>
          </a:solidFill>
          <a:ln w="12700">
            <a:solidFill>
              <a:srgbClr val="D1D5DB">
                <a:alpha val="0"/>
              </a:srgbClr>
            </a:solidFill>
            <a:prstDash val="solid"/>
          </a:ln>
        </p:spPr>
      </p:sp>
      <p:sp>
        <p:nvSpPr>
          <p:cNvPr id="4" name="span"/>
          <p:cNvSpPr/>
          <p:nvPr/>
        </p:nvSpPr>
        <p:spPr>
          <a:xfrm>
            <a:off x="487680" y="2709672"/>
            <a:ext cx="299875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Who do you</a:t>
            </a:r>
            <a:endParaRPr lang="en-US" sz="4277" dirty="0"/>
          </a:p>
        </p:txBody>
      </p:sp>
      <p:sp>
        <p:nvSpPr>
          <p:cNvPr id="5" name="span"/>
          <p:cNvSpPr/>
          <p:nvPr/>
        </p:nvSpPr>
        <p:spPr>
          <a:xfrm>
            <a:off x="487680" y="3456432"/>
            <a:ext cx="363750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think you are?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fg-white.theme@bg-black.theme@separator"/>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2709672"/>
            <a:ext cx="7441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 </a:t>
            </a:r>
            <a:endParaRPr lang="en-US" sz="4277" dirty="0"/>
          </a:p>
        </p:txBody>
      </p:sp>
      <p:sp>
        <p:nvSpPr>
          <p:cNvPr id="5" name="span"/>
          <p:cNvSpPr/>
          <p:nvPr/>
        </p:nvSpPr>
        <p:spPr>
          <a:xfrm>
            <a:off x="2834735" y="2709672"/>
            <a:ext cx="127701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with</a:t>
            </a:r>
            <a:endParaRPr lang="en-US" sz="4277" dirty="0"/>
          </a:p>
        </p:txBody>
      </p:sp>
      <p:sp>
        <p:nvSpPr>
          <p:cNvPr id="6" name="span"/>
          <p:cNvSpPr/>
          <p:nvPr/>
        </p:nvSpPr>
        <p:spPr>
          <a:xfrm>
            <a:off x="487680" y="3456432"/>
            <a:ext cx="380809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what you have.</a:t>
            </a:r>
            <a:endParaRPr lang="en-US" sz="4277" dirty="0"/>
          </a:p>
        </p:txBody>
      </p:sp>
      <p:sp>
        <p:nvSpPr>
          <p:cNvPr id="7" name="span.theme@fg-amber"/>
          <p:cNvSpPr/>
          <p:nvPr/>
        </p:nvSpPr>
        <p:spPr>
          <a:xfrm>
            <a:off x="1231868" y="2709672"/>
            <a:ext cx="1602867"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happy</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3083052"/>
            <a:ext cx="345071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Why take the </a:t>
            </a:r>
            <a:endParaRPr lang="en-US" sz="4277" dirty="0"/>
          </a:p>
        </p:txBody>
      </p:sp>
      <p:sp>
        <p:nvSpPr>
          <p:cNvPr id="5" name="span"/>
          <p:cNvSpPr/>
          <p:nvPr/>
        </p:nvSpPr>
        <p:spPr>
          <a:xfrm>
            <a:off x="4943285" y="3083052"/>
            <a:ext cx="2433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6" name="span.theme@fg-red"/>
          <p:cNvSpPr/>
          <p:nvPr/>
        </p:nvSpPr>
        <p:spPr>
          <a:xfrm>
            <a:off x="3938397" y="3083052"/>
            <a:ext cx="1004888" cy="652272"/>
          </a:xfrm>
          <a:prstGeom prst="rect">
            <a:avLst/>
          </a:prstGeom>
          <a:noFill/>
          <a:ln/>
        </p:spPr>
        <p:txBody>
          <a:bodyPr wrap="none" lIns="0" tIns="0" rIns="0" bIns="0" rtlCol="0" anchor="ctr"/>
          <a:lstStyle/>
          <a:p>
            <a:pPr indent="0" marL="0">
              <a:buNone/>
            </a:pPr>
            <a:r>
              <a:rPr lang="en-US" sz="4277" b="1" u="none" dirty="0">
                <a:solidFill>
                  <a:srgbClr val="DC2626"/>
                </a:solidFill>
                <a:latin typeface="Bitter" pitchFamily="34" charset="0"/>
                <a:ea typeface="Bitter" pitchFamily="34" charset="-122"/>
                <a:cs typeface="Bitter" pitchFamily="34" charset="-120"/>
              </a:rPr>
              <a:t>risk</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12199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Stay </a:t>
            </a:r>
            <a:endParaRPr lang="en-US" sz="4277" dirty="0"/>
          </a:p>
        </p:txBody>
      </p:sp>
      <p:sp>
        <p:nvSpPr>
          <p:cNvPr id="5" name="span"/>
          <p:cNvSpPr/>
          <p:nvPr/>
        </p:nvSpPr>
        <p:spPr>
          <a:xfrm>
            <a:off x="2578894" y="2709672"/>
            <a:ext cx="6143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of</a:t>
            </a:r>
            <a:endParaRPr lang="en-US" sz="4277" dirty="0"/>
          </a:p>
        </p:txBody>
      </p:sp>
      <p:sp>
        <p:nvSpPr>
          <p:cNvPr id="6" name="span"/>
          <p:cNvSpPr/>
          <p:nvPr/>
        </p:nvSpPr>
        <p:spPr>
          <a:xfrm>
            <a:off x="487680" y="3456432"/>
            <a:ext cx="340890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spotlight.</a:t>
            </a:r>
            <a:endParaRPr lang="en-US" sz="4277" dirty="0"/>
          </a:p>
        </p:txBody>
      </p:sp>
      <p:sp>
        <p:nvSpPr>
          <p:cNvPr id="7" name="span.theme@fg-black"/>
          <p:cNvSpPr/>
          <p:nvPr/>
        </p:nvSpPr>
        <p:spPr>
          <a:xfrm>
            <a:off x="1707642" y="2709672"/>
            <a:ext cx="87125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out</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red"/>
          <p:cNvSpPr/>
          <p:nvPr/>
        </p:nvSpPr>
        <p:spPr>
          <a:xfrm>
            <a:off x="487680" y="5303901"/>
            <a:ext cx="7977092" cy="1035939"/>
          </a:xfrm>
          <a:prstGeom prst="rect">
            <a:avLst/>
          </a:prstGeom>
          <a:solidFill>
            <a:srgbClr val="DC2626"/>
          </a:solidFill>
          <a:ln w="12700">
            <a:solidFill>
              <a:srgbClr val="DC2626">
                <a:alpha val="0"/>
              </a:srgbClr>
            </a:solidFill>
            <a:prstDash val="solid"/>
          </a:ln>
        </p:spPr>
      </p:sp>
      <p:sp>
        <p:nvSpPr>
          <p:cNvPr id="6" name="span"/>
          <p:cNvSpPr/>
          <p:nvPr/>
        </p:nvSpPr>
        <p:spPr>
          <a:xfrm>
            <a:off x="853250" y="5474589"/>
            <a:ext cx="789242"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Be </a:t>
            </a:r>
            <a:endParaRPr lang="en-US" sz="4536" dirty="0"/>
          </a:p>
        </p:txBody>
      </p:sp>
      <p:sp>
        <p:nvSpPr>
          <p:cNvPr id="7" name="span"/>
          <p:cNvSpPr/>
          <p:nvPr/>
        </p:nvSpPr>
        <p:spPr>
          <a:xfrm>
            <a:off x="3843147" y="5474589"/>
            <a:ext cx="4256056"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 for the crumbs.</a:t>
            </a:r>
            <a:endParaRPr lang="en-US" sz="4536" dirty="0"/>
          </a:p>
        </p:txBody>
      </p:sp>
      <p:sp>
        <p:nvSpPr>
          <p:cNvPr id="8" name="span.theme@fg-black"/>
          <p:cNvSpPr/>
          <p:nvPr/>
        </p:nvSpPr>
        <p:spPr>
          <a:xfrm>
            <a:off x="1642491" y="5474589"/>
            <a:ext cx="2200656" cy="688848"/>
          </a:xfrm>
          <a:prstGeom prst="rect">
            <a:avLst/>
          </a:prstGeom>
          <a:noFill/>
          <a:ln/>
        </p:spPr>
        <p:txBody>
          <a:bodyPr wrap="none" lIns="0" tIns="0" rIns="0" bIns="0" rtlCol="0" anchor="ctr"/>
          <a:lstStyle/>
          <a:p>
            <a:pPr indent="0" marL="0">
              <a:buNone/>
            </a:pPr>
            <a:r>
              <a:rPr lang="en-US" sz="4536" b="1" u="none" dirty="0">
                <a:solidFill>
                  <a:srgbClr val="000000"/>
                </a:solidFill>
                <a:latin typeface="Bitter" pitchFamily="34" charset="0"/>
                <a:ea typeface="Bitter" pitchFamily="34" charset="-122"/>
                <a:cs typeface="Bitter" pitchFamily="34" charset="-120"/>
              </a:rPr>
              <a:t>grateful</a:t>
            </a:r>
            <a:endParaRPr lang="en-US" sz="4536"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bg-light-gray.theme@separator"/>
          <p:cNvSpPr/>
          <p:nvPr/>
        </p:nvSpPr>
        <p:spPr>
          <a:xfrm>
            <a:off x="0" y="0"/>
            <a:ext cx="12192000" cy="6827520"/>
          </a:xfrm>
          <a:prstGeom prst="rect">
            <a:avLst/>
          </a:prstGeom>
          <a:solidFill>
            <a:srgbClr val="D1D5DB"/>
          </a:solidFill>
          <a:ln w="12700">
            <a:solidFill>
              <a:srgbClr val="D1D5DB">
                <a:alpha val="0"/>
              </a:srgbClr>
            </a:solidFill>
            <a:prstDash val="solid"/>
          </a:ln>
        </p:spPr>
      </p:sp>
      <p:sp>
        <p:nvSpPr>
          <p:cNvPr id="4" name="span"/>
          <p:cNvSpPr/>
          <p:nvPr/>
        </p:nvSpPr>
        <p:spPr>
          <a:xfrm>
            <a:off x="487680" y="2709672"/>
            <a:ext cx="232524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You start</a:t>
            </a:r>
            <a:endParaRPr lang="en-US" sz="4277" dirty="0"/>
          </a:p>
        </p:txBody>
      </p:sp>
      <p:sp>
        <p:nvSpPr>
          <p:cNvPr id="5" name="span"/>
          <p:cNvSpPr/>
          <p:nvPr/>
        </p:nvSpPr>
        <p:spPr>
          <a:xfrm>
            <a:off x="487680" y="3456432"/>
            <a:ext cx="247631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believing </a:t>
            </a:r>
            <a:endParaRPr lang="en-US" sz="4277" dirty="0"/>
          </a:p>
        </p:txBody>
      </p:sp>
      <p:sp>
        <p:nvSpPr>
          <p:cNvPr id="6" name="span"/>
          <p:cNvSpPr/>
          <p:nvPr/>
        </p:nvSpPr>
        <p:spPr>
          <a:xfrm>
            <a:off x="4343114" y="3456432"/>
            <a:ext cx="37966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7" name="span.theme@fg-blue"/>
          <p:cNvSpPr/>
          <p:nvPr/>
        </p:nvSpPr>
        <p:spPr>
          <a:xfrm>
            <a:off x="2963990" y="3456432"/>
            <a:ext cx="1379125" cy="652272"/>
          </a:xfrm>
          <a:prstGeom prst="rect">
            <a:avLst/>
          </a:prstGeom>
          <a:noFill/>
          <a:ln/>
        </p:spPr>
        <p:txBody>
          <a:bodyPr wrap="none" lIns="0" tIns="0" rIns="0" bIns="0" rtlCol="0" anchor="ctr"/>
          <a:lstStyle/>
          <a:p>
            <a:pPr indent="0" marL="0">
              <a:buNone/>
            </a:pPr>
            <a:r>
              <a:rPr lang="en-US" sz="4277" b="1" u="none" dirty="0">
                <a:solidFill>
                  <a:srgbClr val="2563EB"/>
                </a:solidFill>
                <a:latin typeface="Bitter" pitchFamily="34" charset="0"/>
                <a:ea typeface="Bitter" pitchFamily="34" charset="-122"/>
                <a:cs typeface="Bitter" pitchFamily="34" charset="-120"/>
              </a:rPr>
              <a:t>them</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3083052"/>
            <a:ext cx="26055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...and lose </a:t>
            </a:r>
            <a:endParaRPr lang="en-US" sz="4277" dirty="0"/>
          </a:p>
        </p:txBody>
      </p:sp>
      <p:sp>
        <p:nvSpPr>
          <p:cNvPr id="5" name="span"/>
          <p:cNvSpPr/>
          <p:nvPr/>
        </p:nvSpPr>
        <p:spPr>
          <a:xfrm>
            <a:off x="5212175" y="3083052"/>
            <a:ext cx="1265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6" name="span.theme@fg-amber"/>
          <p:cNvSpPr/>
          <p:nvPr/>
        </p:nvSpPr>
        <p:spPr>
          <a:xfrm>
            <a:off x="3093244" y="3083052"/>
            <a:ext cx="2118932"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yourself</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bg-green.theme@hero"/>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1871186" y="1706880"/>
            <a:ext cx="8449532" cy="1603248"/>
          </a:xfrm>
          <a:prstGeom prst="rect">
            <a:avLst/>
          </a:prstGeom>
          <a:noFill/>
          <a:ln/>
        </p:spPr>
        <p:txBody>
          <a:bodyPr wrap="none" lIns="0" tIns="0" rIns="0" bIns="0" rtlCol="0" anchor="ctr"/>
          <a:lstStyle/>
          <a:p>
            <a:pPr indent="0" marL="0">
              <a:buNone/>
            </a:pPr>
            <a:r>
              <a:rPr lang="en-US" sz="10368" b="1" u="none" dirty="0">
                <a:solidFill>
                  <a:srgbClr val="000000"/>
                </a:solidFill>
                <a:latin typeface="Montserrat" pitchFamily="34" charset="0"/>
                <a:ea typeface="Montserrat" pitchFamily="34" charset="-122"/>
                <a:cs typeface="Montserrat" pitchFamily="34" charset="-120"/>
              </a:rPr>
              <a:t>IT'S TIME TO</a:t>
            </a:r>
            <a:endParaRPr lang="en-US" sz="10368" dirty="0"/>
          </a:p>
        </p:txBody>
      </p:sp>
      <p:sp>
        <p:nvSpPr>
          <p:cNvPr id="5" name="span"/>
          <p:cNvSpPr/>
          <p:nvPr/>
        </p:nvSpPr>
        <p:spPr>
          <a:xfrm>
            <a:off x="569595" y="3517392"/>
            <a:ext cx="11052810" cy="1591056"/>
          </a:xfrm>
          <a:prstGeom prst="rect">
            <a:avLst/>
          </a:prstGeom>
          <a:noFill/>
          <a:ln/>
        </p:spPr>
        <p:txBody>
          <a:bodyPr wrap="none" lIns="0" tIns="0" rIns="0" bIns="0" rtlCol="0" anchor="ctr"/>
          <a:lstStyle/>
          <a:p>
            <a:pPr indent="0" marL="0">
              <a:buNone/>
            </a:pPr>
            <a:r>
              <a:rPr lang="en-US" sz="10368" b="1" u="none" dirty="0">
                <a:solidFill>
                  <a:srgbClr val="FFFFFF"/>
                </a:solidFill>
                <a:latin typeface="Inter" pitchFamily="34" charset="0"/>
                <a:ea typeface="Inter" pitchFamily="34" charset="-122"/>
                <a:cs typeface="Inter" pitchFamily="34" charset="-120"/>
              </a:rPr>
              <a:t>KICK THEM OUT!</a:t>
            </a:r>
            <a:endParaRPr lang="en-US" sz="10368" dirty="0"/>
          </a:p>
        </p:txBody>
      </p:sp>
      <p:pic>
        <p:nvPicPr>
          <p:cNvPr id="6"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bg-pink.theme@hero"/>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2794064" y="1085088"/>
            <a:ext cx="6603778" cy="1207008"/>
          </a:xfrm>
          <a:prstGeom prst="rect">
            <a:avLst/>
          </a:prstGeom>
          <a:noFill/>
          <a:ln/>
        </p:spPr>
        <p:txBody>
          <a:bodyPr wrap="none" lIns="0" tIns="0" rIns="0" bIns="0" rtlCol="0" anchor="ctr"/>
          <a:lstStyle/>
          <a:p>
            <a:pPr indent="0" marL="0">
              <a:buNone/>
            </a:pPr>
            <a:r>
              <a:rPr lang="en-US" sz="7776" b="1" u="none" dirty="0">
                <a:solidFill>
                  <a:srgbClr val="000000"/>
                </a:solidFill>
                <a:latin typeface="Montserrat" pitchFamily="34" charset="0"/>
                <a:ea typeface="Montserrat" pitchFamily="34" charset="-122"/>
                <a:cs typeface="Montserrat" pitchFamily="34" charset="-120"/>
              </a:rPr>
              <a:t>THERE IS NO</a:t>
            </a:r>
            <a:endParaRPr lang="en-US" sz="7776" dirty="0"/>
          </a:p>
        </p:txBody>
      </p:sp>
      <p:sp>
        <p:nvSpPr>
          <p:cNvPr id="5" name="span"/>
          <p:cNvSpPr/>
          <p:nvPr/>
        </p:nvSpPr>
        <p:spPr>
          <a:xfrm>
            <a:off x="507397" y="2072640"/>
            <a:ext cx="11177207" cy="1207008"/>
          </a:xfrm>
          <a:prstGeom prst="rect">
            <a:avLst/>
          </a:prstGeom>
          <a:noFill/>
          <a:ln/>
        </p:spPr>
        <p:txBody>
          <a:bodyPr wrap="none" lIns="0" tIns="0" rIns="0" bIns="0" rtlCol="0" anchor="ctr"/>
          <a:lstStyle/>
          <a:p>
            <a:pPr indent="0" marL="0">
              <a:buNone/>
            </a:pPr>
            <a:r>
              <a:rPr lang="en-US" sz="7776" b="1" u="none" dirty="0">
                <a:solidFill>
                  <a:srgbClr val="000000"/>
                </a:solidFill>
                <a:latin typeface="Montserrat" pitchFamily="34" charset="0"/>
                <a:ea typeface="Montserrat" pitchFamily="34" charset="-122"/>
                <a:cs typeface="Montserrat" pitchFamily="34" charset="-120"/>
              </a:rPr>
              <a:t>OFFICIAL PLAYBOOK.</a:t>
            </a:r>
            <a:endParaRPr lang="en-US" sz="7776" dirty="0"/>
          </a:p>
        </p:txBody>
      </p:sp>
      <p:sp>
        <p:nvSpPr>
          <p:cNvPr id="6" name="span"/>
          <p:cNvSpPr/>
          <p:nvPr/>
        </p:nvSpPr>
        <p:spPr>
          <a:xfrm>
            <a:off x="358426" y="3553968"/>
            <a:ext cx="11475053" cy="1194816"/>
          </a:xfrm>
          <a:prstGeom prst="rect">
            <a:avLst/>
          </a:prstGeom>
          <a:noFill/>
          <a:ln/>
        </p:spPr>
        <p:txBody>
          <a:bodyPr wrap="none" lIns="0" tIns="0" rIns="0" bIns="0" rtlCol="0" anchor="ctr"/>
          <a:lstStyle/>
          <a:p>
            <a:pPr indent="0" marL="0">
              <a:buNone/>
            </a:pPr>
            <a:r>
              <a:rPr lang="en-US" sz="7776" b="1" u="none" dirty="0">
                <a:solidFill>
                  <a:srgbClr val="FFFFFF"/>
                </a:solidFill>
                <a:latin typeface="Inter" pitchFamily="34" charset="0"/>
                <a:ea typeface="Inter" pitchFamily="34" charset="-122"/>
                <a:cs typeface="Inter" pitchFamily="34" charset="-120"/>
              </a:rPr>
              <a:t>THESE ARE MY COPING</a:t>
            </a:r>
            <a:endParaRPr lang="en-US" sz="7776" dirty="0"/>
          </a:p>
        </p:txBody>
      </p:sp>
      <p:sp>
        <p:nvSpPr>
          <p:cNvPr id="7" name="span"/>
          <p:cNvSpPr/>
          <p:nvPr/>
        </p:nvSpPr>
        <p:spPr>
          <a:xfrm>
            <a:off x="2870740" y="4541520"/>
            <a:ext cx="6450521" cy="1194816"/>
          </a:xfrm>
          <a:prstGeom prst="rect">
            <a:avLst/>
          </a:prstGeom>
          <a:noFill/>
          <a:ln/>
        </p:spPr>
        <p:txBody>
          <a:bodyPr wrap="none" lIns="0" tIns="0" rIns="0" bIns="0" rtlCol="0" anchor="ctr"/>
          <a:lstStyle/>
          <a:p>
            <a:pPr indent="0" marL="0">
              <a:buNone/>
            </a:pPr>
            <a:r>
              <a:rPr lang="en-US" sz="7776" b="1" u="none" dirty="0">
                <a:solidFill>
                  <a:srgbClr val="FFFFFF"/>
                </a:solidFill>
                <a:latin typeface="Inter" pitchFamily="34" charset="0"/>
                <a:ea typeface="Inter" pitchFamily="34" charset="-122"/>
                <a:cs typeface="Inter" pitchFamily="34" charset="-120"/>
              </a:rPr>
              <a:t>STRATEGIES.</a:t>
            </a:r>
            <a:endParaRPr lang="en-US" sz="7776" dirty="0"/>
          </a:p>
        </p:txBody>
      </p:sp>
      <p:pic>
        <p:nvPicPr>
          <p:cNvPr id="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3009138"/>
            <a:ext cx="232476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 am who</a:t>
            </a:r>
            <a:endParaRPr lang="en-US" sz="4277" dirty="0"/>
          </a:p>
        </p:txBody>
      </p:sp>
      <p:sp>
        <p:nvSpPr>
          <p:cNvPr id="5" name="span"/>
          <p:cNvSpPr/>
          <p:nvPr/>
        </p:nvSpPr>
        <p:spPr>
          <a:xfrm>
            <a:off x="487680" y="3755898"/>
            <a:ext cx="29441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 </a:t>
            </a:r>
            <a:endParaRPr lang="en-US" sz="4277" dirty="0"/>
          </a:p>
        </p:txBody>
      </p:sp>
      <p:sp>
        <p:nvSpPr>
          <p:cNvPr id="6" name="span"/>
          <p:cNvSpPr/>
          <p:nvPr/>
        </p:nvSpPr>
        <p:spPr>
          <a:xfrm>
            <a:off x="487680" y="4502658"/>
            <a:ext cx="27619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to become.</a:t>
            </a:r>
            <a:endParaRPr lang="en-US" sz="4277" dirty="0"/>
          </a:p>
        </p:txBody>
      </p:sp>
      <p:sp>
        <p:nvSpPr>
          <p:cNvPr id="7" name="span.theme@fg-black"/>
          <p:cNvSpPr/>
          <p:nvPr/>
        </p:nvSpPr>
        <p:spPr>
          <a:xfrm>
            <a:off x="782098" y="3755898"/>
            <a:ext cx="172078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fought</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
          <p:cNvSpPr/>
          <p:nvPr/>
        </p:nvSpPr>
        <p:spPr>
          <a:xfrm>
            <a:off x="487680" y="2138934"/>
            <a:ext cx="530352"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Who</a:t>
            </a:r>
            <a:endParaRPr lang="en-US" sz="1944" dirty="0"/>
          </a:p>
        </p:txBody>
      </p:sp>
      <p:sp>
        <p:nvSpPr>
          <p:cNvPr id="10" name="s"/>
          <p:cNvSpPr/>
          <p:nvPr/>
        </p:nvSpPr>
        <p:spPr>
          <a:xfrm>
            <a:off x="1087374" y="2138934"/>
            <a:ext cx="295085"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do</a:t>
            </a:r>
            <a:endParaRPr lang="en-US" sz="1944" dirty="0"/>
          </a:p>
        </p:txBody>
      </p:sp>
      <p:sp>
        <p:nvSpPr>
          <p:cNvPr id="11" name="s"/>
          <p:cNvSpPr/>
          <p:nvPr/>
        </p:nvSpPr>
        <p:spPr>
          <a:xfrm>
            <a:off x="1451801" y="2138934"/>
            <a:ext cx="424339"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2" name="s"/>
          <p:cNvSpPr/>
          <p:nvPr/>
        </p:nvSpPr>
        <p:spPr>
          <a:xfrm>
            <a:off x="1945481" y="2138934"/>
            <a:ext cx="552450"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think</a:t>
            </a:r>
            <a:endParaRPr lang="en-US" sz="1944" dirty="0"/>
          </a:p>
        </p:txBody>
      </p:sp>
      <p:sp>
        <p:nvSpPr>
          <p:cNvPr id="13" name="s"/>
          <p:cNvSpPr/>
          <p:nvPr/>
        </p:nvSpPr>
        <p:spPr>
          <a:xfrm>
            <a:off x="2567273" y="2138934"/>
            <a:ext cx="424339"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4" name="s"/>
          <p:cNvSpPr/>
          <p:nvPr/>
        </p:nvSpPr>
        <p:spPr>
          <a:xfrm>
            <a:off x="3060954" y="2138934"/>
            <a:ext cx="486918"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are?</a:t>
            </a:r>
            <a:endParaRPr lang="en-US" sz="1944" dirty="0"/>
          </a:p>
        </p:txBody>
      </p:sp>
      <p:pic>
        <p:nvPicPr>
          <p:cNvPr id="1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3009138"/>
            <a:ext cx="369408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Wanting more</a:t>
            </a:r>
            <a:endParaRPr lang="en-US" sz="4277" dirty="0"/>
          </a:p>
        </p:txBody>
      </p:sp>
      <p:sp>
        <p:nvSpPr>
          <p:cNvPr id="5" name="span"/>
          <p:cNvSpPr/>
          <p:nvPr/>
        </p:nvSpPr>
        <p:spPr>
          <a:xfrm>
            <a:off x="487680" y="3755898"/>
            <a:ext cx="5383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a:t>
            </a:r>
            <a:endParaRPr lang="en-US" sz="4277" dirty="0"/>
          </a:p>
        </p:txBody>
      </p:sp>
      <p:sp>
        <p:nvSpPr>
          <p:cNvPr id="6" name="span"/>
          <p:cNvSpPr/>
          <p:nvPr/>
        </p:nvSpPr>
        <p:spPr>
          <a:xfrm>
            <a:off x="487680" y="4502658"/>
            <a:ext cx="459133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if it harms no one.</a:t>
            </a:r>
            <a:endParaRPr lang="en-US" sz="4277" dirty="0"/>
          </a:p>
        </p:txBody>
      </p:sp>
      <p:sp>
        <p:nvSpPr>
          <p:cNvPr id="7" name="span.theme@fg-black"/>
          <p:cNvSpPr/>
          <p:nvPr/>
        </p:nvSpPr>
        <p:spPr>
          <a:xfrm>
            <a:off x="1026033" y="3755898"/>
            <a:ext cx="195653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healthy</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
          <p:cNvSpPr/>
          <p:nvPr/>
        </p:nvSpPr>
        <p:spPr>
          <a:xfrm>
            <a:off x="487680" y="2138934"/>
            <a:ext cx="303467"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Be</a:t>
            </a:r>
            <a:endParaRPr lang="en-US" sz="1944" dirty="0"/>
          </a:p>
        </p:txBody>
      </p:sp>
      <p:sp>
        <p:nvSpPr>
          <p:cNvPr id="10" name="s"/>
          <p:cNvSpPr/>
          <p:nvPr/>
        </p:nvSpPr>
        <p:spPr>
          <a:xfrm>
            <a:off x="860489" y="2138934"/>
            <a:ext cx="710851"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happy</a:t>
            </a:r>
            <a:endParaRPr lang="en-US" sz="1944" dirty="0"/>
          </a:p>
        </p:txBody>
      </p:sp>
      <p:sp>
        <p:nvSpPr>
          <p:cNvPr id="11" name="s"/>
          <p:cNvSpPr/>
          <p:nvPr/>
        </p:nvSpPr>
        <p:spPr>
          <a:xfrm>
            <a:off x="1640681" y="2138934"/>
            <a:ext cx="477965"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with</a:t>
            </a:r>
            <a:endParaRPr lang="en-US" sz="1944" dirty="0"/>
          </a:p>
        </p:txBody>
      </p:sp>
      <p:sp>
        <p:nvSpPr>
          <p:cNvPr id="12" name="s"/>
          <p:cNvSpPr/>
          <p:nvPr/>
        </p:nvSpPr>
        <p:spPr>
          <a:xfrm>
            <a:off x="2187988" y="2138934"/>
            <a:ext cx="555974"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what</a:t>
            </a:r>
            <a:endParaRPr lang="en-US" sz="1944" dirty="0"/>
          </a:p>
        </p:txBody>
      </p:sp>
      <p:sp>
        <p:nvSpPr>
          <p:cNvPr id="13" name="s"/>
          <p:cNvSpPr/>
          <p:nvPr/>
        </p:nvSpPr>
        <p:spPr>
          <a:xfrm>
            <a:off x="2813304" y="2138934"/>
            <a:ext cx="424339"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you</a:t>
            </a:r>
            <a:endParaRPr lang="en-US" sz="1944" dirty="0"/>
          </a:p>
        </p:txBody>
      </p:sp>
      <p:sp>
        <p:nvSpPr>
          <p:cNvPr id="14" name="s"/>
          <p:cNvSpPr/>
          <p:nvPr/>
        </p:nvSpPr>
        <p:spPr>
          <a:xfrm>
            <a:off x="3306985" y="2138934"/>
            <a:ext cx="622364"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have.</a:t>
            </a:r>
            <a:endParaRPr lang="en-US" sz="1944" dirty="0"/>
          </a:p>
        </p:txBody>
      </p:sp>
      <p:pic>
        <p:nvPicPr>
          <p:cNvPr id="1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3009138"/>
            <a:ext cx="14540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Don’t </a:t>
            </a:r>
            <a:endParaRPr lang="en-US" sz="4277" dirty="0"/>
          </a:p>
        </p:txBody>
      </p:sp>
      <p:sp>
        <p:nvSpPr>
          <p:cNvPr id="5" name="span"/>
          <p:cNvSpPr/>
          <p:nvPr/>
        </p:nvSpPr>
        <p:spPr>
          <a:xfrm>
            <a:off x="487680" y="3755898"/>
            <a:ext cx="306781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uncertainty</a:t>
            </a:r>
            <a:endParaRPr lang="en-US" sz="4277" dirty="0"/>
          </a:p>
        </p:txBody>
      </p:sp>
      <p:sp>
        <p:nvSpPr>
          <p:cNvPr id="6" name="span"/>
          <p:cNvSpPr/>
          <p:nvPr/>
        </p:nvSpPr>
        <p:spPr>
          <a:xfrm>
            <a:off x="487680" y="4502658"/>
            <a:ext cx="278587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for danger.</a:t>
            </a:r>
            <a:endParaRPr lang="en-US" sz="4277" dirty="0"/>
          </a:p>
        </p:txBody>
      </p:sp>
      <p:sp>
        <p:nvSpPr>
          <p:cNvPr id="7" name="span.theme@fg-black"/>
          <p:cNvSpPr/>
          <p:nvPr/>
        </p:nvSpPr>
        <p:spPr>
          <a:xfrm>
            <a:off x="1941767" y="3009138"/>
            <a:ext cx="207702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mistake</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
          <p:cNvSpPr/>
          <p:nvPr/>
        </p:nvSpPr>
        <p:spPr>
          <a:xfrm>
            <a:off x="487680" y="2138934"/>
            <a:ext cx="517303"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Why</a:t>
            </a:r>
            <a:endParaRPr lang="en-US" sz="1944" dirty="0"/>
          </a:p>
        </p:txBody>
      </p:sp>
      <p:sp>
        <p:nvSpPr>
          <p:cNvPr id="10" name="s"/>
          <p:cNvSpPr/>
          <p:nvPr/>
        </p:nvSpPr>
        <p:spPr>
          <a:xfrm>
            <a:off x="1074325" y="2138934"/>
            <a:ext cx="478917"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take</a:t>
            </a:r>
            <a:endParaRPr lang="en-US" sz="1944" dirty="0"/>
          </a:p>
        </p:txBody>
      </p:sp>
      <p:sp>
        <p:nvSpPr>
          <p:cNvPr id="11" name="s"/>
          <p:cNvSpPr/>
          <p:nvPr/>
        </p:nvSpPr>
        <p:spPr>
          <a:xfrm>
            <a:off x="1622584" y="2138934"/>
            <a:ext cx="362236"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12" name="s"/>
          <p:cNvSpPr/>
          <p:nvPr/>
        </p:nvSpPr>
        <p:spPr>
          <a:xfrm>
            <a:off x="2054162" y="2138934"/>
            <a:ext cx="529495"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risk?</a:t>
            </a:r>
            <a:endParaRPr lang="en-US" sz="1944" dirty="0"/>
          </a:p>
        </p:txBody>
      </p:sp>
      <p:pic>
        <p:nvPicPr>
          <p:cNvPr id="13"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3009138"/>
            <a:ext cx="275872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 there to</a:t>
            </a:r>
            <a:endParaRPr lang="en-US" sz="4277" dirty="0"/>
          </a:p>
        </p:txBody>
      </p:sp>
      <p:sp>
        <p:nvSpPr>
          <p:cNvPr id="5" name="span"/>
          <p:cNvSpPr/>
          <p:nvPr/>
        </p:nvSpPr>
        <p:spPr>
          <a:xfrm>
            <a:off x="1948244" y="3755898"/>
            <a:ext cx="30498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knowledge,</a:t>
            </a:r>
            <a:endParaRPr lang="en-US" sz="4277" dirty="0"/>
          </a:p>
        </p:txBody>
      </p:sp>
      <p:sp>
        <p:nvSpPr>
          <p:cNvPr id="6" name="span"/>
          <p:cNvSpPr/>
          <p:nvPr/>
        </p:nvSpPr>
        <p:spPr>
          <a:xfrm>
            <a:off x="487680" y="4502658"/>
            <a:ext cx="28950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not to brag.</a:t>
            </a:r>
            <a:endParaRPr lang="en-US" sz="4277" dirty="0"/>
          </a:p>
        </p:txBody>
      </p:sp>
      <p:sp>
        <p:nvSpPr>
          <p:cNvPr id="7" name="span.theme@fg-black"/>
          <p:cNvSpPr/>
          <p:nvPr/>
        </p:nvSpPr>
        <p:spPr>
          <a:xfrm>
            <a:off x="487680" y="3755898"/>
            <a:ext cx="14605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share</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
          <p:cNvSpPr/>
          <p:nvPr/>
        </p:nvSpPr>
        <p:spPr>
          <a:xfrm>
            <a:off x="487680" y="2138934"/>
            <a:ext cx="500253"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Stay</a:t>
            </a:r>
            <a:endParaRPr lang="en-US" sz="1944" dirty="0"/>
          </a:p>
        </p:txBody>
      </p:sp>
      <p:sp>
        <p:nvSpPr>
          <p:cNvPr id="10" name="s"/>
          <p:cNvSpPr/>
          <p:nvPr/>
        </p:nvSpPr>
        <p:spPr>
          <a:xfrm>
            <a:off x="1057275" y="2138934"/>
            <a:ext cx="365474"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out</a:t>
            </a:r>
            <a:endParaRPr lang="en-US" sz="1944" dirty="0"/>
          </a:p>
        </p:txBody>
      </p:sp>
      <p:sp>
        <p:nvSpPr>
          <p:cNvPr id="11" name="s"/>
          <p:cNvSpPr/>
          <p:nvPr/>
        </p:nvSpPr>
        <p:spPr>
          <a:xfrm>
            <a:off x="1492091" y="2138934"/>
            <a:ext cx="231553"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of</a:t>
            </a:r>
            <a:endParaRPr lang="en-US" sz="1944" dirty="0"/>
          </a:p>
        </p:txBody>
      </p:sp>
      <p:sp>
        <p:nvSpPr>
          <p:cNvPr id="12" name="s"/>
          <p:cNvSpPr/>
          <p:nvPr/>
        </p:nvSpPr>
        <p:spPr>
          <a:xfrm>
            <a:off x="1792986" y="2138934"/>
            <a:ext cx="362236"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13" name="s"/>
          <p:cNvSpPr/>
          <p:nvPr/>
        </p:nvSpPr>
        <p:spPr>
          <a:xfrm>
            <a:off x="2224564" y="2138934"/>
            <a:ext cx="1048893"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spotlight.</a:t>
            </a:r>
            <a:endParaRPr lang="en-US" sz="1944" dirty="0"/>
          </a:p>
        </p:txBody>
      </p:sp>
      <p:pic>
        <p:nvPicPr>
          <p:cNvPr id="14"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09138"/>
            <a:ext cx="29075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Know what</a:t>
            </a:r>
            <a:endParaRPr lang="en-US" sz="4277" dirty="0"/>
          </a:p>
        </p:txBody>
      </p:sp>
      <p:sp>
        <p:nvSpPr>
          <p:cNvPr id="5" name="span"/>
          <p:cNvSpPr/>
          <p:nvPr/>
        </p:nvSpPr>
        <p:spPr>
          <a:xfrm>
            <a:off x="487680" y="3755898"/>
            <a:ext cx="104670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 </a:t>
            </a:r>
            <a:endParaRPr lang="en-US" sz="4277" dirty="0"/>
          </a:p>
        </p:txBody>
      </p:sp>
      <p:sp>
        <p:nvSpPr>
          <p:cNvPr id="6" name="span"/>
          <p:cNvSpPr/>
          <p:nvPr/>
        </p:nvSpPr>
        <p:spPr>
          <a:xfrm>
            <a:off x="3364897" y="3755898"/>
            <a:ext cx="12658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t>
            </a:r>
            <a:endParaRPr lang="en-US" sz="4277" dirty="0"/>
          </a:p>
        </p:txBody>
      </p:sp>
      <p:sp>
        <p:nvSpPr>
          <p:cNvPr id="7" name="span"/>
          <p:cNvSpPr/>
          <p:nvPr/>
        </p:nvSpPr>
        <p:spPr>
          <a:xfrm>
            <a:off x="487680" y="4502658"/>
            <a:ext cx="327907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It’s not a gift.</a:t>
            </a:r>
            <a:endParaRPr lang="en-US" sz="4277" dirty="0"/>
          </a:p>
        </p:txBody>
      </p:sp>
      <p:sp>
        <p:nvSpPr>
          <p:cNvPr id="8" name="span.theme@fg-amber"/>
          <p:cNvSpPr/>
          <p:nvPr/>
        </p:nvSpPr>
        <p:spPr>
          <a:xfrm>
            <a:off x="1534382" y="3755898"/>
            <a:ext cx="1830515"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earned</a:t>
            </a:r>
            <a:endParaRPr lang="en-US" sz="4277" dirty="0"/>
          </a:p>
        </p:txBody>
      </p:sp>
      <p:pic>
        <p:nvPicPr>
          <p:cNvPr id="9"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10" name="s"/>
          <p:cNvSpPr/>
          <p:nvPr/>
        </p:nvSpPr>
        <p:spPr>
          <a:xfrm>
            <a:off x="487680" y="2138934"/>
            <a:ext cx="303467"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Be</a:t>
            </a:r>
            <a:endParaRPr lang="en-US" sz="1944" dirty="0"/>
          </a:p>
        </p:txBody>
      </p:sp>
      <p:sp>
        <p:nvSpPr>
          <p:cNvPr id="11" name="s"/>
          <p:cNvSpPr/>
          <p:nvPr/>
        </p:nvSpPr>
        <p:spPr>
          <a:xfrm>
            <a:off x="860489" y="2138934"/>
            <a:ext cx="876014"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grateful</a:t>
            </a:r>
            <a:endParaRPr lang="en-US" sz="1944" dirty="0"/>
          </a:p>
        </p:txBody>
      </p:sp>
      <p:sp>
        <p:nvSpPr>
          <p:cNvPr id="12" name="s"/>
          <p:cNvSpPr/>
          <p:nvPr/>
        </p:nvSpPr>
        <p:spPr>
          <a:xfrm>
            <a:off x="1805845" y="2138934"/>
            <a:ext cx="314230"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for</a:t>
            </a:r>
            <a:endParaRPr lang="en-US" sz="1944" dirty="0"/>
          </a:p>
        </p:txBody>
      </p:sp>
      <p:sp>
        <p:nvSpPr>
          <p:cNvPr id="13" name="s"/>
          <p:cNvSpPr/>
          <p:nvPr/>
        </p:nvSpPr>
        <p:spPr>
          <a:xfrm>
            <a:off x="2189417" y="2138934"/>
            <a:ext cx="362236"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14" name="s"/>
          <p:cNvSpPr/>
          <p:nvPr/>
        </p:nvSpPr>
        <p:spPr>
          <a:xfrm>
            <a:off x="2620994" y="2138934"/>
            <a:ext cx="933450" cy="298704"/>
          </a:xfrm>
          <a:prstGeom prst="rect">
            <a:avLst/>
          </a:prstGeom>
          <a:noFill/>
          <a:ln/>
        </p:spPr>
        <p:txBody>
          <a:bodyPr wrap="none" lIns="0" tIns="0" rIns="0" bIns="0" rtlCol="0" anchor="ctr"/>
          <a:lstStyle/>
          <a:p>
            <a:pPr indent="0" marL="0">
              <a:buNone/>
            </a:pPr>
            <a:r>
              <a:rPr lang="en-US" sz="1944" strike="sngStrike" u="none" dirty="0">
                <a:solidFill>
                  <a:srgbClr val="FFFFFF"/>
                </a:solidFill>
                <a:latin typeface="Inter Light" pitchFamily="34" charset="0"/>
                <a:ea typeface="Inter Light" pitchFamily="34" charset="-122"/>
                <a:cs typeface="Inter Light" pitchFamily="34" charset="-120"/>
              </a:rPr>
              <a:t>crumbs.</a:t>
            </a:r>
            <a:endParaRPr lang="en-US" sz="1944" dirty="0"/>
          </a:p>
        </p:txBody>
      </p:sp>
      <p:pic>
        <p:nvPicPr>
          <p:cNvPr id="1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bg-green.theme@image"/>
          <p:cNvSpPr/>
          <p:nvPr/>
        </p:nvSpPr>
        <p:spPr>
          <a:xfrm>
            <a:off x="0" y="0"/>
            <a:ext cx="12192000" cy="6827520"/>
          </a:xfrm>
          <a:prstGeom prst="rect">
            <a:avLst/>
          </a:prstGeom>
          <a:solidFill>
            <a:srgbClr val="16A34A"/>
          </a:solidFill>
          <a:ln w="12700">
            <a:solidFill>
              <a:srgbClr val="16A34A">
                <a:alpha val="0"/>
              </a:srgbClr>
            </a:solidFill>
            <a:prstDash val="solid"/>
          </a:ln>
        </p:spPr>
      </p:sp>
      <p:pic>
        <p:nvPicPr>
          <p:cNvPr id="4" name="article.freya@slide.theme@bg-green.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8637365"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450323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SCREW IT! Don’t </a:t>
            </a:r>
            <a:endParaRPr lang="en-US" sz="4536" dirty="0"/>
          </a:p>
        </p:txBody>
      </p:sp>
      <p:sp>
        <p:nvSpPr>
          <p:cNvPr id="7" name="span"/>
          <p:cNvSpPr/>
          <p:nvPr/>
        </p:nvSpPr>
        <p:spPr>
          <a:xfrm>
            <a:off x="8060055" y="5474589"/>
            <a:ext cx="699421"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 it!</a:t>
            </a:r>
            <a:endParaRPr lang="en-US" sz="4536" dirty="0"/>
          </a:p>
        </p:txBody>
      </p:sp>
      <p:sp>
        <p:nvSpPr>
          <p:cNvPr id="8" name="span.theme@fg-amber"/>
          <p:cNvSpPr/>
          <p:nvPr/>
        </p:nvSpPr>
        <p:spPr>
          <a:xfrm>
            <a:off x="5356479" y="5474589"/>
            <a:ext cx="2703576" cy="688848"/>
          </a:xfrm>
          <a:prstGeom prst="rect">
            <a:avLst/>
          </a:prstGeom>
          <a:noFill/>
          <a:ln/>
        </p:spPr>
        <p:txBody>
          <a:bodyPr wrap="none" lIns="0" tIns="0" rIns="0" bIns="0" rtlCol="0" anchor="ctr"/>
          <a:lstStyle/>
          <a:p>
            <a:pPr indent="0" marL="0">
              <a:buNone/>
            </a:pPr>
            <a:r>
              <a:rPr lang="en-US" sz="4536" b="1" u="none" dirty="0">
                <a:solidFill>
                  <a:srgbClr val="FCD34D"/>
                </a:solidFill>
                <a:latin typeface="Bitter" pitchFamily="34" charset="0"/>
                <a:ea typeface="Bitter" pitchFamily="34" charset="-122"/>
                <a:cs typeface="Bitter" pitchFamily="34" charset="-120"/>
              </a:rPr>
              <a:t>overthink</a:t>
            </a:r>
            <a:endParaRPr lang="en-US" sz="4536" dirty="0"/>
          </a:p>
        </p:txBody>
      </p:sp>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829627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“Dude, sucking at something is the first step</a:t>
            </a:r>
            <a:endParaRPr lang="en-US" sz="3240" dirty="0"/>
          </a:p>
        </p:txBody>
      </p:sp>
      <p:sp>
        <p:nvSpPr>
          <p:cNvPr id="8" name="span.sentence.dark"/>
          <p:cNvSpPr/>
          <p:nvPr/>
        </p:nvSpPr>
        <p:spPr>
          <a:xfrm>
            <a:off x="487680" y="3554254"/>
            <a:ext cx="765314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towards being sorta good at something.”</a:t>
            </a:r>
            <a:endParaRPr lang="en-US" sz="3240" dirty="0"/>
          </a:p>
        </p:txBody>
      </p:sp>
      <p:sp>
        <p:nvSpPr>
          <p:cNvPr id="9" name="strong.author.dark"/>
          <p:cNvSpPr/>
          <p:nvPr/>
        </p:nvSpPr>
        <p:spPr>
          <a:xfrm>
            <a:off x="487680" y="4107847"/>
            <a:ext cx="417595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Jake the Dog — Adventure Time</a:t>
            </a:r>
            <a:endParaRPr lang="en-US" sz="1944" dirty="0"/>
          </a:p>
        </p:txBody>
      </p:sp>
      <p:pic>
        <p:nvPicPr>
          <p:cNvPr id="10"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166211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Who's </a:t>
            </a:r>
            <a:endParaRPr lang="en-US" sz="4277" dirty="0"/>
          </a:p>
        </p:txBody>
      </p:sp>
      <p:sp>
        <p:nvSpPr>
          <p:cNvPr id="5" name="span"/>
          <p:cNvSpPr/>
          <p:nvPr/>
        </p:nvSpPr>
        <p:spPr>
          <a:xfrm>
            <a:off x="3302413" y="3083052"/>
            <a:ext cx="243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6" name="span.theme@fg-red"/>
          <p:cNvSpPr/>
          <p:nvPr/>
        </p:nvSpPr>
        <p:spPr>
          <a:xfrm>
            <a:off x="2149793" y="3083052"/>
            <a:ext cx="1152620" cy="652272"/>
          </a:xfrm>
          <a:prstGeom prst="rect">
            <a:avLst/>
          </a:prstGeom>
          <a:noFill/>
          <a:ln/>
        </p:spPr>
        <p:txBody>
          <a:bodyPr wrap="none" lIns="0" tIns="0" rIns="0" bIns="0" rtlCol="0" anchor="ctr"/>
          <a:lstStyle/>
          <a:p>
            <a:pPr indent="0" marL="0">
              <a:buNone/>
            </a:pPr>
            <a:r>
              <a:rPr lang="en-US" sz="4277" b="1" u="none" dirty="0">
                <a:solidFill>
                  <a:srgbClr val="DC2626"/>
                </a:solidFill>
                <a:latin typeface="Bitter" pitchFamily="34" charset="0"/>
                <a:ea typeface="Bitter" pitchFamily="34" charset="-122"/>
                <a:cs typeface="Bitter" pitchFamily="34" charset="-120"/>
              </a:rPr>
              <a:t>next</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Fighting the imposter: from nowhere in Molise to Node.js contributor</dc:title>
  <dc:subject>We all hear that voice behind our shoulders that says “You’re not worth it. Somebody else should be here.”
The Imposter Syndrome is well known in the IT industry and at the same time is not well known in Italy and especially in its southern part. While it has not a name there, the symptoms and the effects are still there, even outside the industry.
I will tell you my story. I will show how from Molise, the smallest region in Italy to the Silicon Valley and back I was able to fight that voice and show the world what I’m capable of, to the point to become an international speaker and a Node.js core member and active participant in the Node.js Working Groups backed by OpenJS Foundation.
I haven’t defeated the voice yet, but now I know how to deal with it and I want you to deal with it as well.
</dc:subject>
  <dc:creator>Paolo Insogna</dc:creator>
  <cp:lastModifiedBy>Paolo Insogna</cp:lastModifiedBy>
  <cp:revision>1</cp:revision>
  <dcterms:created xsi:type="dcterms:W3CDTF">2026-11-02T14:08:54Z</dcterms:created>
  <dcterms:modified xsi:type="dcterms:W3CDTF">2026-11-02T14:08:54Z</dcterms:modified>
</cp:coreProperties>
</file>