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0" autoCompressPictures="0" embedTrueType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Lst>
  <p:notesMasterIdLst>
    <p:notesMasterId r:id="rId59"/>
  </p:notesMasterIdLst>
  <p:sldSz cx="12192000" cy="6827520"/>
  <p:notesSz cx="6827520" cy="12192000"/>
  <p:embeddedFontLst>
    <p:embeddedFont>
      <p:font typeface="Montserrat" panose="00000000000000000000" charset="1"/>
      <p:regular r:id="rId65"/>
      <p:bold r:id="rId64"/>
    </p:embeddedFont>
    <p:embeddedFont>
      <p:font typeface="Inter Light" panose="02000503000000020004" charset="1"/>
      <p:regular r:id="rId66"/>
    </p:embeddedFont>
    <p:embeddedFont>
      <p:font typeface="Bitter" panose="00000000000000000000" charset="1"/>
      <p:regular r:id="rId76"/>
      <p:bold r:id="rId67"/>
      <p:boldItalic r:id="rId75"/>
    </p:embeddedFont>
    <p:embeddedFont>
      <p:font typeface="Montserrat ExtraBold" panose="00000000000000000000" charset="1"/>
      <p:regular r:id="rId68"/>
    </p:embeddedFont>
    <p:embeddedFont>
      <p:font typeface="Inter ExtraBold" panose="02000503000000020004" charset="1"/>
      <p:regular r:id="rId69"/>
    </p:embeddedFont>
    <p:embeddedFont>
      <p:font typeface="Inter" panose="02000503000000020004" charset="1"/>
      <p:regular r:id="rId70"/>
      <p:bold r:id="rId73"/>
    </p:embeddedFont>
    <p:embeddedFont>
      <p:font typeface="Roboto Mono" panose="00000009000000000000" charset="1"/>
      <p:regular r:id="rId74"/>
      <p:bold r:id="rId71"/>
    </p:embeddedFont>
    <p:embeddedFont>
      <p:font typeface="Montserrat Black" panose="00000000000000000000" charset="1"/>
      <p:regular r:id="rId72"/>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notesMaster" Target="notesMasters/notesMaster1.xml"/><Relationship Id="rId60" Type="http://schemas.openxmlformats.org/officeDocument/2006/relationships/presProps" Target="presProps.xml"/><Relationship Id="rId61" Type="http://schemas.openxmlformats.org/officeDocument/2006/relationships/viewProps" Target="viewProps.xml"/><Relationship Id="rId62" Type="http://schemas.openxmlformats.org/officeDocument/2006/relationships/theme" Target="theme/theme1.xml"/><Relationship Id="rId63" Type="http://schemas.openxmlformats.org/officeDocument/2006/relationships/tableStyles" Target="tableStyles.xml"/><Relationship Id="rId64" Type="http://schemas.openxmlformats.org/officeDocument/2006/relationships/font" Target="fonts/font1.fntdata"/><Relationship Id="rId65" Type="http://schemas.openxmlformats.org/officeDocument/2006/relationships/font" Target="fonts/font2.fntdata"/><Relationship Id="rId66" Type="http://schemas.openxmlformats.org/officeDocument/2006/relationships/font" Target="fonts/font3.fntdata"/><Relationship Id="rId67" Type="http://schemas.openxmlformats.org/officeDocument/2006/relationships/font" Target="fonts/font4.fntdata"/><Relationship Id="rId68" Type="http://schemas.openxmlformats.org/officeDocument/2006/relationships/font" Target="fonts/font5.fntdata"/><Relationship Id="rId69" Type="http://schemas.openxmlformats.org/officeDocument/2006/relationships/font" Target="fonts/font6.fntdata"/><Relationship Id="rId70" Type="http://schemas.openxmlformats.org/officeDocument/2006/relationships/font" Target="fonts/font7.fntdata"/><Relationship Id="rId71" Type="http://schemas.openxmlformats.org/officeDocument/2006/relationships/font" Target="fonts/font8.fntdata"/><Relationship Id="rId72" Type="http://schemas.openxmlformats.org/officeDocument/2006/relationships/font" Target="fonts/font9.fntdata"/><Relationship Id="rId73" Type="http://schemas.openxmlformats.org/officeDocument/2006/relationships/font" Target="fonts/font10.fntdata"/><Relationship Id="rId74" Type="http://schemas.openxmlformats.org/officeDocument/2006/relationships/font" Target="fonts/font11.fntdata"/><Relationship Id="rId75" Type="http://schemas.openxmlformats.org/officeDocument/2006/relationships/font" Target="fonts/font12.fntdata"/><Relationship Id="rId76" Type="http://schemas.openxmlformats.org/officeDocument/2006/relationships/font" Target="fonts/font13.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hyperlink" Target="https://platformatic.dev/" TargetMode="External"/><Relationship Id="rId5" Type="http://schemas.openxmlformats.org/officeDocument/2006/relationships/hyperlink" Target="https://platformatic.dev/" TargetMode="External"/><Relationship Id="rId10" Type="http://schemas.openxmlformats.org/officeDocument/2006/relationships/hyperlink" Target="https://talks.paoloinsogna.dev/ffi" TargetMode="External"/><Relationship Id="rId15" Type="http://schemas.openxmlformats.org/officeDocument/2006/relationships/hyperlink" Target="https://talks.paoloinsogna.dev/pdfs/ffi.pdf" TargetMode="External"/><Relationship Id="rId1" Type="http://schemas.openxmlformats.org/officeDocument/2006/relationships/image" Target="../media/image-1-1.png"/><Relationship Id="rId2" Type="http://schemas.openxmlformats.org/officeDocument/2006/relationships/image" Target="../media/image-1-2.svg"/><Relationship Id="rId3" Type="http://schemas.openxmlformats.org/officeDocument/2006/relationships/image" Target="../media/image-1-3.png"/><Relationship Id="rId6" Type="http://schemas.openxmlformats.org/officeDocument/2006/relationships/image" Target="../media/image-1-4.png"/><Relationship Id="rId7" Type="http://schemas.openxmlformats.org/officeDocument/2006/relationships/image" Target="../media/image-1-5.svg"/><Relationship Id="rId8" Type="http://schemas.openxmlformats.org/officeDocument/2006/relationships/image" Target="../media/image-1-6.png"/><Relationship Id="rId9" Type="http://schemas.openxmlformats.org/officeDocument/2006/relationships/image" Target="../media/image-1-7.svg"/><Relationship Id="rId11" Type="http://schemas.openxmlformats.org/officeDocument/2006/relationships/image" Target="../media/image-1-8.png"/><Relationship Id="rId12" Type="http://schemas.openxmlformats.org/officeDocument/2006/relationships/image" Target="../media/image-1-9.svg"/><Relationship Id="rId13" Type="http://schemas.openxmlformats.org/officeDocument/2006/relationships/image" Target="../media/image-1-10.png"/><Relationship Id="rId14" Type="http://schemas.openxmlformats.org/officeDocument/2006/relationships/image" Target="../media/image-1-11.svg"/><Relationship Id="rId16" Type="http://schemas.openxmlformats.org/officeDocument/2006/relationships/slideLayout" Target="../slideLayouts/slideLayout1.xml"/><Relationship Id="rId1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hyperlink" Target="https://nodejs.org/" TargetMode="External"/><Relationship Id="rId4" Type="http://schemas.openxmlformats.org/officeDocument/2006/relationships/hyperlink" Target="https://platformatic.dev/" TargetMode="External"/><Relationship Id="rId7" Type="http://schemas.openxmlformats.org/officeDocument/2006/relationships/hyperlink" Target="https://paoloinsogna.dev/" TargetMode="External"/><Relationship Id="rId10" Type="http://schemas.openxmlformats.org/officeDocument/2006/relationships/hyperlink" Target="https://github.com/ShogunPanda" TargetMode="External"/><Relationship Id="rId13" Type="http://schemas.openxmlformats.org/officeDocument/2006/relationships/hyperlink" Target="https://twitter.com/p_insogna" TargetMode="External"/><Relationship Id="rId16" Type="http://schemas.openxmlformats.org/officeDocument/2006/relationships/hyperlink" Target="https://linkedin.com/in/pinsogna" TargetMode="External"/><Relationship Id="rId1" Type="http://schemas.openxmlformats.org/officeDocument/2006/relationships/image" Target="../media/image-3-1.png"/><Relationship Id="rId2" Type="http://schemas.openxmlformats.org/officeDocument/2006/relationships/image" Target="../media/image-3-2.png"/><Relationship Id="rId5" Type="http://schemas.openxmlformats.org/officeDocument/2006/relationships/image" Target="../media/image-3-3.png"/><Relationship Id="rId6" Type="http://schemas.openxmlformats.org/officeDocument/2006/relationships/image" Target="../media/image-3-4.svg"/><Relationship Id="rId8" Type="http://schemas.openxmlformats.org/officeDocument/2006/relationships/image" Target="../media/image-3-5.png"/><Relationship Id="rId9" Type="http://schemas.openxmlformats.org/officeDocument/2006/relationships/image" Target="../media/image-3-6.svg"/><Relationship Id="rId11" Type="http://schemas.openxmlformats.org/officeDocument/2006/relationships/image" Target="../media/image-3-7.png"/><Relationship Id="rId12" Type="http://schemas.openxmlformats.org/officeDocument/2006/relationships/image" Target="../media/image-3-8.svg"/><Relationship Id="rId14" Type="http://schemas.openxmlformats.org/officeDocument/2006/relationships/image" Target="../media/image-3-9.png"/><Relationship Id="rId15" Type="http://schemas.openxmlformats.org/officeDocument/2006/relationships/image" Target="../media/image-3-10.svg"/><Relationship Id="rId17" Type="http://schemas.openxmlformats.org/officeDocument/2006/relationships/image" Target="../media/image-3-11.png"/><Relationship Id="rId18" Type="http://schemas.openxmlformats.org/officeDocument/2006/relationships/slideLayout" Target="../slideLayouts/slideLayout1.xml"/><Relationship Id="rId1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hyperlink" Target="https://medium.com/booking-com-development/node-js-at-scale-rebalanced-how-we-cut-cost-by-38-62ce247a3002" TargetMode="External"/><Relationship Id="rId4" Type="http://schemas.openxmlformats.org/officeDocument/2006/relationships/hyperlink" Target="https://platformatichq.com/case-studies/supabase" TargetMode="External"/><Relationship Id="rId6" Type="http://schemas.openxmlformats.org/officeDocument/2006/relationships/hyperlink" Target="https://platformatichq.com/case-studies/spendesk" TargetMode="External"/><Relationship Id="rId1" Type="http://schemas.openxmlformats.org/officeDocument/2006/relationships/image" Target="../media/image-4-1.png"/><Relationship Id="rId3" Type="http://schemas.openxmlformats.org/officeDocument/2006/relationships/image" Target="../media/image-4-2.png"/><Relationship Id="rId5" Type="http://schemas.openxmlformats.org/officeDocument/2006/relationships/image" Target="../media/image-4-3.png"/><Relationship Id="rId7" Type="http://schemas.openxmlformats.org/officeDocument/2006/relationships/image" Target="../media/image-4-4.png"/><Relationship Id="rId8" Type="http://schemas.openxmlformats.org/officeDocument/2006/relationships/slideLayout" Target="../slideLayouts/slideLayout1.xml"/><Relationship Id="rId9"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svg"/><Relationship Id="rId3" Type="http://schemas.openxmlformats.org/officeDocument/2006/relationships/image" Target="../media/image-6-3.png"/><Relationship Id="rId4" Type="http://schemas.openxmlformats.org/officeDocument/2006/relationships/image" Target="../media/image-6-4.svg"/><Relationship Id="rId5" Type="http://schemas.openxmlformats.org/officeDocument/2006/relationships/image" Target="../media/image-6-5.png"/><Relationship Id="rId6" Type="http://schemas.openxmlformats.org/officeDocument/2006/relationships/image" Target="../media/image-6-6.svg"/><Relationship Id="rId7" Type="http://schemas.openxmlformats.org/officeDocument/2006/relationships/image" Target="../media/image-6-7.png"/><Relationship Id="rId8" Type="http://schemas.openxmlformats.org/officeDocument/2006/relationships/slideLayout" Target="../slideLayouts/slideLayout1.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svg"/><Relationship Id="rId3" Type="http://schemas.openxmlformats.org/officeDocument/2006/relationships/image" Target="../media/image-7-3.png"/><Relationship Id="rId4" Type="http://schemas.openxmlformats.org/officeDocument/2006/relationships/image" Target="../media/image-7-4.svg"/><Relationship Id="rId5" Type="http://schemas.openxmlformats.org/officeDocument/2006/relationships/image" Target="../media/image-7-5.png"/><Relationship Id="rId6" Type="http://schemas.openxmlformats.org/officeDocument/2006/relationships/image" Target="../media/image-7-6.svg"/><Relationship Id="rId7" Type="http://schemas.openxmlformats.org/officeDocument/2006/relationships/image" Target="../media/image-7-7.png"/><Relationship Id="rId8" Type="http://schemas.openxmlformats.org/officeDocument/2006/relationships/slideLayout" Target="../slideLayouts/slideLayout1.xml"/><Relationship Id="rId9"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svg"/><Relationship Id="rId3" Type="http://schemas.openxmlformats.org/officeDocument/2006/relationships/image" Target="../media/image-8-3.png"/><Relationship Id="rId4" Type="http://schemas.openxmlformats.org/officeDocument/2006/relationships/image" Target="../media/image-8-4.svg"/><Relationship Id="rId5" Type="http://schemas.openxmlformats.org/officeDocument/2006/relationships/image" Target="../media/image-8-5.png"/><Relationship Id="rId6" Type="http://schemas.openxmlformats.org/officeDocument/2006/relationships/image" Target="../media/image-8-6.svg"/><Relationship Id="rId7" Type="http://schemas.openxmlformats.org/officeDocument/2006/relationships/image" Target="../media/image-8-7.png"/><Relationship Id="rId8" Type="http://schemas.openxmlformats.org/officeDocument/2006/relationships/slideLayout" Target="../slideLayouts/slideLayout1.xml"/><Relationship Id="rId9"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svg"/><Relationship Id="rId3" Type="http://schemas.openxmlformats.org/officeDocument/2006/relationships/image" Target="../media/image-10-3.png"/><Relationship Id="rId4" Type="http://schemas.openxmlformats.org/officeDocument/2006/relationships/image" Target="../media/image-10-4.svg"/><Relationship Id="rId5" Type="http://schemas.openxmlformats.org/officeDocument/2006/relationships/image" Target="../media/image-10-5.png"/><Relationship Id="rId6" Type="http://schemas.openxmlformats.org/officeDocument/2006/relationships/image" Target="../media/image-10-6.svg"/><Relationship Id="rId7" Type="http://schemas.openxmlformats.org/officeDocument/2006/relationships/image" Target="../media/image-10-7.png"/><Relationship Id="rId8" Type="http://schemas.openxmlformats.org/officeDocument/2006/relationships/slideLayout" Target="../slideLayouts/slideLayout1.xml"/><Relationship Id="rId9"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hyperlink" Target="https://github.com/platformatic/destino" TargetMode="External"/><Relationship Id="rId1" Type="http://schemas.openxmlformats.org/officeDocument/2006/relationships/image" Target="../media/image-11-1.png"/><Relationship Id="rId2" Type="http://schemas.openxmlformats.org/officeDocument/2006/relationships/image" Target="../media/image-11-2.svg"/><Relationship Id="rId4" Type="http://schemas.openxmlformats.org/officeDocument/2006/relationships/image" Target="../media/image-11-3.png"/><Relationship Id="rId5" Type="http://schemas.openxmlformats.org/officeDocument/2006/relationships/slideLayout" Target="../slideLayouts/slideLayout1.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hyperlink" Target="https://github.com/node-ffi-napi/node-ffi-napi" TargetMode="External"/><Relationship Id="rId4" Type="http://schemas.openxmlformats.org/officeDocument/2006/relationships/hyperlink" Target="https://koffi.dev/" TargetMode="External"/><Relationship Id="rId7" Type="http://schemas.openxmlformats.org/officeDocument/2006/relationships/hyperlink" Target="https://github.com/zhangyuang/node-ffi-rs" TargetMode="External"/><Relationship Id="rId2" Type="http://schemas.openxmlformats.org/officeDocument/2006/relationships/image" Target="../media/image-13-1.png"/><Relationship Id="rId3" Type="http://schemas.openxmlformats.org/officeDocument/2006/relationships/image" Target="../media/image-13-2.svg"/><Relationship Id="rId5" Type="http://schemas.openxmlformats.org/officeDocument/2006/relationships/image" Target="../media/image-13-3.png"/><Relationship Id="rId6" Type="http://schemas.openxmlformats.org/officeDocument/2006/relationships/image" Target="../media/image-13-4.svg"/><Relationship Id="rId8" Type="http://schemas.openxmlformats.org/officeDocument/2006/relationships/image" Target="../media/image-13-5.png"/><Relationship Id="rId9" Type="http://schemas.openxmlformats.org/officeDocument/2006/relationships/image" Target="../media/image-13-6.svg"/><Relationship Id="rId10" Type="http://schemas.openxmlformats.org/officeDocument/2006/relationships/image" Target="../media/image-13-7.png"/><Relationship Id="rId11" Type="http://schemas.openxmlformats.org/officeDocument/2006/relationships/slideLayout" Target="../slideLayouts/slideLayout1.xml"/><Relationship Id="rId1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svg"/><Relationship Id="rId3" Type="http://schemas.openxmlformats.org/officeDocument/2006/relationships/image" Target="../media/image-14-3.png"/><Relationship Id="rId4" Type="http://schemas.openxmlformats.org/officeDocument/2006/relationships/image" Target="../media/image-14-4.svg"/><Relationship Id="rId5" Type="http://schemas.openxmlformats.org/officeDocument/2006/relationships/image" Target="../media/image-14-5.png"/><Relationship Id="rId6" Type="http://schemas.openxmlformats.org/officeDocument/2006/relationships/image" Target="../media/image-14-6.svg"/><Relationship Id="rId7" Type="http://schemas.openxmlformats.org/officeDocument/2006/relationships/image" Target="../media/image-14-7.png"/><Relationship Id="rId8" Type="http://schemas.openxmlformats.org/officeDocument/2006/relationships/slideLayout" Target="../slideLayouts/slideLayout1.xml"/><Relationship Id="rId9"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hyperlink" Target="https://github.com/nodejs/node/pull/46905" TargetMode="External"/><Relationship Id="rId1" Type="http://schemas.openxmlformats.org/officeDocument/2006/relationships/image" Target="../media/image-19-1.png"/><Relationship Id="rId2" Type="http://schemas.openxmlformats.org/officeDocument/2006/relationships/image" Target="../media/image-19-2.svg"/><Relationship Id="rId4" Type="http://schemas.openxmlformats.org/officeDocument/2006/relationships/image" Target="../media/image-19-3.png"/><Relationship Id="rId5" Type="http://schemas.openxmlformats.org/officeDocument/2006/relationships/image" Target="../media/image-19-4.svg"/><Relationship Id="rId6" Type="http://schemas.openxmlformats.org/officeDocument/2006/relationships/image" Target="../media/image-19-5.png"/><Relationship Id="rId7" Type="http://schemas.openxmlformats.org/officeDocument/2006/relationships/image" Target="../media/image-19-6.svg"/><Relationship Id="rId8" Type="http://schemas.openxmlformats.org/officeDocument/2006/relationships/image" Target="../media/image-19-7.png"/><Relationship Id="rId9" Type="http://schemas.openxmlformats.org/officeDocument/2006/relationships/slideLayout" Target="../slideLayouts/slideLayout1.xml"/><Relationship Id="rId10"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svg"/><Relationship Id="rId3" Type="http://schemas.openxmlformats.org/officeDocument/2006/relationships/image" Target="../media/image-20-3.png"/><Relationship Id="rId4" Type="http://schemas.openxmlformats.org/officeDocument/2006/relationships/image" Target="../media/image-20-4.svg"/><Relationship Id="rId5" Type="http://schemas.openxmlformats.org/officeDocument/2006/relationships/image" Target="../media/image-20-5.png"/><Relationship Id="rId6" Type="http://schemas.openxmlformats.org/officeDocument/2006/relationships/image" Target="../media/image-20-6.svg"/><Relationship Id="rId7" Type="http://schemas.openxmlformats.org/officeDocument/2006/relationships/image" Target="../media/image-20-7.png"/><Relationship Id="rId8" Type="http://schemas.openxmlformats.org/officeDocument/2006/relationships/slideLayout" Target="../slideLayouts/slideLayout1.xml"/><Relationship Id="rId9"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hyperlink" Target="https://github.com/nodejs/node/pull/57761" TargetMode="External"/><Relationship Id="rId1" Type="http://schemas.openxmlformats.org/officeDocument/2006/relationships/image" Target="../media/image-21-1.png"/><Relationship Id="rId2" Type="http://schemas.openxmlformats.org/officeDocument/2006/relationships/image" Target="../media/image-21-2.svg"/><Relationship Id="rId4" Type="http://schemas.openxmlformats.org/officeDocument/2006/relationships/image" Target="../media/image-21-3.png"/><Relationship Id="rId5" Type="http://schemas.openxmlformats.org/officeDocument/2006/relationships/image" Target="../media/image-21-4.svg"/><Relationship Id="rId6" Type="http://schemas.openxmlformats.org/officeDocument/2006/relationships/image" Target="../media/image-21-5.png"/><Relationship Id="rId7" Type="http://schemas.openxmlformats.org/officeDocument/2006/relationships/image" Target="../media/image-21-6.svg"/><Relationship Id="rId8" Type="http://schemas.openxmlformats.org/officeDocument/2006/relationships/image" Target="../media/image-21-7.png"/><Relationship Id="rId9" Type="http://schemas.openxmlformats.org/officeDocument/2006/relationships/slideLayout" Target="../slideLayouts/slideLayout1.xml"/><Relationship Id="rId10"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hyperlink" Target="https://github.com/nodejs/node/pull/62072" TargetMode="External"/><Relationship Id="rId8" Type="http://schemas.openxmlformats.org/officeDocument/2006/relationships/hyperlink" Target="https://nodejs.org/dist/latest/docs/api/ffi.html" TargetMode="External"/><Relationship Id="rId1" Type="http://schemas.openxmlformats.org/officeDocument/2006/relationships/image" Target="../media/image-22-1.png"/><Relationship Id="rId2" Type="http://schemas.openxmlformats.org/officeDocument/2006/relationships/image" Target="../media/image-22-2.svg"/><Relationship Id="rId4" Type="http://schemas.openxmlformats.org/officeDocument/2006/relationships/image" Target="../media/image-22-3.png"/><Relationship Id="rId5" Type="http://schemas.openxmlformats.org/officeDocument/2006/relationships/image" Target="../media/image-22-4.svg"/><Relationship Id="rId6" Type="http://schemas.openxmlformats.org/officeDocument/2006/relationships/image" Target="../media/image-22-5.png"/><Relationship Id="rId7" Type="http://schemas.openxmlformats.org/officeDocument/2006/relationships/image" Target="../media/image-22-6.svg"/><Relationship Id="rId9" Type="http://schemas.openxmlformats.org/officeDocument/2006/relationships/image" Target="../media/image-22-7.png"/><Relationship Id="rId10" Type="http://schemas.openxmlformats.org/officeDocument/2006/relationships/slideLayout" Target="../slideLayouts/slideLayout1.xml"/><Relationship Id="rId11"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svg"/><Relationship Id="rId3" Type="http://schemas.openxmlformats.org/officeDocument/2006/relationships/image" Target="../media/image-23-3.png"/><Relationship Id="rId4" Type="http://schemas.openxmlformats.org/officeDocument/2006/relationships/image" Target="../media/image-23-4.svg"/><Relationship Id="rId5" Type="http://schemas.openxmlformats.org/officeDocument/2006/relationships/image" Target="../media/image-23-5.png"/><Relationship Id="rId6" Type="http://schemas.openxmlformats.org/officeDocument/2006/relationships/image" Target="../media/image-23-6.svg"/><Relationship Id="rId7" Type="http://schemas.openxmlformats.org/officeDocument/2006/relationships/image" Target="../media/image-23-7.png"/><Relationship Id="rId8" Type="http://schemas.openxmlformats.org/officeDocument/2006/relationships/slideLayout" Target="../slideLayouts/slideLayout1.xml"/><Relationship Id="rId9"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slideLayout" Target="../slideLayouts/slideLayout1.xml"/><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slideLayout" Target="../slideLayouts/slideLayout1.xml"/><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2.png"/><Relationship Id="rId3" Type="http://schemas.openxmlformats.org/officeDocument/2006/relationships/slideLayout" Target="../slideLayouts/slideLayout1.xml"/><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svg"/><Relationship Id="rId3" Type="http://schemas.openxmlformats.org/officeDocument/2006/relationships/image" Target="../media/image-28-3.png"/><Relationship Id="rId4" Type="http://schemas.openxmlformats.org/officeDocument/2006/relationships/image" Target="../media/image-28-4.svg"/><Relationship Id="rId5" Type="http://schemas.openxmlformats.org/officeDocument/2006/relationships/image" Target="../media/image-28-5.png"/><Relationship Id="rId6" Type="http://schemas.openxmlformats.org/officeDocument/2006/relationships/image" Target="../media/image-28-6.svg"/><Relationship Id="rId7" Type="http://schemas.openxmlformats.org/officeDocument/2006/relationships/image" Target="../media/image-28-7.png"/><Relationship Id="rId8" Type="http://schemas.openxmlformats.org/officeDocument/2006/relationships/slideLayout" Target="../slideLayouts/slideLayout1.xml"/><Relationship Id="rId9"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image" Target="../media/image-32-2.svg"/><Relationship Id="rId3" Type="http://schemas.openxmlformats.org/officeDocument/2006/relationships/image" Target="../media/image-32-3.png"/><Relationship Id="rId4" Type="http://schemas.openxmlformats.org/officeDocument/2006/relationships/image" Target="../media/image-32-4.svg"/><Relationship Id="rId5" Type="http://schemas.openxmlformats.org/officeDocument/2006/relationships/image" Target="../media/image-32-5.png"/><Relationship Id="rId6" Type="http://schemas.openxmlformats.org/officeDocument/2006/relationships/image" Target="../media/image-32-6.svg"/><Relationship Id="rId7" Type="http://schemas.openxmlformats.org/officeDocument/2006/relationships/image" Target="../media/image-32-7.png"/><Relationship Id="rId8" Type="http://schemas.openxmlformats.org/officeDocument/2006/relationships/slideLayout" Target="../slideLayouts/slideLayout1.xml"/><Relationship Id="rId9"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image" Target="../media/image-35-2.svg"/><Relationship Id="rId3" Type="http://schemas.openxmlformats.org/officeDocument/2006/relationships/image" Target="../media/image-35-3.png"/><Relationship Id="rId4" Type="http://schemas.openxmlformats.org/officeDocument/2006/relationships/image" Target="../media/image-35-4.svg"/><Relationship Id="rId5" Type="http://schemas.openxmlformats.org/officeDocument/2006/relationships/image" Target="../media/image-35-5.png"/><Relationship Id="rId6" Type="http://schemas.openxmlformats.org/officeDocument/2006/relationships/image" Target="../media/image-35-6.svg"/><Relationship Id="rId7" Type="http://schemas.openxmlformats.org/officeDocument/2006/relationships/image" Target="../media/image-35-7.png"/><Relationship Id="rId8" Type="http://schemas.openxmlformats.org/officeDocument/2006/relationships/slideLayout" Target="../slideLayouts/slideLayout1.xml"/><Relationship Id="rId9"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image" Target="../media/image-36-2.png"/><Relationship Id="rId3" Type="http://schemas.openxmlformats.org/officeDocument/2006/relationships/slideLayout" Target="../slideLayouts/slideLayout1.xml"/><Relationship Id="rId4"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image" Target="../media/image-37-2.png"/><Relationship Id="rId3" Type="http://schemas.openxmlformats.org/officeDocument/2006/relationships/slideLayout" Target="../slideLayouts/slideLayout1.xml"/><Relationship Id="rId4"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2" Type="http://schemas.openxmlformats.org/officeDocument/2006/relationships/hyperlink" Target="https://github.com/nodejs/node/pull/62918" TargetMode="External"/><Relationship Id="rId3" Type="http://schemas.openxmlformats.org/officeDocument/2006/relationships/hyperlink" Target="https://github.com/nodejs/node/pull/62918" TargetMode="External"/><Relationship Id="rId4" Type="http://schemas.openxmlformats.org/officeDocument/2006/relationships/hyperlink" Target="https://github.com/bengl" TargetMode="External"/><Relationship Id="rId5" Type="http://schemas.openxmlformats.org/officeDocument/2006/relationships/hyperlink" Target="https://github.com/bengl" TargetMode="External"/><Relationship Id="rId1" Type="http://schemas.openxmlformats.org/officeDocument/2006/relationships/image" Target="../media/image-38-1.png"/><Relationship Id="rId6" Type="http://schemas.openxmlformats.org/officeDocument/2006/relationships/image" Target="../media/image-38-2.png"/><Relationship Id="rId7" Type="http://schemas.openxmlformats.org/officeDocument/2006/relationships/slideLayout" Target="../slideLayouts/slideLayout1.xml"/><Relationship Id="rId8"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image" Target="../media/image-40-2.png"/><Relationship Id="rId3" Type="http://schemas.openxmlformats.org/officeDocument/2006/relationships/slideLayout" Target="../slideLayouts/slideLayout1.xml"/><Relationship Id="rId4"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image" Target="../media/image-41-2.pn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image" Target="../media/image-42-2.png"/><Relationship Id="rId3" Type="http://schemas.openxmlformats.org/officeDocument/2006/relationships/slideLayout" Target="../slideLayouts/slideLayout1.xml"/><Relationship Id="rId4"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image" Target="../media/image-43-2.svg"/><Relationship Id="rId3" Type="http://schemas.openxmlformats.org/officeDocument/2006/relationships/image" Target="../media/image-43-3.png"/><Relationship Id="rId4" Type="http://schemas.openxmlformats.org/officeDocument/2006/relationships/image" Target="../media/image-43-4.svg"/><Relationship Id="rId5" Type="http://schemas.openxmlformats.org/officeDocument/2006/relationships/image" Target="../media/image-43-5.png"/><Relationship Id="rId6" Type="http://schemas.openxmlformats.org/officeDocument/2006/relationships/slideLayout" Target="../slideLayouts/slideLayout1.xml"/><Relationship Id="rId7"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png"/><Relationship Id="rId2" Type="http://schemas.openxmlformats.org/officeDocument/2006/relationships/image" Target="../media/image-44-2.pn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3" Type="http://schemas.openxmlformats.org/officeDocument/2006/relationships/hyperlink" Target="https://github.com/nodejs/node/pull/63068" TargetMode="External"/><Relationship Id="rId1" Type="http://schemas.openxmlformats.org/officeDocument/2006/relationships/image" Target="../media/image-45-1.png"/><Relationship Id="rId2" Type="http://schemas.openxmlformats.org/officeDocument/2006/relationships/image" Target="../media/image-45-2.svg"/><Relationship Id="rId4" Type="http://schemas.openxmlformats.org/officeDocument/2006/relationships/image" Target="../media/image-45-3.png"/><Relationship Id="rId5" Type="http://schemas.openxmlformats.org/officeDocument/2006/relationships/image" Target="../media/image-45-4.svg"/><Relationship Id="rId6" Type="http://schemas.openxmlformats.org/officeDocument/2006/relationships/image" Target="../media/image-45-5.png"/><Relationship Id="rId7" Type="http://schemas.openxmlformats.org/officeDocument/2006/relationships/slideLayout" Target="../slideLayouts/slideLayout1.xml"/><Relationship Id="rId8"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pn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png"/><Relationship Id="rId2" Type="http://schemas.openxmlformats.org/officeDocument/2006/relationships/image" Target="../media/image-47-2.svg"/><Relationship Id="rId3" Type="http://schemas.openxmlformats.org/officeDocument/2006/relationships/image" Target="../media/image-47-3.png"/><Relationship Id="rId4" Type="http://schemas.openxmlformats.org/officeDocument/2006/relationships/image" Target="../media/image-47-4.svg"/><Relationship Id="rId5" Type="http://schemas.openxmlformats.org/officeDocument/2006/relationships/image" Target="../media/image-47-5.png"/><Relationship Id="rId6" Type="http://schemas.openxmlformats.org/officeDocument/2006/relationships/slideLayout" Target="../slideLayouts/slideLayout1.xml"/><Relationship Id="rId7"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pn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image" Target="../media/image-49-2.png"/><Relationship Id="rId3" Type="http://schemas.openxmlformats.org/officeDocument/2006/relationships/slideLayout" Target="../slideLayouts/slideLayout1.xml"/><Relationship Id="rId4"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image" Target="../media/image-50-2.png"/><Relationship Id="rId3" Type="http://schemas.openxmlformats.org/officeDocument/2006/relationships/slideLayout" Target="../slideLayouts/slideLayout1.xml"/><Relationship Id="rId4"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png"/><Relationship Id="rId2" Type="http://schemas.openxmlformats.org/officeDocument/2006/relationships/image" Target="../media/image-51-2.svg"/><Relationship Id="rId3" Type="http://schemas.openxmlformats.org/officeDocument/2006/relationships/image" Target="../media/image-51-3.png"/><Relationship Id="rId4" Type="http://schemas.openxmlformats.org/officeDocument/2006/relationships/image" Target="../media/image-51-4.svg"/><Relationship Id="rId5" Type="http://schemas.openxmlformats.org/officeDocument/2006/relationships/image" Target="../media/image-51-5.png"/><Relationship Id="rId6" Type="http://schemas.openxmlformats.org/officeDocument/2006/relationships/image" Target="../media/image-51-6.svg"/><Relationship Id="rId7" Type="http://schemas.openxmlformats.org/officeDocument/2006/relationships/image" Target="../media/image-51-7.png"/><Relationship Id="rId8" Type="http://schemas.openxmlformats.org/officeDocument/2006/relationships/slideLayout" Target="../slideLayouts/slideLayout1.xml"/><Relationship Id="rId9"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image" Target="../media/image-52-1.png"/><Relationship Id="rId2" Type="http://schemas.openxmlformats.org/officeDocument/2006/relationships/slideLayout" Target="../slideLayouts/slideLayout1.xml"/><Relationship Id="rId3"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image" Target="../media/image-53-1.png"/><Relationship Id="rId2" Type="http://schemas.openxmlformats.org/officeDocument/2006/relationships/slideLayout" Target="../slideLayouts/slideLayout1.xml"/><Relationship Id="rId3"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image" Target="../media/image-54-1.png"/><Relationship Id="rId2" Type="http://schemas.openxmlformats.org/officeDocument/2006/relationships/image" Target="../media/image-54-2.png"/><Relationship Id="rId3" Type="http://schemas.openxmlformats.org/officeDocument/2006/relationships/slideLayout" Target="../slideLayouts/slideLayout1.xml"/><Relationship Id="rId4"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image" Target="../media/image-55-1.png"/><Relationship Id="rId2" Type="http://schemas.openxmlformats.org/officeDocument/2006/relationships/image" Target="../media/image-55-2.png"/><Relationship Id="rId3" Type="http://schemas.openxmlformats.org/officeDocument/2006/relationships/slideLayout" Target="../slideLayouts/slideLayout1.xml"/><Relationship Id="rId4"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image" Target="../media/image-56-1.png"/><Relationship Id="rId2" Type="http://schemas.openxmlformats.org/officeDocument/2006/relationships/image" Target="../media/image-56-2.svg"/><Relationship Id="rId3" Type="http://schemas.openxmlformats.org/officeDocument/2006/relationships/image" Target="../media/image-56-3.png"/><Relationship Id="rId4" Type="http://schemas.openxmlformats.org/officeDocument/2006/relationships/image" Target="../media/image-56-4.svg"/><Relationship Id="rId5" Type="http://schemas.openxmlformats.org/officeDocument/2006/relationships/image" Target="../media/image-56-5.png"/><Relationship Id="rId6" Type="http://schemas.openxmlformats.org/officeDocument/2006/relationships/slideLayout" Target="../slideLayouts/slideLayout1.xml"/><Relationship Id="rId7"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2" Type="http://schemas.openxmlformats.org/officeDocument/2006/relationships/hyperlink" Target="https://twitter.com/p_insogna" TargetMode="External"/><Relationship Id="rId3" Type="http://schemas.openxmlformats.org/officeDocument/2006/relationships/hyperlink" Target="mailto:paolo.insogna@platformatic.dev" TargetMode="External"/><Relationship Id="rId5" Type="http://schemas.openxmlformats.org/officeDocument/2006/relationships/hyperlink" Target="https://platformatic.dev/" TargetMode="External"/><Relationship Id="rId6" Type="http://schemas.openxmlformats.org/officeDocument/2006/relationships/hyperlink" Target="https://platformatic.dev/" TargetMode="External"/><Relationship Id="rId1" Type="http://schemas.openxmlformats.org/officeDocument/2006/relationships/image" Target="../media/image-57-1.png"/><Relationship Id="rId4" Type="http://schemas.openxmlformats.org/officeDocument/2006/relationships/image" Target="../media/image-57-2.png"/><Relationship Id="rId7" Type="http://schemas.openxmlformats.org/officeDocument/2006/relationships/slideLayout" Target="../slideLayouts/slideLayout1.xml"/><Relationship Id="rId8" Type="http://schemas.openxmlformats.org/officeDocument/2006/relationships/notesSlide" Target="../notesSlides/notesSlide5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3" name="article.freya@slide.theme@cover"/>
          <p:cNvSpPr/>
          <p:nvPr/>
        </p:nvSpPr>
        <p:spPr>
          <a:xfrm>
            <a:off x="0" y="0"/>
            <a:ext cx="12192000" cy="6827520"/>
          </a:xfrm>
          <a:prstGeom prst="rect">
            <a:avLst/>
          </a:prstGeom>
          <a:solidFill>
            <a:srgbClr val="00050B"/>
          </a:solidFill>
          <a:ln w="12700">
            <a:solidFill>
              <a:srgbClr val="00050B">
                <a:alpha val="0"/>
              </a:srgbClr>
            </a:solidFill>
            <a:prstDash val="solid"/>
          </a:ln>
        </p:spPr>
      </p:sp>
      <p:pic>
        <p:nvPicPr>
          <p:cNvPr id="4" name="svg.freya@svg.corner"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700927" y="0"/>
            <a:ext cx="2491073" cy="5120640"/>
          </a:xfrm>
          <a:prstGeom prst="rect">
            <a:avLst/>
          </a:prstGeom>
        </p:spPr>
      </p:pic>
      <p:pic>
        <p:nvPicPr>
          <p:cNvPr id="5" name="img.freya@image.image" descr="preencoded.png">
            <a:hlinkClick r:id="rId4" tooltip=""/>
          </p:cNvPr>
          <p:cNvPicPr>
            <a:picLocks noChangeAspect="1"/>
          </p:cNvPicPr>
          <p:nvPr/>
        </p:nvPicPr>
        <p:blipFill>
          <a:blip r:embed="rId3"/>
          <a:stretch>
            <a:fillRect/>
          </a:stretch>
        </p:blipFill>
        <p:spPr>
          <a:xfrm>
            <a:off x="3291840" y="627888"/>
            <a:ext cx="2438400" cy="2438400"/>
          </a:xfrm>
          <a:prstGeom prst="rect">
            <a:avLst/>
          </a:prstGeom>
        </p:spPr>
      </p:pic>
      <p:sp>
        <p:nvSpPr>
          <p:cNvPr id="6" name="span.text">
            <a:hlinkClick r:id="rId5" tooltip=""/>
          </p:cNvPr>
          <p:cNvSpPr/>
          <p:nvPr/>
        </p:nvSpPr>
        <p:spPr>
          <a:xfrm>
            <a:off x="5998369" y="1605629"/>
            <a:ext cx="2583466" cy="481584"/>
          </a:xfrm>
          <a:prstGeom prst="rect">
            <a:avLst/>
          </a:prstGeom>
          <a:noFill/>
          <a:ln/>
        </p:spPr>
        <p:txBody>
          <a:bodyPr wrap="none" lIns="0" tIns="0" rIns="0" bIns="0" rtlCol="0" anchor="ctr"/>
          <a:lstStyle/>
          <a:p>
            <a:pPr indent="0" marL="0">
              <a:buNone/>
            </a:pPr>
            <a:r>
              <a:rPr lang="en-US" sz="3110" b="1" u="none" dirty="0">
                <a:solidFill>
                  <a:srgbClr val="FFFFFF"/>
                </a:solidFill>
                <a:latin typeface="Montserrat" pitchFamily="34" charset="0"/>
                <a:ea typeface="Montserrat" pitchFamily="34" charset="-122"/>
                <a:cs typeface="Montserrat" pitchFamily="34" charset="-120"/>
              </a:rPr>
              <a:t>Platformatic</a:t>
            </a:r>
            <a:endParaRPr lang="en-US" sz="3110" dirty="0"/>
          </a:p>
        </p:txBody>
      </p:sp>
      <p:sp>
        <p:nvSpPr>
          <p:cNvPr id="7" name="span"/>
          <p:cNvSpPr/>
          <p:nvPr/>
        </p:nvSpPr>
        <p:spPr>
          <a:xfrm>
            <a:off x="3934682" y="3243072"/>
            <a:ext cx="4322540" cy="597408"/>
          </a:xfrm>
          <a:prstGeom prst="rect">
            <a:avLst/>
          </a:prstGeom>
          <a:noFill/>
          <a:ln/>
        </p:spPr>
        <p:txBody>
          <a:bodyPr wrap="none" lIns="0" tIns="0" rIns="0" bIns="0" rtlCol="0" anchor="ctr"/>
          <a:lstStyle/>
          <a:p>
            <a:pPr indent="0" marL="0">
              <a:buNone/>
            </a:pPr>
            <a:r>
              <a:rPr lang="en-US" sz="3888" b="1" u="none" dirty="0">
                <a:solidFill>
                  <a:srgbClr val="FFFFFF"/>
                </a:solidFill>
                <a:latin typeface="Montserrat" pitchFamily="34" charset="0"/>
                <a:ea typeface="Montserrat" pitchFamily="34" charset="-122"/>
                <a:cs typeface="Montserrat" pitchFamily="34" charset="-120"/>
              </a:rPr>
              <a:t>FFI: Crossing the</a:t>
            </a:r>
            <a:endParaRPr lang="en-US" sz="3888" dirty="0"/>
          </a:p>
        </p:txBody>
      </p:sp>
      <p:sp>
        <p:nvSpPr>
          <p:cNvPr id="8" name="span"/>
          <p:cNvSpPr/>
          <p:nvPr/>
        </p:nvSpPr>
        <p:spPr>
          <a:xfrm>
            <a:off x="3923824" y="3922014"/>
            <a:ext cx="4344257" cy="597408"/>
          </a:xfrm>
          <a:prstGeom prst="rect">
            <a:avLst/>
          </a:prstGeom>
          <a:noFill/>
          <a:ln/>
        </p:spPr>
        <p:txBody>
          <a:bodyPr wrap="none" lIns="0" tIns="0" rIns="0" bIns="0" rtlCol="0" anchor="ctr"/>
          <a:lstStyle/>
          <a:p>
            <a:pPr indent="0" marL="0">
              <a:buNone/>
            </a:pPr>
            <a:r>
              <a:rPr lang="en-US" sz="3888" b="1" u="none" dirty="0">
                <a:solidFill>
                  <a:srgbClr val="FFFFFF"/>
                </a:solidFill>
                <a:latin typeface="Montserrat" pitchFamily="34" charset="0"/>
                <a:ea typeface="Montserrat" pitchFamily="34" charset="-122"/>
                <a:cs typeface="Montserrat" pitchFamily="34" charset="-120"/>
              </a:rPr>
              <a:t>Native Boundary</a:t>
            </a:r>
            <a:endParaRPr lang="en-US" sz="3888" dirty="0"/>
          </a:p>
        </p:txBody>
      </p:sp>
      <p:sp>
        <p:nvSpPr>
          <p:cNvPr id="9" name="span"/>
          <p:cNvSpPr/>
          <p:nvPr/>
        </p:nvSpPr>
        <p:spPr>
          <a:xfrm>
            <a:off x="4819269" y="4600956"/>
            <a:ext cx="2553367" cy="597408"/>
          </a:xfrm>
          <a:prstGeom prst="rect">
            <a:avLst/>
          </a:prstGeom>
          <a:noFill/>
          <a:ln/>
        </p:spPr>
        <p:txBody>
          <a:bodyPr wrap="none" lIns="0" tIns="0" rIns="0" bIns="0" rtlCol="0" anchor="ctr"/>
          <a:lstStyle/>
          <a:p>
            <a:pPr indent="0" marL="0">
              <a:buNone/>
            </a:pPr>
            <a:r>
              <a:rPr lang="en-US" sz="3888" b="1" u="none" dirty="0">
                <a:solidFill>
                  <a:srgbClr val="FFFFFF"/>
                </a:solidFill>
                <a:latin typeface="Montserrat" pitchFamily="34" charset="0"/>
                <a:ea typeface="Montserrat" pitchFamily="34" charset="-122"/>
                <a:cs typeface="Montserrat" pitchFamily="34" charset="-120"/>
              </a:rPr>
              <a:t>in Node.js</a:t>
            </a:r>
            <a:endParaRPr lang="en-US" sz="3888" dirty="0"/>
          </a:p>
        </p:txBody>
      </p:sp>
      <p:sp>
        <p:nvSpPr>
          <p:cNvPr id="10" name="span"/>
          <p:cNvSpPr/>
          <p:nvPr/>
        </p:nvSpPr>
        <p:spPr>
          <a:xfrm>
            <a:off x="5115592" y="5627370"/>
            <a:ext cx="1960626" cy="323088"/>
          </a:xfrm>
          <a:prstGeom prst="rect">
            <a:avLst/>
          </a:prstGeom>
          <a:noFill/>
          <a:ln/>
        </p:spPr>
        <p:txBody>
          <a:bodyPr wrap="none" lIns="0" tIns="0" rIns="0" bIns="0" rtlCol="0" anchor="ctr"/>
          <a:lstStyle/>
          <a:p>
            <a:pPr indent="0" marL="0">
              <a:buNone/>
            </a:pPr>
            <a:r>
              <a:rPr lang="en-US" sz="2074" b="1" u="none" dirty="0">
                <a:solidFill>
                  <a:srgbClr val="FCD34D"/>
                </a:solidFill>
                <a:latin typeface="Montserrat" pitchFamily="34" charset="0"/>
                <a:ea typeface="Montserrat" pitchFamily="34" charset="-122"/>
                <a:cs typeface="Montserrat" pitchFamily="34" charset="-120"/>
              </a:rPr>
              <a:t>Paolo Insogna</a:t>
            </a:r>
            <a:endParaRPr lang="en-US" sz="2074" dirty="0"/>
          </a:p>
        </p:txBody>
      </p:sp>
      <p:sp>
        <p:nvSpPr>
          <p:cNvPr id="11" name="span"/>
          <p:cNvSpPr/>
          <p:nvPr/>
        </p:nvSpPr>
        <p:spPr>
          <a:xfrm>
            <a:off x="4044410" y="5996083"/>
            <a:ext cx="4102989" cy="323088"/>
          </a:xfrm>
          <a:prstGeom prst="rect">
            <a:avLst/>
          </a:prstGeom>
          <a:noFill/>
          <a:ln/>
        </p:spPr>
        <p:txBody>
          <a:bodyPr wrap="none" lIns="0" tIns="0" rIns="0" bIns="0" rtlCol="0" anchor="ctr"/>
          <a:lstStyle/>
          <a:p>
            <a:pPr indent="0" marL="0">
              <a:buNone/>
            </a:pPr>
            <a:r>
              <a:rPr lang="en-US" sz="2074" u="none" dirty="0">
                <a:solidFill>
                  <a:srgbClr val="FFFFFF"/>
                </a:solidFill>
                <a:latin typeface="Montserrat" pitchFamily="34" charset="0"/>
                <a:ea typeface="Montserrat" pitchFamily="34" charset="-122"/>
                <a:cs typeface="Montserrat" pitchFamily="34" charset="-120"/>
              </a:rPr>
              <a:t>Node.js TSC, Principal Engineer</a:t>
            </a:r>
            <a:endParaRPr lang="en-US" sz="2074" dirty="0"/>
          </a:p>
        </p:txBody>
      </p:sp>
      <p:sp>
        <p:nvSpPr>
          <p:cNvPr id="12" name="svg.code"/>
          <p:cNvSpPr/>
          <p:nvPr/>
        </p:nvSpPr>
        <p:spPr>
          <a:xfrm>
            <a:off x="10485120" y="487680"/>
            <a:ext cx="1219200" cy="1219200"/>
          </a:xfrm>
          <a:prstGeom prst="roundRect">
            <a:avLst>
              <a:gd name="adj" fmla="val 5000"/>
            </a:avLst>
          </a:prstGeom>
          <a:solidFill>
            <a:srgbClr val="FFFFFF"/>
          </a:solidFill>
          <a:ln w="12700">
            <a:solidFill>
              <a:srgbClr val="FFFFFF">
                <a:alpha val="0"/>
              </a:srgbClr>
            </a:solidFill>
            <a:prstDash val="solid"/>
          </a:ln>
        </p:spPr>
      </p:sp>
      <p:sp>
        <p:nvSpPr>
          <p:cNvPr id="13" name="svg.freya@svg.theme@icon.image"/>
          <p:cNvSpPr/>
          <p:nvPr/>
        </p:nvSpPr>
        <p:spPr>
          <a:xfrm>
            <a:off x="10960608" y="963168"/>
            <a:ext cx="268224" cy="268224"/>
          </a:xfrm>
          <a:prstGeom prst="rect">
            <a:avLst/>
          </a:prstGeom>
          <a:solidFill>
            <a:srgbClr val="FFFFFF"/>
          </a:solidFill>
          <a:ln w="12700">
            <a:solidFill>
              <a:srgbClr val="FFFFFF">
                <a:alpha val="0"/>
              </a:srgbClr>
            </a:solidFill>
            <a:prstDash val="solid"/>
          </a:ln>
        </p:spPr>
      </p:sp>
      <p:sp>
        <p:nvSpPr>
          <p:cNvPr id="14" name="svg.code"/>
          <p:cNvSpPr/>
          <p:nvPr/>
        </p:nvSpPr>
        <p:spPr>
          <a:xfrm>
            <a:off x="10485120" y="2481072"/>
            <a:ext cx="1219200" cy="1219200"/>
          </a:xfrm>
          <a:prstGeom prst="roundRect">
            <a:avLst>
              <a:gd name="adj" fmla="val 5000"/>
            </a:avLst>
          </a:prstGeom>
          <a:solidFill>
            <a:srgbClr val="FFFFFF"/>
          </a:solidFill>
          <a:ln w="12700">
            <a:solidFill>
              <a:srgbClr val="FFFFFF">
                <a:alpha val="0"/>
              </a:srgbClr>
            </a:solidFill>
            <a:prstDash val="solid"/>
          </a:ln>
        </p:spPr>
      </p:sp>
      <p:sp>
        <p:nvSpPr>
          <p:cNvPr id="15" name="svg.freya@svg.theme@icon.image"/>
          <p:cNvSpPr/>
          <p:nvPr/>
        </p:nvSpPr>
        <p:spPr>
          <a:xfrm>
            <a:off x="10960608" y="2971419"/>
            <a:ext cx="268224" cy="238411"/>
          </a:xfrm>
          <a:prstGeom prst="rect">
            <a:avLst/>
          </a:prstGeom>
          <a:solidFill>
            <a:srgbClr val="FFFFFF"/>
          </a:solidFill>
          <a:ln w="12700">
            <a:solidFill>
              <a:srgbClr val="FFFFFF">
                <a:alpha val="0"/>
              </a:srgbClr>
            </a:solidFill>
            <a:prstDash val="solid"/>
          </a:ln>
        </p:spPr>
      </p:sp>
      <p:pic>
        <p:nvPicPr>
          <p:cNvPr id="16" name="svg.code" descr="preencoded.png">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546080" y="548640"/>
            <a:ext cx="1097280" cy="1097280"/>
          </a:xfrm>
          <a:prstGeom prst="rect">
            <a:avLst/>
          </a:prstGeom>
        </p:spPr>
      </p:pic>
      <p:pic>
        <p:nvPicPr>
          <p:cNvPr id="17" name="svg.freya@svg.theme@icon.image" descr="preencoded.png">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960608" y="963168"/>
            <a:ext cx="268224" cy="268224"/>
          </a:xfrm>
          <a:prstGeom prst="rect">
            <a:avLst/>
          </a:prstGeom>
        </p:spPr>
      </p:pic>
      <p:sp>
        <p:nvSpPr>
          <p:cNvPr id="18" name="a.label">
            <a:hlinkClick r:id="rId10" tooltip=""/>
          </p:cNvPr>
          <p:cNvSpPr/>
          <p:nvPr/>
        </p:nvSpPr>
        <p:spPr>
          <a:xfrm>
            <a:off x="10651903" y="1810512"/>
            <a:ext cx="885635" cy="201168"/>
          </a:xfrm>
          <a:prstGeom prst="rect">
            <a:avLst/>
          </a:prstGeom>
          <a:noFill/>
          <a:ln/>
        </p:spPr>
        <p:txBody>
          <a:bodyPr wrap="none" lIns="0" tIns="0" rIns="0" bIns="0" rtlCol="0" anchor="ctr"/>
          <a:lstStyle/>
          <a:p>
            <a:pPr indent="0" marL="0">
              <a:buNone/>
            </a:pPr>
            <a:r>
              <a:rPr lang="en-US" sz="1296" u="none" dirty="0">
                <a:solidFill>
                  <a:srgbClr val="FFFFFF"/>
                </a:solidFill>
                <a:latin typeface="Inter Light" pitchFamily="34" charset="0"/>
                <a:ea typeface="Inter Light" pitchFamily="34" charset="-122"/>
                <a:cs typeface="Inter Light" pitchFamily="34" charset="-120"/>
              </a:rPr>
              <a:t>View online</a:t>
            </a:r>
            <a:endParaRPr lang="en-US" sz="1296" dirty="0"/>
          </a:p>
        </p:txBody>
      </p:sp>
      <p:pic>
        <p:nvPicPr>
          <p:cNvPr id="19" name="svg.code"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546080" y="2542032"/>
            <a:ext cx="1097280" cy="1097280"/>
          </a:xfrm>
          <a:prstGeom prst="rect">
            <a:avLst/>
          </a:prstGeom>
        </p:spPr>
      </p:pic>
      <p:pic>
        <p:nvPicPr>
          <p:cNvPr id="20" name="svg.freya@svg.theme@icon.image" descr="preencoded.png">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0960608" y="2971419"/>
            <a:ext cx="268224" cy="238411"/>
          </a:xfrm>
          <a:prstGeom prst="rect">
            <a:avLst/>
          </a:prstGeom>
        </p:spPr>
      </p:pic>
      <p:sp>
        <p:nvSpPr>
          <p:cNvPr id="21" name="a.label">
            <a:hlinkClick r:id="rId15" tooltip=""/>
          </p:cNvPr>
          <p:cNvSpPr/>
          <p:nvPr/>
        </p:nvSpPr>
        <p:spPr>
          <a:xfrm>
            <a:off x="10526744" y="3803904"/>
            <a:ext cx="1135952" cy="201168"/>
          </a:xfrm>
          <a:prstGeom prst="rect">
            <a:avLst/>
          </a:prstGeom>
          <a:noFill/>
          <a:ln/>
        </p:spPr>
        <p:txBody>
          <a:bodyPr wrap="none" lIns="0" tIns="0" rIns="0" bIns="0" rtlCol="0" anchor="ctr"/>
          <a:lstStyle/>
          <a:p>
            <a:pPr indent="0" marL="0">
              <a:buNone/>
            </a:pPr>
            <a:r>
              <a:rPr lang="en-US" sz="1296" u="none" dirty="0">
                <a:solidFill>
                  <a:srgbClr val="FFFFFF"/>
                </a:solidFill>
                <a:latin typeface="Inter Light" pitchFamily="34" charset="0"/>
                <a:ea typeface="Inter Light" pitchFamily="34" charset="-122"/>
                <a:cs typeface="Inter Light" pitchFamily="34" charset="-120"/>
              </a:rPr>
              <a:t>Download PDF</a:t>
            </a:r>
            <a:endParaRPr lang="en-US" sz="1296"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3" name="article.freya@slide.theme@bg-fuchsia.theme@separator.theme@fg-white"/>
          <p:cNvSpPr/>
          <p:nvPr/>
        </p:nvSpPr>
        <p:spPr>
          <a:xfrm>
            <a:off x="0" y="0"/>
            <a:ext cx="12192000" cy="6827520"/>
          </a:xfrm>
          <a:prstGeom prst="rect">
            <a:avLst/>
          </a:prstGeom>
          <a:solidFill>
            <a:srgbClr val="C026D3"/>
          </a:solidFill>
          <a:ln w="12700">
            <a:solidFill>
              <a:srgbClr val="C026D3">
                <a:alpha val="0"/>
              </a:srgbClr>
            </a:solidFill>
            <a:prstDash val="solid"/>
          </a:ln>
        </p:spPr>
      </p:sp>
      <p:sp>
        <p:nvSpPr>
          <p:cNvPr id="4" name="span"/>
          <p:cNvSpPr/>
          <p:nvPr/>
        </p:nvSpPr>
        <p:spPr>
          <a:xfrm>
            <a:off x="487680" y="2709672"/>
            <a:ext cx="3885724"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Not everything</a:t>
            </a:r>
            <a:endParaRPr lang="en-US" sz="4277" dirty="0"/>
          </a:p>
        </p:txBody>
      </p:sp>
      <p:sp>
        <p:nvSpPr>
          <p:cNvPr id="5" name="span"/>
          <p:cNvSpPr/>
          <p:nvPr/>
        </p:nvSpPr>
        <p:spPr>
          <a:xfrm>
            <a:off x="487680" y="3456432"/>
            <a:ext cx="4084606"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needs a rewrite.</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3" name="article.freya@slide.theme@hello"/>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h1.title"/>
          <p:cNvSpPr/>
          <p:nvPr/>
        </p:nvSpPr>
        <p:spPr>
          <a:xfrm>
            <a:off x="487680" y="518160"/>
            <a:ext cx="200310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pitchFamily="34" charset="0"/>
                <a:ea typeface="Montserrat" pitchFamily="34" charset="-122"/>
                <a:cs typeface="Montserrat" pitchFamily="34" charset="-120"/>
              </a:rPr>
              <a:t>Hello, I'm </a:t>
            </a:r>
            <a:endParaRPr lang="en-US" sz="3240" dirty="0"/>
          </a:p>
        </p:txBody>
      </p:sp>
      <p:sp>
        <p:nvSpPr>
          <p:cNvPr id="5" name="h1.title"/>
          <p:cNvSpPr/>
          <p:nvPr/>
        </p:nvSpPr>
        <p:spPr>
          <a:xfrm>
            <a:off x="3726085" y="518160"/>
            <a:ext cx="10706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pitchFamily="34" charset="0"/>
                <a:ea typeface="Montserrat" pitchFamily="34" charset="-122"/>
                <a:cs typeface="Montserrat" pitchFamily="34" charset="-120"/>
              </a:rPr>
              <a:t>!</a:t>
            </a:r>
            <a:endParaRPr lang="en-US" sz="3240" dirty="0"/>
          </a:p>
        </p:txBody>
      </p:sp>
      <p:sp>
        <p:nvSpPr>
          <p:cNvPr id="6" name="span.name"/>
          <p:cNvSpPr/>
          <p:nvPr/>
        </p:nvSpPr>
        <p:spPr>
          <a:xfrm>
            <a:off x="2490788" y="518160"/>
            <a:ext cx="123529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ExtraBold" pitchFamily="34" charset="0"/>
                <a:ea typeface="Montserrat ExtraBold" pitchFamily="34" charset="-122"/>
                <a:cs typeface="Montserrat ExtraBold" pitchFamily="34" charset="-120"/>
              </a:rPr>
              <a:t>Paolo</a:t>
            </a:r>
            <a:endParaRPr lang="en-US" sz="3240" dirty="0"/>
          </a:p>
        </p:txBody>
      </p:sp>
      <p:pic>
        <p:nvPicPr>
          <p:cNvPr id="7" name="img.freya@image.location" descr="preencoded.png">    </p:cNvPr>
          <p:cNvPicPr>
            <a:picLocks noChangeAspect="1"/>
          </p:cNvPicPr>
          <p:nvPr/>
        </p:nvPicPr>
        <p:blipFill>
          <a:blip r:embed="rId1"/>
          <a:stretch>
            <a:fillRect/>
          </a:stretch>
        </p:blipFill>
        <p:spPr>
          <a:xfrm>
            <a:off x="6102096" y="0"/>
            <a:ext cx="6089904" cy="6827520"/>
          </a:xfrm>
          <a:prstGeom prst="rect">
            <a:avLst/>
          </a:prstGeom>
        </p:spPr>
      </p:pic>
      <p:pic>
        <p:nvPicPr>
          <p:cNvPr id="8" name="img.freya@image.logo" descr="preencoded.png">    </p:cNvPr>
          <p:cNvPicPr>
            <a:picLocks noChangeAspect="1"/>
          </p:cNvPicPr>
          <p:nvPr/>
        </p:nvPicPr>
        <p:blipFill>
          <a:blip r:embed="rId2"/>
          <a:stretch>
            <a:fillRect/>
          </a:stretch>
        </p:blipFill>
        <p:spPr>
          <a:xfrm>
            <a:off x="2133505" y="1723263"/>
            <a:ext cx="1828800" cy="1828800"/>
          </a:xfrm>
          <a:prstGeom prst="rect">
            <a:avLst/>
          </a:prstGeom>
        </p:spPr>
      </p:pic>
      <p:sp>
        <p:nvSpPr>
          <p:cNvPr id="9" name="a.role.company">
            <a:hlinkClick r:id="rId3" tooltip=""/>
          </p:cNvPr>
          <p:cNvSpPr/>
          <p:nvPr/>
        </p:nvSpPr>
        <p:spPr>
          <a:xfrm>
            <a:off x="961454" y="3764471"/>
            <a:ext cx="756952" cy="237744"/>
          </a:xfrm>
          <a:prstGeom prst="rect">
            <a:avLst/>
          </a:prstGeom>
          <a:noFill/>
          <a:ln/>
        </p:spPr>
        <p:txBody>
          <a:bodyPr wrap="none" lIns="0" tIns="0" rIns="0" bIns="0" rtlCol="0" anchor="ctr"/>
          <a:lstStyle/>
          <a:p>
            <a:pPr indent="0" marL="0">
              <a:buNone/>
            </a:pPr>
            <a:r>
              <a:rPr lang="en-US" sz="1555" u="none" dirty="0">
                <a:solidFill>
                  <a:srgbClr val="2563EB"/>
                </a:solidFill>
                <a:latin typeface="Inter ExtraBold" pitchFamily="34" charset="0"/>
                <a:ea typeface="Inter ExtraBold" pitchFamily="34" charset="-122"/>
                <a:cs typeface="Inter ExtraBold" pitchFamily="34" charset="-120"/>
              </a:rPr>
              <a:t>Node.js</a:t>
            </a:r>
            <a:endParaRPr lang="en-US" sz="1555" dirty="0"/>
          </a:p>
        </p:txBody>
      </p:sp>
      <p:sp>
        <p:nvSpPr>
          <p:cNvPr id="10" name="span.role.description"/>
          <p:cNvSpPr/>
          <p:nvPr/>
        </p:nvSpPr>
        <p:spPr>
          <a:xfrm>
            <a:off x="1962245" y="3764471"/>
            <a:ext cx="363445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pitchFamily="34" charset="0"/>
                <a:ea typeface="Inter" pitchFamily="34" charset="-122"/>
                <a:cs typeface="Inter" pitchFamily="34" charset="-120"/>
              </a:rPr>
              <a:t>Technical Steering Committee Member</a:t>
            </a:r>
            <a:endParaRPr lang="en-US" sz="1555" dirty="0"/>
          </a:p>
        </p:txBody>
      </p:sp>
      <p:sp>
        <p:nvSpPr>
          <p:cNvPr id="11" name="a.role.company">
            <a:hlinkClick r:id="rId4" tooltip=""/>
          </p:cNvPr>
          <p:cNvSpPr/>
          <p:nvPr/>
        </p:nvSpPr>
        <p:spPr>
          <a:xfrm>
            <a:off x="517493" y="4119944"/>
            <a:ext cx="1200912" cy="237744"/>
          </a:xfrm>
          <a:prstGeom prst="rect">
            <a:avLst/>
          </a:prstGeom>
          <a:noFill/>
          <a:ln/>
        </p:spPr>
        <p:txBody>
          <a:bodyPr wrap="none" lIns="0" tIns="0" rIns="0" bIns="0" rtlCol="0" anchor="ctr"/>
          <a:lstStyle/>
          <a:p>
            <a:pPr indent="0" marL="0">
              <a:buNone/>
            </a:pPr>
            <a:r>
              <a:rPr lang="en-US" sz="1555" u="none" dirty="0">
                <a:solidFill>
                  <a:srgbClr val="2563EB"/>
                </a:solidFill>
                <a:latin typeface="Inter ExtraBold" pitchFamily="34" charset="0"/>
                <a:ea typeface="Inter ExtraBold" pitchFamily="34" charset="-122"/>
                <a:cs typeface="Inter ExtraBold" pitchFamily="34" charset="-120"/>
              </a:rPr>
              <a:t>Platformatic</a:t>
            </a:r>
            <a:endParaRPr lang="en-US" sz="1555" dirty="0"/>
          </a:p>
        </p:txBody>
      </p:sp>
      <p:sp>
        <p:nvSpPr>
          <p:cNvPr id="12" name="span.role.description"/>
          <p:cNvSpPr/>
          <p:nvPr/>
        </p:nvSpPr>
        <p:spPr>
          <a:xfrm>
            <a:off x="1962245" y="4119944"/>
            <a:ext cx="169059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pitchFamily="34" charset="0"/>
                <a:ea typeface="Inter" pitchFamily="34" charset="-122"/>
                <a:cs typeface="Inter" pitchFamily="34" charset="-120"/>
              </a:rPr>
              <a:t>Principal Engineer</a:t>
            </a:r>
            <a:endParaRPr lang="en-US" sz="1555" dirty="0"/>
          </a:p>
        </p:txBody>
      </p:sp>
      <p:pic>
        <p:nvPicPr>
          <p:cNvPr id="13" name="svg.code.qr.horizontal"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31533" y="5354765"/>
            <a:ext cx="609600" cy="609600"/>
          </a:xfrm>
          <a:prstGeom prst="rect">
            <a:avLst/>
          </a:prstGeom>
        </p:spPr>
      </p:pic>
      <p:sp>
        <p:nvSpPr>
          <p:cNvPr id="14" name="span">
            <a:hlinkClick r:id="rId7" tooltip=""/>
          </p:cNvPr>
          <p:cNvSpPr/>
          <p:nvPr/>
        </p:nvSpPr>
        <p:spPr>
          <a:xfrm>
            <a:off x="504158" y="6183821"/>
            <a:ext cx="1264349"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paoloinsogna.dev</a:t>
            </a:r>
            <a:endParaRPr lang="en-US" sz="1037" dirty="0"/>
          </a:p>
        </p:txBody>
      </p:sp>
      <p:pic>
        <p:nvPicPr>
          <p:cNvPr id="15" name="svg.freya@svg.theme@icon.icon.horizontal" descr="preencoded.png">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105882" y="5354765"/>
            <a:ext cx="609600" cy="609600"/>
          </a:xfrm>
          <a:prstGeom prst="rect">
            <a:avLst/>
          </a:prstGeom>
        </p:spPr>
      </p:pic>
      <p:sp>
        <p:nvSpPr>
          <p:cNvPr id="16" name="span">
            <a:hlinkClick r:id="rId10" tooltip=""/>
          </p:cNvPr>
          <p:cNvSpPr/>
          <p:nvPr/>
        </p:nvSpPr>
        <p:spPr>
          <a:xfrm>
            <a:off x="1976057" y="6183821"/>
            <a:ext cx="869252"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ShogunPanda</a:t>
            </a:r>
            <a:endParaRPr lang="en-US" sz="1037" dirty="0"/>
          </a:p>
        </p:txBody>
      </p:sp>
      <p:pic>
        <p:nvPicPr>
          <p:cNvPr id="17" name="svg.freya@svg.theme@icon.icon.horizontal"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380232" y="5354765"/>
            <a:ext cx="609600" cy="609600"/>
          </a:xfrm>
          <a:prstGeom prst="rect">
            <a:avLst/>
          </a:prstGeom>
        </p:spPr>
      </p:pic>
      <p:sp>
        <p:nvSpPr>
          <p:cNvPr id="18" name="span">
            <a:hlinkClick r:id="rId13" tooltip=""/>
          </p:cNvPr>
          <p:cNvSpPr/>
          <p:nvPr/>
        </p:nvSpPr>
        <p:spPr>
          <a:xfrm>
            <a:off x="3329464" y="6183821"/>
            <a:ext cx="711232"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p_insogna</a:t>
            </a:r>
            <a:endParaRPr lang="en-US" sz="1037" dirty="0"/>
          </a:p>
        </p:txBody>
      </p:sp>
      <p:pic>
        <p:nvPicPr>
          <p:cNvPr id="19" name="svg.freya@svg.theme@icon.icon.horizontal" descr="preencoded.png">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654677" y="5354765"/>
            <a:ext cx="609600" cy="609600"/>
          </a:xfrm>
          <a:prstGeom prst="rect">
            <a:avLst/>
          </a:prstGeom>
        </p:spPr>
      </p:pic>
      <p:sp>
        <p:nvSpPr>
          <p:cNvPr id="20" name="span">
            <a:hlinkClick r:id="rId16" tooltip=""/>
          </p:cNvPr>
          <p:cNvSpPr/>
          <p:nvPr/>
        </p:nvSpPr>
        <p:spPr>
          <a:xfrm>
            <a:off x="4643342" y="6183821"/>
            <a:ext cx="632174"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pinsogna</a:t>
            </a:r>
            <a:endParaRPr lang="en-US" sz="1037" dirty="0"/>
          </a:p>
        </p:txBody>
      </p:sp>
      <p:pic>
        <p:nvPicPr>
          <p:cNvPr id="21" name="img.freya@image.theme@logo" descr="preencoded.png">    </p:cNvPr>
          <p:cNvPicPr>
            <a:picLocks noChangeAspect="1"/>
          </p:cNvPicPr>
          <p:nvPr/>
        </p:nvPicPr>
        <p:blipFill>
          <a:blip r:embed="rId17"/>
          <a:stretch>
            <a:fillRect/>
          </a:stretch>
        </p:blipFill>
        <p:spPr>
          <a:xfrm>
            <a:off x="11094720" y="5730240"/>
            <a:ext cx="609600" cy="6096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3" name="article.freya@slide.theme@platformatic.theme@bg-black.theme@fg-white"/>
          <p:cNvSpPr/>
          <p:nvPr/>
        </p:nvSpPr>
        <p:spPr>
          <a:xfrm>
            <a:off x="0" y="0"/>
            <a:ext cx="12192000" cy="6827520"/>
          </a:xfrm>
          <a:prstGeom prst="rect">
            <a:avLst/>
          </a:prstGeom>
          <a:solidFill>
            <a:srgbClr val="000000"/>
          </a:solidFill>
          <a:ln w="12700">
            <a:solidFill>
              <a:srgbClr val="000000">
                <a:alpha val="0"/>
              </a:srgbClr>
            </a:solidFill>
            <a:prstDash val="solid"/>
          </a:ln>
        </p:spPr>
      </p:sp>
      <p:sp>
        <p:nvSpPr>
          <p:cNvPr id="4" name="span"/>
          <p:cNvSpPr/>
          <p:nvPr/>
        </p:nvSpPr>
        <p:spPr>
          <a:xfrm>
            <a:off x="487680" y="518160"/>
            <a:ext cx="6373082" cy="499872"/>
          </a:xfrm>
          <a:prstGeom prst="rect">
            <a:avLst/>
          </a:prstGeom>
          <a:noFill/>
          <a:ln/>
        </p:spPr>
        <p:txBody>
          <a:bodyPr wrap="none" lIns="0" tIns="0" rIns="0" bIns="0" rtlCol="0" anchor="ctr"/>
          <a:lstStyle/>
          <a:p>
            <a:pPr indent="0" marL="0">
              <a:buNone/>
            </a:pPr>
            <a:r>
              <a:rPr lang="en-US" sz="3240" u="none" dirty="0">
                <a:solidFill>
                  <a:srgbClr val="FFFFFF"/>
                </a:solidFill>
                <a:latin typeface="Montserrat Black" pitchFamily="34" charset="0"/>
                <a:ea typeface="Montserrat Black" pitchFamily="34" charset="-122"/>
                <a:cs typeface="Montserrat Black" pitchFamily="34" charset="-120"/>
              </a:rPr>
              <a:t>Some companies trusting us</a:t>
            </a:r>
            <a:endParaRPr lang="en-US" sz="3240" dirty="0"/>
          </a:p>
        </p:txBody>
      </p:sp>
      <p:pic>
        <p:nvPicPr>
          <p:cNvPr id="5" name="img.freya@image.image.horizontal" descr="preencoded.png">    </p:cNvPr>
          <p:cNvPicPr>
            <a:picLocks noChangeAspect="1"/>
          </p:cNvPicPr>
          <p:nvPr/>
        </p:nvPicPr>
        <p:blipFill>
          <a:blip r:embed="rId1"/>
          <a:stretch>
            <a:fillRect/>
          </a:stretch>
        </p:blipFill>
        <p:spPr>
          <a:xfrm>
            <a:off x="4267200" y="2368677"/>
            <a:ext cx="3657600" cy="608076"/>
          </a:xfrm>
          <a:prstGeom prst="rect">
            <a:avLst/>
          </a:prstGeom>
        </p:spPr>
      </p:pic>
      <p:sp>
        <p:nvSpPr>
          <p:cNvPr id="6" name="a">
            <a:hlinkClick r:id="rId2" tooltip=""/>
          </p:cNvPr>
          <p:cNvSpPr/>
          <p:nvPr/>
        </p:nvSpPr>
        <p:spPr>
          <a:xfrm>
            <a:off x="5773484" y="3196209"/>
            <a:ext cx="645033" cy="237744"/>
          </a:xfrm>
          <a:prstGeom prst="rect">
            <a:avLst/>
          </a:prstGeom>
          <a:noFill/>
          <a:ln/>
        </p:spPr>
        <p:txBody>
          <a:bodyPr wrap="none" lIns="0" tIns="0" rIns="0" bIns="0" rtlCol="0" anchor="ctr"/>
          <a:lstStyle/>
          <a:p>
            <a:pPr indent="0" marL="0">
              <a:buNone/>
            </a:pPr>
            <a:r>
              <a:rPr lang="en-US" sz="1555" b="1" u="none" dirty="0">
                <a:solidFill>
                  <a:srgbClr val="FFFFFF"/>
                </a:solidFill>
                <a:latin typeface="Inter" pitchFamily="34" charset="0"/>
                <a:ea typeface="Inter" pitchFamily="34" charset="-122"/>
                <a:cs typeface="Inter" pitchFamily="34" charset="-120"/>
              </a:rPr>
              <a:t>Article</a:t>
            </a:r>
            <a:endParaRPr lang="en-US" sz="1555" dirty="0"/>
          </a:p>
        </p:txBody>
      </p:sp>
      <p:pic>
        <p:nvPicPr>
          <p:cNvPr id="7" name="img.freya@image.image.horizontal" descr="preencoded.png">    </p:cNvPr>
          <p:cNvPicPr>
            <a:picLocks noChangeAspect="1"/>
          </p:cNvPicPr>
          <p:nvPr/>
        </p:nvPicPr>
        <p:blipFill>
          <a:blip r:embed="rId3"/>
          <a:stretch>
            <a:fillRect/>
          </a:stretch>
        </p:blipFill>
        <p:spPr>
          <a:xfrm>
            <a:off x="1305401" y="4363593"/>
            <a:ext cx="3657600" cy="707231"/>
          </a:xfrm>
          <a:prstGeom prst="rect">
            <a:avLst/>
          </a:prstGeom>
        </p:spPr>
      </p:pic>
      <p:sp>
        <p:nvSpPr>
          <p:cNvPr id="8" name="a">
            <a:hlinkClick r:id="rId4" tooltip=""/>
          </p:cNvPr>
          <p:cNvSpPr/>
          <p:nvPr/>
        </p:nvSpPr>
        <p:spPr>
          <a:xfrm>
            <a:off x="2581275" y="5290280"/>
            <a:ext cx="1105948" cy="237744"/>
          </a:xfrm>
          <a:prstGeom prst="rect">
            <a:avLst/>
          </a:prstGeom>
          <a:noFill/>
          <a:ln/>
        </p:spPr>
        <p:txBody>
          <a:bodyPr wrap="none" lIns="0" tIns="0" rIns="0" bIns="0" rtlCol="0" anchor="ctr"/>
          <a:lstStyle/>
          <a:p>
            <a:pPr indent="0" marL="0">
              <a:buNone/>
            </a:pPr>
            <a:r>
              <a:rPr lang="en-US" sz="1555" b="1" u="none" dirty="0">
                <a:solidFill>
                  <a:srgbClr val="FFFFFF"/>
                </a:solidFill>
                <a:latin typeface="Inter" pitchFamily="34" charset="0"/>
                <a:ea typeface="Inter" pitchFamily="34" charset="-122"/>
                <a:cs typeface="Inter" pitchFamily="34" charset="-120"/>
              </a:rPr>
              <a:t>Case Study</a:t>
            </a:r>
            <a:endParaRPr lang="en-US" sz="1555" dirty="0"/>
          </a:p>
        </p:txBody>
      </p:sp>
      <p:pic>
        <p:nvPicPr>
          <p:cNvPr id="9" name="img.freya@image.image.horizontal" descr="preencoded.png">    </p:cNvPr>
          <p:cNvPicPr>
            <a:picLocks noChangeAspect="1"/>
          </p:cNvPicPr>
          <p:nvPr/>
        </p:nvPicPr>
        <p:blipFill>
          <a:blip r:embed="rId5"/>
          <a:stretch>
            <a:fillRect/>
          </a:stretch>
        </p:blipFill>
        <p:spPr>
          <a:xfrm>
            <a:off x="7228904" y="4436174"/>
            <a:ext cx="3657600" cy="562070"/>
          </a:xfrm>
          <a:prstGeom prst="rect">
            <a:avLst/>
          </a:prstGeom>
        </p:spPr>
      </p:pic>
      <p:sp>
        <p:nvSpPr>
          <p:cNvPr id="10" name="a">
            <a:hlinkClick r:id="rId6" tooltip=""/>
          </p:cNvPr>
          <p:cNvSpPr/>
          <p:nvPr/>
        </p:nvSpPr>
        <p:spPr>
          <a:xfrm>
            <a:off x="8504682" y="5217700"/>
            <a:ext cx="1105948" cy="237744"/>
          </a:xfrm>
          <a:prstGeom prst="rect">
            <a:avLst/>
          </a:prstGeom>
          <a:noFill/>
          <a:ln/>
        </p:spPr>
        <p:txBody>
          <a:bodyPr wrap="none" lIns="0" tIns="0" rIns="0" bIns="0" rtlCol="0" anchor="ctr"/>
          <a:lstStyle/>
          <a:p>
            <a:pPr indent="0" marL="0">
              <a:buNone/>
            </a:pPr>
            <a:r>
              <a:rPr lang="en-US" sz="1555" b="1" u="none" dirty="0">
                <a:solidFill>
                  <a:srgbClr val="FFFFFF"/>
                </a:solidFill>
                <a:latin typeface="Inter" pitchFamily="34" charset="0"/>
                <a:ea typeface="Inter" pitchFamily="34" charset="-122"/>
                <a:cs typeface="Inter" pitchFamily="34" charset="-120"/>
              </a:rPr>
              <a:t>Case Study</a:t>
            </a:r>
            <a:endParaRPr lang="en-US" sz="1555" dirty="0"/>
          </a:p>
        </p:txBody>
      </p:sp>
      <p:pic>
        <p:nvPicPr>
          <p:cNvPr id="11"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3" name="article.freya@slide.theme@bg-blue.theme@separator.theme@fg-white"/>
          <p:cNvSpPr/>
          <p:nvPr/>
        </p:nvSpPr>
        <p:spPr>
          <a:xfrm>
            <a:off x="0" y="0"/>
            <a:ext cx="12192000" cy="6827520"/>
          </a:xfrm>
          <a:prstGeom prst="rect">
            <a:avLst/>
          </a:prstGeom>
          <a:solidFill>
            <a:srgbClr val="2563EB"/>
          </a:solidFill>
          <a:ln w="12700">
            <a:solidFill>
              <a:srgbClr val="2563EB">
                <a:alpha val="0"/>
              </a:srgbClr>
            </a:solidFill>
            <a:prstDash val="solid"/>
          </a:ln>
        </p:spPr>
      </p:sp>
      <p:sp>
        <p:nvSpPr>
          <p:cNvPr id="4" name="span"/>
          <p:cNvSpPr/>
          <p:nvPr/>
        </p:nvSpPr>
        <p:spPr>
          <a:xfrm>
            <a:off x="487680" y="1962912"/>
            <a:ext cx="2481739"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Your next</a:t>
            </a:r>
            <a:endParaRPr lang="en-US" sz="4277" dirty="0"/>
          </a:p>
        </p:txBody>
      </p:sp>
      <p:sp>
        <p:nvSpPr>
          <p:cNvPr id="5" name="span"/>
          <p:cNvSpPr/>
          <p:nvPr/>
        </p:nvSpPr>
        <p:spPr>
          <a:xfrm>
            <a:off x="487680" y="2709672"/>
            <a:ext cx="3158490"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dependency</a:t>
            </a:r>
            <a:endParaRPr lang="en-US" sz="4277" dirty="0"/>
          </a:p>
        </p:txBody>
      </p:sp>
      <p:sp>
        <p:nvSpPr>
          <p:cNvPr id="6" name="span"/>
          <p:cNvSpPr/>
          <p:nvPr/>
        </p:nvSpPr>
        <p:spPr>
          <a:xfrm>
            <a:off x="487680" y="3456432"/>
            <a:ext cx="3868960"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might not be in</a:t>
            </a:r>
            <a:endParaRPr lang="en-US" sz="4277" dirty="0"/>
          </a:p>
        </p:txBody>
      </p:sp>
      <p:sp>
        <p:nvSpPr>
          <p:cNvPr id="7" name="span"/>
          <p:cNvSpPr/>
          <p:nvPr/>
        </p:nvSpPr>
        <p:spPr>
          <a:xfrm>
            <a:off x="487680" y="4203192"/>
            <a:ext cx="2748439"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JavaScript.</a:t>
            </a:r>
            <a:endParaRPr lang="en-US" sz="4277" dirty="0"/>
          </a:p>
        </p:txBody>
      </p:sp>
      <p:pic>
        <p:nvPicPr>
          <p:cNvPr id="8"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9"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277634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What is FFI?</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295732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Foreign Function Interface</a:t>
            </a:r>
            <a:endParaRPr lang="en-US" sz="1814" dirty="0"/>
          </a:p>
        </p:txBody>
      </p:sp>
      <p:sp>
        <p:nvSpPr>
          <p:cNvPr id="7" name="span"/>
          <p:cNvSpPr/>
          <p:nvPr/>
        </p:nvSpPr>
        <p:spPr>
          <a:xfrm>
            <a:off x="1341120" y="1898999"/>
            <a:ext cx="474011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Call functions written in one language from another.</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302637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Same process, native code</a:t>
            </a:r>
            <a:endParaRPr lang="en-US" sz="1814" dirty="0"/>
          </a:p>
        </p:txBody>
      </p:sp>
      <p:sp>
        <p:nvSpPr>
          <p:cNvPr id="10" name="span"/>
          <p:cNvSpPr/>
          <p:nvPr/>
        </p:nvSpPr>
        <p:spPr>
          <a:xfrm>
            <a:off x="1341120" y="3240119"/>
            <a:ext cx="499786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Load a shared library and invoke its exported symbols.</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298827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A common binary contract</a:t>
            </a:r>
            <a:endParaRPr lang="en-US" sz="1814" dirty="0"/>
          </a:p>
        </p:txBody>
      </p:sp>
      <p:sp>
        <p:nvSpPr>
          <p:cNvPr id="13" name="span"/>
          <p:cNvSpPr/>
          <p:nvPr/>
        </p:nvSpPr>
        <p:spPr>
          <a:xfrm>
            <a:off x="1341120" y="4581239"/>
            <a:ext cx="624392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C-compatible entry points can connect C, C++, Rust, Zig, and more.</a:t>
            </a:r>
            <a:endParaRPr lang="en-US" sz="1555" dirty="0"/>
          </a:p>
        </p:txBody>
      </p:sp>
      <p:pic>
        <p:nvPicPr>
          <p:cNvPr id="14"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513283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The ABI is the contract</a:t>
            </a:r>
            <a:endParaRPr lang="en-US" sz="3240" dirty="0"/>
          </a:p>
        </p:txBody>
      </p:sp>
      <p:sp>
        <p:nvSpPr>
          <p:cNvPr id="5" name="div.spacer"/>
          <p:cNvSpPr/>
          <p:nvPr/>
        </p:nvSpPr>
        <p:spPr>
          <a:xfrm>
            <a:off x="4096512" y="1781080"/>
            <a:ext cx="12192" cy="4318826"/>
          </a:xfrm>
          <a:prstGeom prst="rect">
            <a:avLst/>
          </a:prstGeom>
          <a:solidFill>
            <a:srgbClr val="D4D4D4"/>
          </a:solidFill>
          <a:ln w="12700">
            <a:solidFill>
              <a:srgbClr val="D4D4D4">
                <a:alpha val="0"/>
              </a:srgbClr>
            </a:solidFill>
            <a:prstDash val="solid"/>
          </a:ln>
        </p:spPr>
      </p:sp>
      <p:sp>
        <p:nvSpPr>
          <p:cNvPr id="6" name="div.spacer"/>
          <p:cNvSpPr/>
          <p:nvPr/>
        </p:nvSpPr>
        <p:spPr>
          <a:xfrm>
            <a:off x="8083296" y="1781080"/>
            <a:ext cx="12192" cy="4318826"/>
          </a:xfrm>
          <a:prstGeom prst="rect">
            <a:avLst/>
          </a:prstGeom>
          <a:solidFill>
            <a:srgbClr val="D4D4D4"/>
          </a:solidFill>
          <a:ln w="12700">
            <a:solidFill>
              <a:srgbClr val="D4D4D4">
                <a:alpha val="0"/>
              </a:srgbClr>
            </a:solidFill>
            <a:prstDash val="solid"/>
          </a:ln>
        </p:spPr>
      </p:sp>
      <p:pic>
        <p:nvPicPr>
          <p:cNvPr id="7"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499616" y="2764536"/>
            <a:ext cx="1219200" cy="1219200"/>
          </a:xfrm>
          <a:prstGeom prst="rect">
            <a:avLst/>
          </a:prstGeom>
        </p:spPr>
      </p:pic>
      <p:sp>
        <p:nvSpPr>
          <p:cNvPr id="8" name="span"/>
          <p:cNvSpPr/>
          <p:nvPr/>
        </p:nvSpPr>
        <p:spPr>
          <a:xfrm>
            <a:off x="1130427" y="4258056"/>
            <a:ext cx="195748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Names and types</a:t>
            </a:r>
            <a:endParaRPr lang="en-US" sz="1814" dirty="0"/>
          </a:p>
        </p:txBody>
      </p:sp>
      <p:sp>
        <p:nvSpPr>
          <p:cNvPr id="9" name="span"/>
          <p:cNvSpPr/>
          <p:nvPr/>
        </p:nvSpPr>
        <p:spPr>
          <a:xfrm>
            <a:off x="527114" y="4585430"/>
            <a:ext cx="316411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Which symbol? Which arguments?</a:t>
            </a:r>
            <a:endParaRPr lang="en-US" sz="1555" dirty="0"/>
          </a:p>
        </p:txBody>
      </p:sp>
      <p:sp>
        <p:nvSpPr>
          <p:cNvPr id="10" name="span"/>
          <p:cNvSpPr/>
          <p:nvPr/>
        </p:nvSpPr>
        <p:spPr>
          <a:xfrm>
            <a:off x="1194149" y="4856988"/>
            <a:ext cx="183013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Which return value?</a:t>
            </a:r>
            <a:endParaRPr lang="en-US" sz="1555" dirty="0"/>
          </a:p>
        </p:txBody>
      </p:sp>
      <p:pic>
        <p:nvPicPr>
          <p:cNvPr id="11" name="svg.freya@svg.theme@icon.icon.horizontal"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86400" y="2764536"/>
            <a:ext cx="1219200" cy="1219200"/>
          </a:xfrm>
          <a:prstGeom prst="rect">
            <a:avLst/>
          </a:prstGeom>
        </p:spPr>
      </p:pic>
      <p:sp>
        <p:nvSpPr>
          <p:cNvPr id="12" name="span"/>
          <p:cNvSpPr/>
          <p:nvPr/>
        </p:nvSpPr>
        <p:spPr>
          <a:xfrm>
            <a:off x="4876038" y="4258056"/>
            <a:ext cx="243982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Binary representation</a:t>
            </a:r>
            <a:endParaRPr lang="en-US" sz="1814" dirty="0"/>
          </a:p>
        </p:txBody>
      </p:sp>
      <p:sp>
        <p:nvSpPr>
          <p:cNvPr id="13" name="span"/>
          <p:cNvSpPr/>
          <p:nvPr/>
        </p:nvSpPr>
        <p:spPr>
          <a:xfrm>
            <a:off x="4710303" y="4585430"/>
            <a:ext cx="277139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Sizes, alignment, and memory</a:t>
            </a:r>
            <a:endParaRPr lang="en-US" sz="1555" dirty="0"/>
          </a:p>
        </p:txBody>
      </p:sp>
      <p:sp>
        <p:nvSpPr>
          <p:cNvPr id="14" name="span"/>
          <p:cNvSpPr/>
          <p:nvPr/>
        </p:nvSpPr>
        <p:spPr>
          <a:xfrm>
            <a:off x="5250847" y="4856988"/>
            <a:ext cx="169030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layout must agree.</a:t>
            </a:r>
            <a:endParaRPr lang="en-US" sz="1555" dirty="0"/>
          </a:p>
        </p:txBody>
      </p:sp>
      <p:pic>
        <p:nvPicPr>
          <p:cNvPr id="15" name="svg.freya@svg.theme@icon.icon.horizontal"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473184" y="2764536"/>
            <a:ext cx="1219200" cy="1219200"/>
          </a:xfrm>
          <a:prstGeom prst="rect">
            <a:avLst/>
          </a:prstGeom>
        </p:spPr>
      </p:pic>
      <p:sp>
        <p:nvSpPr>
          <p:cNvPr id="16" name="span"/>
          <p:cNvSpPr/>
          <p:nvPr/>
        </p:nvSpPr>
        <p:spPr>
          <a:xfrm>
            <a:off x="9033796" y="4258056"/>
            <a:ext cx="209797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Calling convention</a:t>
            </a:r>
            <a:endParaRPr lang="en-US" sz="1814" dirty="0"/>
          </a:p>
        </p:txBody>
      </p:sp>
      <p:sp>
        <p:nvSpPr>
          <p:cNvPr id="17" name="span"/>
          <p:cNvSpPr/>
          <p:nvPr/>
        </p:nvSpPr>
        <p:spPr>
          <a:xfrm>
            <a:off x="8548116" y="4585430"/>
            <a:ext cx="306924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Each value must go in the correct</a:t>
            </a:r>
            <a:endParaRPr lang="en-US" sz="1555" dirty="0"/>
          </a:p>
        </p:txBody>
      </p:sp>
      <p:sp>
        <p:nvSpPr>
          <p:cNvPr id="18" name="span"/>
          <p:cNvSpPr/>
          <p:nvPr/>
        </p:nvSpPr>
        <p:spPr>
          <a:xfrm>
            <a:off x="9126855" y="4856988"/>
            <a:ext cx="191185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register or stack slot.</a:t>
            </a:r>
            <a:endParaRPr lang="en-US" sz="1555" dirty="0"/>
          </a:p>
        </p:txBody>
      </p:sp>
      <p:pic>
        <p:nvPicPr>
          <p:cNvPr id="19"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81431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Why should we care?</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295513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Reuse what already works</a:t>
            </a:r>
            <a:endParaRPr lang="en-US" sz="1814" dirty="0"/>
          </a:p>
        </p:txBody>
      </p:sp>
      <p:sp>
        <p:nvSpPr>
          <p:cNvPr id="7" name="span"/>
          <p:cNvSpPr/>
          <p:nvPr/>
        </p:nvSpPr>
        <p:spPr>
          <a:xfrm>
            <a:off x="1341120" y="1898999"/>
            <a:ext cx="552488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Decades of native libraries do not need a JavaScript rewrite.</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280397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Reach native capabilities</a:t>
            </a:r>
            <a:endParaRPr lang="en-US" sz="1814" dirty="0"/>
          </a:p>
        </p:txBody>
      </p:sp>
      <p:sp>
        <p:nvSpPr>
          <p:cNvPr id="10" name="span"/>
          <p:cNvSpPr/>
          <p:nvPr/>
        </p:nvSpPr>
        <p:spPr>
          <a:xfrm>
            <a:off x="1341120" y="3240119"/>
            <a:ext cx="518988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Integrate device SDKs, codecs, and specialized libraries.</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293760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Keep JavaScript in charge</a:t>
            </a:r>
            <a:endParaRPr lang="en-US" sz="1814" dirty="0"/>
          </a:p>
        </p:txBody>
      </p:sp>
      <p:sp>
        <p:nvSpPr>
          <p:cNvPr id="13" name="span"/>
          <p:cNvSpPr/>
          <p:nvPr/>
        </p:nvSpPr>
        <p:spPr>
          <a:xfrm>
            <a:off x="1341120" y="4581239"/>
            <a:ext cx="530952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Coordinate the application while native code does its part.</a:t>
            </a:r>
            <a:endParaRPr lang="en-US" sz="1555" dirty="0"/>
          </a:p>
        </p:txBody>
      </p:sp>
      <p:pic>
        <p:nvPicPr>
          <p:cNvPr id="14"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3083052"/>
            <a:ext cx="4956905"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What can we build?</a:t>
            </a:r>
            <a:endParaRPr lang="en-US" sz="4277" dirty="0"/>
          </a:p>
        </p:txBody>
      </p:sp>
      <p:pic>
        <p:nvPicPr>
          <p:cNvPr id="5"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6"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46217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What can we build?</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177288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Media pipelines</a:t>
            </a:r>
            <a:endParaRPr lang="en-US" sz="1814" dirty="0"/>
          </a:p>
        </p:txBody>
      </p:sp>
      <p:sp>
        <p:nvSpPr>
          <p:cNvPr id="7" name="span"/>
          <p:cNvSpPr/>
          <p:nvPr/>
        </p:nvSpPr>
        <p:spPr>
          <a:xfrm>
            <a:off x="1341120" y="1898999"/>
            <a:ext cx="453656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Use an existing image processor or audio engine.</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250459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Hardware integrations</a:t>
            </a:r>
            <a:endParaRPr lang="en-US" sz="1814" dirty="0"/>
          </a:p>
        </p:txBody>
      </p:sp>
      <p:sp>
        <p:nvSpPr>
          <p:cNvPr id="10" name="span"/>
          <p:cNvSpPr/>
          <p:nvPr/>
        </p:nvSpPr>
        <p:spPr>
          <a:xfrm>
            <a:off x="1341120" y="3240119"/>
            <a:ext cx="444474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Call a vendor's C API from a Node.js application.</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201063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And much more…</a:t>
            </a:r>
            <a:endParaRPr lang="en-US" sz="1814" dirty="0"/>
          </a:p>
        </p:txBody>
      </p:sp>
      <p:sp>
        <p:nvSpPr>
          <p:cNvPr id="13" name="span"/>
          <p:cNvSpPr/>
          <p:nvPr/>
        </p:nvSpPr>
        <p:spPr>
          <a:xfrm>
            <a:off x="1341120" y="4581239"/>
            <a:ext cx="256108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Your imagination is the limit.</a:t>
            </a:r>
            <a:endParaRPr lang="en-US" sz="1555" dirty="0"/>
          </a:p>
        </p:txBody>
      </p:sp>
      <p:pic>
        <p:nvPicPr>
          <p:cNvPr id="14"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672459"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Yes, even Doom.</a:t>
            </a:r>
            <a:endParaRPr lang="en-US" sz="3240" dirty="0"/>
          </a:p>
        </p:txBody>
      </p:sp>
      <p:sp>
        <p:nvSpPr>
          <p:cNvPr id="5" name="span"/>
          <p:cNvSpPr/>
          <p:nvPr/>
        </p:nvSpPr>
        <p:spPr>
          <a:xfrm>
            <a:off x="487680" y="1571625"/>
            <a:ext cx="95021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Node.js,</a:t>
            </a:r>
            <a:endParaRPr lang="en-US" sz="1944" dirty="0"/>
          </a:p>
        </p:txBody>
      </p:sp>
      <p:sp>
        <p:nvSpPr>
          <p:cNvPr id="6" name="span"/>
          <p:cNvSpPr/>
          <p:nvPr/>
        </p:nvSpPr>
        <p:spPr>
          <a:xfrm>
            <a:off x="1507236" y="1571625"/>
            <a:ext cx="13573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7" name="span"/>
          <p:cNvSpPr/>
          <p:nvPr/>
        </p:nvSpPr>
        <p:spPr>
          <a:xfrm>
            <a:off x="1712309" y="1571625"/>
            <a:ext cx="68780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native</a:t>
            </a:r>
            <a:endParaRPr lang="en-US" sz="1944" dirty="0"/>
          </a:p>
        </p:txBody>
      </p:sp>
      <p:sp>
        <p:nvSpPr>
          <p:cNvPr id="8" name="span"/>
          <p:cNvSpPr/>
          <p:nvPr/>
        </p:nvSpPr>
        <p:spPr>
          <a:xfrm>
            <a:off x="2469452" y="1571625"/>
            <a:ext cx="64303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game</a:t>
            </a:r>
            <a:endParaRPr lang="en-US" sz="1944" dirty="0"/>
          </a:p>
        </p:txBody>
      </p:sp>
      <p:sp>
        <p:nvSpPr>
          <p:cNvPr id="9" name="span"/>
          <p:cNvSpPr/>
          <p:nvPr/>
        </p:nvSpPr>
        <p:spPr>
          <a:xfrm>
            <a:off x="3181826" y="1571625"/>
            <a:ext cx="85286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engine,</a:t>
            </a:r>
            <a:endParaRPr lang="en-US" sz="1944" dirty="0"/>
          </a:p>
        </p:txBody>
      </p:sp>
      <p:sp>
        <p:nvSpPr>
          <p:cNvPr id="10" name="span"/>
          <p:cNvSpPr/>
          <p:nvPr/>
        </p:nvSpPr>
        <p:spPr>
          <a:xfrm>
            <a:off x="4104037" y="1571625"/>
            <a:ext cx="4295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11" name="span"/>
          <p:cNvSpPr/>
          <p:nvPr/>
        </p:nvSpPr>
        <p:spPr>
          <a:xfrm>
            <a:off x="4602956" y="1571625"/>
            <a:ext cx="13573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12" name="span"/>
          <p:cNvSpPr/>
          <p:nvPr/>
        </p:nvSpPr>
        <p:spPr>
          <a:xfrm>
            <a:off x="4808030" y="1571625"/>
            <a:ext cx="9872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terminal.</a:t>
            </a:r>
            <a:endParaRPr lang="en-US" sz="1944" dirty="0"/>
          </a:p>
        </p:txBody>
      </p:sp>
      <p:sp>
        <p:nvSpPr>
          <p:cNvPr id="13" name="span"/>
          <p:cNvSpPr/>
          <p:nvPr/>
        </p:nvSpPr>
        <p:spPr>
          <a:xfrm>
            <a:off x="5864638" y="1571625"/>
            <a:ext cx="9955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Because</a:t>
            </a:r>
            <a:endParaRPr lang="en-US" sz="1944" dirty="0"/>
          </a:p>
        </p:txBody>
      </p:sp>
      <p:sp>
        <p:nvSpPr>
          <p:cNvPr id="14" name="span"/>
          <p:cNvSpPr/>
          <p:nvPr/>
        </p:nvSpPr>
        <p:spPr>
          <a:xfrm>
            <a:off x="6929533" y="1571625"/>
            <a:ext cx="47996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why</a:t>
            </a:r>
            <a:endParaRPr lang="en-US" sz="1944" dirty="0"/>
          </a:p>
        </p:txBody>
      </p:sp>
      <p:sp>
        <p:nvSpPr>
          <p:cNvPr id="15" name="span"/>
          <p:cNvSpPr/>
          <p:nvPr/>
        </p:nvSpPr>
        <p:spPr>
          <a:xfrm>
            <a:off x="7478840" y="1571625"/>
            <a:ext cx="48891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not?</a:t>
            </a:r>
            <a:endParaRPr lang="en-US" sz="1944" dirty="0"/>
          </a:p>
        </p:txBody>
      </p:sp>
      <p:pic>
        <p:nvPicPr>
          <p:cNvPr id="16" name="svg.code.theme@qr.big"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3852672" y="2399157"/>
            <a:ext cx="4486656" cy="2438400"/>
          </a:xfrm>
          <a:prstGeom prst="rect">
            <a:avLst/>
          </a:prstGeom>
        </p:spPr>
      </p:pic>
      <p:sp>
        <p:nvSpPr>
          <p:cNvPr id="17" name="a">
            <a:hlinkClick r:id="rId3" tooltip=""/>
          </p:cNvPr>
          <p:cNvSpPr/>
          <p:nvPr/>
        </p:nvSpPr>
        <p:spPr>
          <a:xfrm>
            <a:off x="3674650" y="5050917"/>
            <a:ext cx="4842701"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https://github.com/platformatic/destino</a:t>
            </a:r>
            <a:endParaRPr lang="en-US" sz="1944" dirty="0"/>
          </a:p>
        </p:txBody>
      </p:sp>
      <p:pic>
        <p:nvPicPr>
          <p:cNvPr id="18" name="img.freya@image.theme@logo" descr="preencoded.png">    </p:cNvPr>
          <p:cNvPicPr>
            <a:picLocks noChangeAspect="1"/>
          </p:cNvPicPr>
          <p:nvPr/>
        </p:nvPicPr>
        <p:blipFill>
          <a:blip r:embed="rId4"/>
          <a:stretch>
            <a:fillRect/>
          </a:stretch>
        </p:blipFill>
        <p:spPr>
          <a:xfrm>
            <a:off x="11094720" y="5730240"/>
            <a:ext cx="609600" cy="6096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3" name="article.freya@slide.theme@bg-red.theme@separator.theme@fg-white"/>
          <p:cNvSpPr/>
          <p:nvPr/>
        </p:nvSpPr>
        <p:spPr>
          <a:xfrm>
            <a:off x="0" y="0"/>
            <a:ext cx="12192000" cy="6827520"/>
          </a:xfrm>
          <a:prstGeom prst="rect">
            <a:avLst/>
          </a:prstGeom>
          <a:solidFill>
            <a:srgbClr val="DC2626"/>
          </a:solidFill>
          <a:ln w="12700">
            <a:solidFill>
              <a:srgbClr val="DC2626">
                <a:alpha val="0"/>
              </a:srgbClr>
            </a:solidFill>
            <a:prstDash val="solid"/>
          </a:ln>
        </p:spPr>
      </p:sp>
      <p:sp>
        <p:nvSpPr>
          <p:cNvPr id="4" name="span"/>
          <p:cNvSpPr/>
          <p:nvPr/>
        </p:nvSpPr>
        <p:spPr>
          <a:xfrm>
            <a:off x="487680" y="2709672"/>
            <a:ext cx="4079177"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Couldn't we just</a:t>
            </a:r>
            <a:endParaRPr lang="en-US" sz="4277" dirty="0"/>
          </a:p>
        </p:txBody>
      </p:sp>
      <p:sp>
        <p:nvSpPr>
          <p:cNvPr id="5" name="span"/>
          <p:cNvSpPr/>
          <p:nvPr/>
        </p:nvSpPr>
        <p:spPr>
          <a:xfrm>
            <a:off x="487680" y="3456432"/>
            <a:ext cx="3665220"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npm install it?</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5061680"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Userland got here first</a:t>
            </a:r>
            <a:endParaRPr lang="en-US" sz="3240" dirty="0"/>
          </a:p>
        </p:txBody>
      </p:sp>
      <p:sp>
        <p:nvSpPr>
          <p:cNvPr id="5" name="div.spacer"/>
          <p:cNvSpPr/>
          <p:nvPr/>
        </p:nvSpPr>
        <p:spPr>
          <a:xfrm>
            <a:off x="4096512" y="1781080"/>
            <a:ext cx="12192" cy="4318826"/>
          </a:xfrm>
          <a:prstGeom prst="rect">
            <a:avLst/>
          </a:prstGeom>
          <a:solidFill>
            <a:srgbClr val="D4D4D4"/>
          </a:solidFill>
          <a:ln w="12700">
            <a:solidFill>
              <a:srgbClr val="D4D4D4">
                <a:alpha val="0"/>
              </a:srgbClr>
            </a:solidFill>
            <a:prstDash val="solid"/>
          </a:ln>
        </p:spPr>
      </p:sp>
      <p:sp>
        <p:nvSpPr>
          <p:cNvPr id="6" name="div.spacer"/>
          <p:cNvSpPr/>
          <p:nvPr/>
        </p:nvSpPr>
        <p:spPr>
          <a:xfrm>
            <a:off x="8083296" y="1781080"/>
            <a:ext cx="12192" cy="4318826"/>
          </a:xfrm>
          <a:prstGeom prst="rect">
            <a:avLst/>
          </a:prstGeom>
          <a:solidFill>
            <a:srgbClr val="D4D4D4"/>
          </a:solidFill>
          <a:ln w="12700">
            <a:solidFill>
              <a:srgbClr val="D4D4D4">
                <a:alpha val="0"/>
              </a:srgbClr>
            </a:solidFill>
            <a:prstDash val="solid"/>
          </a:ln>
        </p:spPr>
      </p:sp>
      <p:sp>
        <p:nvSpPr>
          <p:cNvPr id="7" name="a">
            <a:hlinkClick r:id="rId1" tooltip=""/>
          </p:cNvPr>
          <p:cNvSpPr/>
          <p:nvPr/>
        </p:nvSpPr>
        <p:spPr>
          <a:xfrm>
            <a:off x="1356170" y="4254722"/>
            <a:ext cx="1506093" cy="280416"/>
          </a:xfrm>
          <a:prstGeom prst="rect">
            <a:avLst/>
          </a:prstGeom>
          <a:noFill/>
          <a:ln/>
        </p:spPr>
        <p:txBody>
          <a:bodyPr wrap="none" lIns="0" tIns="0" rIns="0" bIns="0" rtlCol="0" anchor="ctr"/>
          <a:lstStyle/>
          <a:p>
            <a:pPr indent="0" marL="0">
              <a:buNone/>
            </a:pPr>
            <a:r>
              <a:rPr lang="en-US" sz="1814" b="1" u="none" dirty="0">
                <a:solidFill>
                  <a:srgbClr val="2563EB"/>
                </a:solidFill>
                <a:latin typeface="Inter" pitchFamily="34" charset="0"/>
                <a:ea typeface="Inter" pitchFamily="34" charset="-122"/>
                <a:cs typeface="Inter" pitchFamily="34" charset="-120"/>
              </a:rPr>
              <a:t>node-ffi-napi</a:t>
            </a:r>
            <a:endParaRPr lang="en-US" sz="1814" dirty="0"/>
          </a:p>
        </p:txBody>
      </p:sp>
      <p:sp>
        <p:nvSpPr>
          <p:cNvPr id="8" name="span"/>
          <p:cNvSpPr/>
          <p:nvPr/>
        </p:nvSpPr>
        <p:spPr>
          <a:xfrm>
            <a:off x="545973" y="4527804"/>
            <a:ext cx="312648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Familiar API, with documented GC</a:t>
            </a:r>
            <a:endParaRPr lang="en-US" sz="1555" dirty="0"/>
          </a:p>
        </p:txBody>
      </p:sp>
      <p:sp>
        <p:nvSpPr>
          <p:cNvPr id="9" name="span"/>
          <p:cNvSpPr/>
          <p:nvPr/>
        </p:nvSpPr>
        <p:spPr>
          <a:xfrm>
            <a:off x="844487" y="4799362"/>
            <a:ext cx="252936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and multithreading caveats.</a:t>
            </a:r>
            <a:endParaRPr lang="en-US" sz="1555" dirty="0"/>
          </a:p>
        </p:txBody>
      </p:sp>
      <p:pic>
        <p:nvPicPr>
          <p:cNvPr id="10" name="svg.code.qr.horizontal"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499616" y="2822162"/>
            <a:ext cx="1219200" cy="1219200"/>
          </a:xfrm>
          <a:prstGeom prst="rect">
            <a:avLst/>
          </a:prstGeom>
        </p:spPr>
      </p:pic>
      <p:sp>
        <p:nvSpPr>
          <p:cNvPr id="11" name="a">
            <a:hlinkClick r:id="rId4" tooltip=""/>
          </p:cNvPr>
          <p:cNvSpPr/>
          <p:nvPr/>
        </p:nvSpPr>
        <p:spPr>
          <a:xfrm>
            <a:off x="5827871" y="4254722"/>
            <a:ext cx="536162" cy="280416"/>
          </a:xfrm>
          <a:prstGeom prst="rect">
            <a:avLst/>
          </a:prstGeom>
          <a:noFill/>
          <a:ln/>
        </p:spPr>
        <p:txBody>
          <a:bodyPr wrap="none" lIns="0" tIns="0" rIns="0" bIns="0" rtlCol="0" anchor="ctr"/>
          <a:lstStyle/>
          <a:p>
            <a:pPr indent="0" marL="0">
              <a:buNone/>
            </a:pPr>
            <a:r>
              <a:rPr lang="en-US" sz="1814" b="1" u="none" dirty="0">
                <a:solidFill>
                  <a:srgbClr val="2563EB"/>
                </a:solidFill>
                <a:latin typeface="Inter" pitchFamily="34" charset="0"/>
                <a:ea typeface="Inter" pitchFamily="34" charset="-122"/>
                <a:cs typeface="Inter" pitchFamily="34" charset="-120"/>
              </a:rPr>
              <a:t>Koffi</a:t>
            </a:r>
            <a:endParaRPr lang="en-US" sz="1814" dirty="0"/>
          </a:p>
        </p:txBody>
      </p:sp>
      <p:sp>
        <p:nvSpPr>
          <p:cNvPr id="12" name="span"/>
          <p:cNvSpPr/>
          <p:nvPr/>
        </p:nvSpPr>
        <p:spPr>
          <a:xfrm>
            <a:off x="4684967" y="4527804"/>
            <a:ext cx="282197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Low-overhead calls, structs by</a:t>
            </a:r>
            <a:endParaRPr lang="en-US" sz="1555" dirty="0"/>
          </a:p>
        </p:txBody>
      </p:sp>
      <p:sp>
        <p:nvSpPr>
          <p:cNvPr id="13" name="span"/>
          <p:cNvSpPr/>
          <p:nvPr/>
        </p:nvSpPr>
        <p:spPr>
          <a:xfrm>
            <a:off x="4911852" y="4799362"/>
            <a:ext cx="236829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value, and async support.</a:t>
            </a:r>
            <a:endParaRPr lang="en-US" sz="1555" dirty="0"/>
          </a:p>
        </p:txBody>
      </p:sp>
      <p:pic>
        <p:nvPicPr>
          <p:cNvPr id="14" name="svg.code.qr.horizontal"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486400" y="2822162"/>
            <a:ext cx="1219200" cy="1219200"/>
          </a:xfrm>
          <a:prstGeom prst="rect">
            <a:avLst/>
          </a:prstGeom>
        </p:spPr>
      </p:pic>
      <p:sp>
        <p:nvSpPr>
          <p:cNvPr id="15" name="a">
            <a:hlinkClick r:id="rId7" tooltip=""/>
          </p:cNvPr>
          <p:cNvSpPr/>
          <p:nvPr/>
        </p:nvSpPr>
        <p:spPr>
          <a:xfrm>
            <a:off x="9460802" y="4254722"/>
            <a:ext cx="1243965" cy="280416"/>
          </a:xfrm>
          <a:prstGeom prst="rect">
            <a:avLst/>
          </a:prstGeom>
          <a:noFill/>
          <a:ln/>
        </p:spPr>
        <p:txBody>
          <a:bodyPr wrap="none" lIns="0" tIns="0" rIns="0" bIns="0" rtlCol="0" anchor="ctr"/>
          <a:lstStyle/>
          <a:p>
            <a:pPr indent="0" marL="0">
              <a:buNone/>
            </a:pPr>
            <a:r>
              <a:rPr lang="en-US" sz="1814" b="1" u="none" dirty="0">
                <a:solidFill>
                  <a:srgbClr val="2563EB"/>
                </a:solidFill>
                <a:latin typeface="Inter" pitchFamily="34" charset="0"/>
                <a:ea typeface="Inter" pitchFamily="34" charset="-122"/>
                <a:cs typeface="Inter" pitchFamily="34" charset="-120"/>
              </a:rPr>
              <a:t>node-ffi-rs</a:t>
            </a:r>
            <a:endParaRPr lang="en-US" sz="1814" dirty="0"/>
          </a:p>
        </p:txBody>
      </p:sp>
      <p:sp>
        <p:nvSpPr>
          <p:cNvPr id="16" name="span"/>
          <p:cNvSpPr/>
          <p:nvPr/>
        </p:nvSpPr>
        <p:spPr>
          <a:xfrm>
            <a:off x="8715280" y="4527804"/>
            <a:ext cx="273500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Rust + Node-API, with its own</a:t>
            </a:r>
            <a:endParaRPr lang="en-US" sz="1555" dirty="0"/>
          </a:p>
        </p:txBody>
      </p:sp>
      <p:sp>
        <p:nvSpPr>
          <p:cNvPr id="17" name="span"/>
          <p:cNvSpPr/>
          <p:nvPr/>
        </p:nvSpPr>
        <p:spPr>
          <a:xfrm>
            <a:off x="8701183" y="4799362"/>
            <a:ext cx="276320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memory and threading model.</a:t>
            </a:r>
            <a:endParaRPr lang="en-US" sz="1555" dirty="0"/>
          </a:p>
        </p:txBody>
      </p:sp>
      <p:pic>
        <p:nvPicPr>
          <p:cNvPr id="18" name="svg.code.qr.horizontal" descr="preencoded.png">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473184" y="2822162"/>
            <a:ext cx="1219200" cy="1219200"/>
          </a:xfrm>
          <a:prstGeom prst="rect">
            <a:avLst/>
          </a:prstGeom>
        </p:spPr>
      </p:pic>
      <p:pic>
        <p:nvPicPr>
          <p:cNvPr id="19" name="img.freya@image.theme@logo" descr="preencoded.png">    </p:cNvPr>
          <p:cNvPicPr>
            <a:picLocks noChangeAspect="1"/>
          </p:cNvPicPr>
          <p:nvPr/>
        </p:nvPicPr>
        <p:blipFill>
          <a:blip r:embed="rId10"/>
          <a:stretch>
            <a:fillRect/>
          </a:stretch>
        </p:blipFill>
        <p:spPr>
          <a:xfrm>
            <a:off x="11094720" y="5730240"/>
            <a:ext cx="609600" cy="6096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632865"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Why put FFI in core?</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409022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One fewer native addon to distribute</a:t>
            </a:r>
            <a:endParaRPr lang="en-US" sz="1814" dirty="0"/>
          </a:p>
        </p:txBody>
      </p:sp>
      <p:sp>
        <p:nvSpPr>
          <p:cNvPr id="7" name="span"/>
          <p:cNvSpPr/>
          <p:nvPr/>
        </p:nvSpPr>
        <p:spPr>
          <a:xfrm>
            <a:off x="1341120" y="1898999"/>
            <a:ext cx="771210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FFI bridge ships with Node.js. Your target library still needs a compatible binary.</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221418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Runtime integration</a:t>
            </a:r>
            <a:endParaRPr lang="en-US" sz="1814" dirty="0"/>
          </a:p>
        </p:txBody>
      </p:sp>
      <p:sp>
        <p:nvSpPr>
          <p:cNvPr id="10" name="span"/>
          <p:cNvSpPr/>
          <p:nvPr/>
        </p:nvSpPr>
        <p:spPr>
          <a:xfrm>
            <a:off x="1341120" y="3240119"/>
            <a:ext cx="740416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Coordinate V8 fast calls, environments, permissions, and releases in one project.</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329679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Portability maintained in core</a:t>
            </a:r>
            <a:endParaRPr lang="en-US" sz="1814" dirty="0"/>
          </a:p>
        </p:txBody>
      </p:sp>
      <p:sp>
        <p:nvSpPr>
          <p:cNvPr id="13" name="span"/>
          <p:cNvSpPr/>
          <p:nvPr/>
        </p:nvSpPr>
        <p:spPr>
          <a:xfrm>
            <a:off x="1341120" y="4581239"/>
            <a:ext cx="745864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Test the FFI bridge and its ABI support alongside Node.js on supported platforms.</a:t>
            </a:r>
            <a:endParaRPr lang="en-US" sz="1555" dirty="0"/>
          </a:p>
        </p:txBody>
      </p:sp>
      <p:pic>
        <p:nvPicPr>
          <p:cNvPr id="14"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3" name="article.freya@slide.theme@bg-sky.theme@separator.theme@fg-white"/>
          <p:cNvSpPr/>
          <p:nvPr/>
        </p:nvSpPr>
        <p:spPr>
          <a:xfrm>
            <a:off x="0" y="0"/>
            <a:ext cx="12192000" cy="6827520"/>
          </a:xfrm>
          <a:prstGeom prst="rect">
            <a:avLst/>
          </a:prstGeom>
          <a:solidFill>
            <a:srgbClr val="0284C7"/>
          </a:solidFill>
          <a:ln w="12700">
            <a:solidFill>
              <a:srgbClr val="0284C7">
                <a:alpha val="0"/>
              </a:srgbClr>
            </a:solidFill>
            <a:prstDash val="solid"/>
          </a:ln>
        </p:spPr>
      </p:sp>
      <p:sp>
        <p:nvSpPr>
          <p:cNvPr id="4" name="span"/>
          <p:cNvSpPr/>
          <p:nvPr/>
        </p:nvSpPr>
        <p:spPr>
          <a:xfrm>
            <a:off x="487680" y="2709672"/>
            <a:ext cx="2717483"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Let's get to</a:t>
            </a:r>
            <a:endParaRPr lang="en-US" sz="4277" dirty="0"/>
          </a:p>
        </p:txBody>
      </p:sp>
      <p:sp>
        <p:nvSpPr>
          <p:cNvPr id="5" name="span"/>
          <p:cNvSpPr/>
          <p:nvPr/>
        </p:nvSpPr>
        <p:spPr>
          <a:xfrm>
            <a:off x="487680" y="3456432"/>
            <a:ext cx="2752249"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the action!</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17715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Start with a native function</a:t>
            </a:r>
            <a:endParaRPr lang="en-US" sz="3240" dirty="0"/>
          </a:p>
        </p:txBody>
      </p:sp>
      <p:sp>
        <p:nvSpPr>
          <p:cNvPr id="5" name="pre.freya@code"/>
          <p:cNvSpPr/>
          <p:nvPr/>
        </p:nvSpPr>
        <p:spPr>
          <a:xfrm>
            <a:off x="3920585" y="3111722"/>
            <a:ext cx="4350734" cy="1657541"/>
          </a:xfrm>
          <a:prstGeom prst="roundRect">
            <a:avLst>
              <a:gd name="adj" fmla="val 3678"/>
            </a:avLst>
          </a:prstGeom>
          <a:solidFill>
            <a:srgbClr val="282C34"/>
          </a:solidFill>
          <a:ln w="12700">
            <a:solidFill>
              <a:srgbClr val="282C34">
                <a:alpha val="0"/>
              </a:srgbClr>
            </a:solidFill>
            <a:prstDash val="solid"/>
          </a:ln>
        </p:spPr>
      </p:sp>
      <p:sp>
        <p:nvSpPr>
          <p:cNvPr id="6" name="pre.freya@code:code"/>
          <p:cNvSpPr/>
          <p:nvPr/>
        </p:nvSpPr>
        <p:spPr>
          <a:xfrm>
            <a:off x="4091178" y="3361658"/>
            <a:ext cx="4066507" cy="1157764"/>
          </a:xfrm>
          <a:prstGeom prst="rect">
            <a:avLst/>
          </a:prstGeom>
          <a:noFill/>
          <a:ln/>
        </p:spPr>
        <p:txBody>
          <a:bodyPr wrap="none" lIns="0" tIns="0" rIns="0" bIns="0" rtlCol="0" anchor="t"/>
          <a:lstStyle/>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#include</a:t>
            </a:r>
            <a:r>
              <a:rPr lang="en-US" sz="1120" u="none" dirty="0">
                <a:solidFill>
                  <a:srgbClr val="ABB2BF"/>
                </a:solidFill>
                <a:latin typeface="Roboto Mono" pitchFamily="34" charset="0"/>
                <a:ea typeface="Roboto Mono" pitchFamily="34" charset="-122"/>
                <a:cs typeface="Roboto Mono" pitchFamily="34" charset="-120"/>
              </a:rPr>
              <a:t> &lt;stdint.h&gt;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7F848E"/>
                </a:solidFill>
                <a:latin typeface="Roboto Mono" pitchFamily="34" charset="0"/>
                <a:ea typeface="Roboto Mono" pitchFamily="34" charset="-122"/>
                <a:cs typeface="Roboto Mono" pitchFamily="34" charset="-120"/>
              </a:rPr>
              <a:t>// Export this symbol from the shared library.</a:t>
            </a: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int32_t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add_i32</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C678DD"/>
                </a:solidFill>
                <a:latin typeface="Roboto Mono" pitchFamily="34" charset="0"/>
                <a:ea typeface="Roboto Mono" pitchFamily="34" charset="-122"/>
                <a:cs typeface="Roboto Mono" pitchFamily="34" charset="-120"/>
              </a:rPr>
              <a:t>int32_t</a:t>
            </a:r>
            <a:r>
              <a:rPr lang="en-US" sz="1120" u="none" dirty="0">
                <a:solidFill>
                  <a:srgbClr val="E06C75"/>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a</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int32_t</a:t>
            </a:r>
            <a:r>
              <a:rPr lang="en-US" sz="1120" u="none" dirty="0">
                <a:solidFill>
                  <a:srgbClr val="E06C75"/>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b</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return</a:t>
            </a:r>
            <a:r>
              <a:rPr lang="en-US" sz="1120" u="none" dirty="0">
                <a:solidFill>
                  <a:srgbClr val="ABB2BF"/>
                </a:solidFill>
                <a:latin typeface="Roboto Mono" pitchFamily="34" charset="0"/>
                <a:ea typeface="Roboto Mono" pitchFamily="34" charset="-122"/>
                <a:cs typeface="Roboto Mono" pitchFamily="34" charset="-120"/>
              </a:rPr>
              <a:t> a </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b;</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p:txBody>
      </p:sp>
      <p:pic>
        <p:nvPicPr>
          <p:cNvPr id="7"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51361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Load. Describe. Call.</a:t>
            </a:r>
            <a:endParaRPr lang="en-US" sz="3240" dirty="0"/>
          </a:p>
        </p:txBody>
      </p:sp>
      <p:sp>
        <p:nvSpPr>
          <p:cNvPr id="5" name="pre.freya@code"/>
          <p:cNvSpPr/>
          <p:nvPr/>
        </p:nvSpPr>
        <p:spPr>
          <a:xfrm>
            <a:off x="3451384" y="2624233"/>
            <a:ext cx="5289137" cy="2632424"/>
          </a:xfrm>
          <a:prstGeom prst="roundRect">
            <a:avLst>
              <a:gd name="adj" fmla="val 2316"/>
            </a:avLst>
          </a:prstGeom>
          <a:solidFill>
            <a:srgbClr val="282C34"/>
          </a:solidFill>
          <a:ln w="12700">
            <a:solidFill>
              <a:srgbClr val="282C34">
                <a:alpha val="0"/>
              </a:srgbClr>
            </a:solidFill>
            <a:prstDash val="solid"/>
          </a:ln>
        </p:spPr>
      </p:sp>
      <p:sp>
        <p:nvSpPr>
          <p:cNvPr id="6" name="pre.freya@code:code"/>
          <p:cNvSpPr/>
          <p:nvPr/>
        </p:nvSpPr>
        <p:spPr>
          <a:xfrm>
            <a:off x="3621977" y="2874169"/>
            <a:ext cx="5004910" cy="2132648"/>
          </a:xfrm>
          <a:prstGeom prst="rect">
            <a:avLst/>
          </a:prstGeom>
          <a:noFill/>
          <a:ln/>
        </p:spPr>
        <p:txBody>
          <a:bodyPr wrap="none" lIns="0" tIns="0" rIns="0" bIns="0" rtlCol="0" anchor="t"/>
          <a:lstStyle/>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import</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E06C75"/>
                </a:solidFill>
                <a:latin typeface="Roboto Mono" pitchFamily="34" charset="0"/>
                <a:ea typeface="Roboto Mono" pitchFamily="34" charset="-122"/>
                <a:cs typeface="Roboto Mono" pitchFamily="34" charset="-120"/>
              </a:rPr>
              <a:t>dlopen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suffix</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C678DD"/>
                </a:solidFill>
                <a:latin typeface="Roboto Mono" pitchFamily="34" charset="0"/>
                <a:ea typeface="Roboto Mono" pitchFamily="34" charset="-122"/>
                <a:cs typeface="Roboto Mono" pitchFamily="34" charset="-120"/>
              </a:rPr>
              <a:t>from</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'node:ffi'</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using</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handle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dlopen</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`./mylib.</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suffix</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add_i32</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arguments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'int32'</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'int32'</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return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'int32'</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7F848E"/>
                </a:solidFill>
                <a:latin typeface="Roboto Mono" pitchFamily="34" charset="0"/>
                <a:ea typeface="Roboto Mono" pitchFamily="34" charset="-122"/>
                <a:cs typeface="Roboto Mono" pitchFamily="34" charset="-120"/>
              </a:rPr>
              <a:t>// SAFETY: The signature matches the exported C function.</a:t>
            </a:r>
            <a:endParaRPr lang="en-US" sz="1120" dirty="0"/>
          </a:p>
          <a:p>
            <a:pPr algn="l" indent="0" marL="0">
              <a:lnSpc>
                <a:spcPts val="1535"/>
              </a:lnSpc>
              <a:buNone/>
            </a:pPr>
            <a:r>
              <a:rPr lang="en-US" sz="1120" u="none" dirty="0">
                <a:solidFill>
                  <a:srgbClr val="E5C07B"/>
                </a:solidFill>
                <a:latin typeface="Roboto Mono" pitchFamily="34" charset="0"/>
                <a:ea typeface="Roboto Mono" pitchFamily="34" charset="-122"/>
                <a:cs typeface="Roboto Mono" pitchFamily="34" charset="-120"/>
              </a:rPr>
              <a:t>console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log</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handle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functions</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add_i32</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D19A66"/>
                </a:solidFill>
                <a:latin typeface="Roboto Mono" pitchFamily="34" charset="0"/>
                <a:ea typeface="Roboto Mono" pitchFamily="34" charset="-122"/>
                <a:cs typeface="Roboto Mono" pitchFamily="34" charset="-120"/>
              </a:rPr>
              <a:t>20</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22</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7F848E"/>
                </a:solidFill>
                <a:latin typeface="Roboto Mono" pitchFamily="34" charset="0"/>
                <a:ea typeface="Roboto Mono" pitchFamily="34" charset="-122"/>
                <a:cs typeface="Roboto Mono" pitchFamily="34" charset="-120"/>
              </a:rPr>
              <a:t>// 42</a:t>
            </a:r>
            <a:endParaRPr lang="en-US" sz="1120" dirty="0"/>
          </a:p>
        </p:txBody>
      </p:sp>
      <p:pic>
        <p:nvPicPr>
          <p:cNvPr id="7"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3" name="article.freya@slide.theme@image"/>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article.freya@slide.theme@image" descr="preencoded.png">    </p:cNvPr>
          <p:cNvPicPr>
            <a:picLocks noChangeAspect="1"/>
          </p:cNvPicPr>
          <p:nvPr/>
        </p:nvPicPr>
        <p:blipFill>
          <a:blip r:embed="rId1"/>
          <a:stretch>
            <a:fillRect/>
          </a:stretch>
        </p:blipFill>
        <p:spPr>
          <a:xfrm>
            <a:off x="0" y="0"/>
            <a:ext cx="12192000" cy="6827520"/>
          </a:xfrm>
          <a:prstGeom prst="rect">
            <a:avLst/>
          </a:prstGeom>
        </p:spPr>
      </p:pic>
      <p:sp>
        <p:nvSpPr>
          <p:cNvPr id="5" name="h1.theme@callout.title"/>
          <p:cNvSpPr/>
          <p:nvPr/>
        </p:nvSpPr>
        <p:spPr>
          <a:xfrm>
            <a:off x="487680" y="5303901"/>
            <a:ext cx="8101489" cy="1035939"/>
          </a:xfrm>
          <a:prstGeom prst="rect">
            <a:avLst/>
          </a:prstGeom>
          <a:solidFill>
            <a:srgbClr val="00050B"/>
          </a:solidFill>
          <a:ln w="12700">
            <a:solidFill>
              <a:srgbClr val="00050B">
                <a:alpha val="0"/>
              </a:srgbClr>
            </a:solidFill>
            <a:prstDash val="solid"/>
          </a:ln>
        </p:spPr>
      </p:sp>
      <p:sp>
        <p:nvSpPr>
          <p:cNvPr id="6" name="span"/>
          <p:cNvSpPr/>
          <p:nvPr/>
        </p:nvSpPr>
        <p:spPr>
          <a:xfrm>
            <a:off x="853250" y="5474589"/>
            <a:ext cx="7370350" cy="688848"/>
          </a:xfrm>
          <a:prstGeom prst="rect">
            <a:avLst/>
          </a:prstGeom>
          <a:noFill/>
          <a:ln/>
        </p:spPr>
        <p:txBody>
          <a:bodyPr wrap="none" lIns="0" tIns="0" rIns="0" bIns="0" rtlCol="0" anchor="ctr"/>
          <a:lstStyle/>
          <a:p>
            <a:pPr indent="0" marL="0">
              <a:buNone/>
            </a:pPr>
            <a:r>
              <a:rPr lang="en-US" sz="4536" b="1" u="none" dirty="0">
                <a:solidFill>
                  <a:srgbClr val="FFFFFF"/>
                </a:solidFill>
                <a:latin typeface="Bitter" pitchFamily="34" charset="0"/>
                <a:ea typeface="Bitter" pitchFamily="34" charset="-122"/>
                <a:cs typeface="Bitter" pitchFamily="34" charset="-120"/>
              </a:rPr>
              <a:t>A small API. A long journey.</a:t>
            </a:r>
            <a:endParaRPr lang="en-US" sz="4536" dirty="0"/>
          </a:p>
        </p:txBody>
      </p:sp>
      <p:pic>
        <p:nvPicPr>
          <p:cNvPr id="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03970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2023: Bryan starts crossing</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264528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Bryan English (@bengl)</a:t>
            </a:r>
            <a:endParaRPr lang="en-US" sz="1814" dirty="0"/>
          </a:p>
        </p:txBody>
      </p:sp>
      <p:sp>
        <p:nvSpPr>
          <p:cNvPr id="7" name="span"/>
          <p:cNvSpPr/>
          <p:nvPr/>
        </p:nvSpPr>
        <p:spPr>
          <a:xfrm>
            <a:off x="1341120" y="1898999"/>
            <a:ext cx="227895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Original implementation: </a:t>
            </a:r>
            <a:endParaRPr lang="en-US" sz="1555" dirty="0"/>
          </a:p>
        </p:txBody>
      </p:sp>
      <p:sp>
        <p:nvSpPr>
          <p:cNvPr id="8" name="span"/>
          <p:cNvSpPr/>
          <p:nvPr/>
        </p:nvSpPr>
        <p:spPr>
          <a:xfrm>
            <a:off x="4698873" y="1898999"/>
            <a:ext cx="5581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t>
            </a:r>
            <a:endParaRPr lang="en-US" sz="1555" dirty="0"/>
          </a:p>
        </p:txBody>
      </p:sp>
      <p:sp>
        <p:nvSpPr>
          <p:cNvPr id="9" name="a">
            <a:hlinkClick r:id="rId3" tooltip=""/>
          </p:cNvPr>
          <p:cNvSpPr/>
          <p:nvPr/>
        </p:nvSpPr>
        <p:spPr>
          <a:xfrm>
            <a:off x="3620072" y="1898999"/>
            <a:ext cx="1078802"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PR #46905</a:t>
            </a:r>
            <a:endParaRPr lang="en-US" sz="1555" dirty="0"/>
          </a:p>
        </p:txBody>
      </p:sp>
      <p:pic>
        <p:nvPicPr>
          <p:cNvPr id="10" name="svg.freya@svg.theme@icon.icon"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7680" y="2908554"/>
            <a:ext cx="609600" cy="609600"/>
          </a:xfrm>
          <a:prstGeom prst="rect">
            <a:avLst/>
          </a:prstGeom>
        </p:spPr>
      </p:pic>
      <p:sp>
        <p:nvSpPr>
          <p:cNvPr id="11" name="span"/>
          <p:cNvSpPr/>
          <p:nvPr/>
        </p:nvSpPr>
        <p:spPr>
          <a:xfrm>
            <a:off x="1341120" y="2912745"/>
            <a:ext cx="242020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Experience from sbffi</a:t>
            </a:r>
            <a:endParaRPr lang="en-US" sz="1814" dirty="0"/>
          </a:p>
        </p:txBody>
      </p:sp>
      <p:sp>
        <p:nvSpPr>
          <p:cNvPr id="12" name="span"/>
          <p:cNvSpPr/>
          <p:nvPr/>
        </p:nvSpPr>
        <p:spPr>
          <a:xfrm>
            <a:off x="1341120" y="3240119"/>
            <a:ext cx="659977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From a userland experiment using dyncall to a core proposal using libffi.</a:t>
            </a:r>
            <a:endParaRPr lang="en-US" sz="1555" dirty="0"/>
          </a:p>
        </p:txBody>
      </p:sp>
      <p:pic>
        <p:nvPicPr>
          <p:cNvPr id="13" name="svg.freya@svg.theme@icon.icon" descr="preencoded.png">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87680" y="4249674"/>
            <a:ext cx="609600" cy="609600"/>
          </a:xfrm>
          <a:prstGeom prst="rect">
            <a:avLst/>
          </a:prstGeom>
        </p:spPr>
      </p:pic>
      <p:sp>
        <p:nvSpPr>
          <p:cNvPr id="14" name="span"/>
          <p:cNvSpPr/>
          <p:nvPr/>
        </p:nvSpPr>
        <p:spPr>
          <a:xfrm>
            <a:off x="1341120" y="4253865"/>
            <a:ext cx="327745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Portability shapes the design</a:t>
            </a:r>
            <a:endParaRPr lang="en-US" sz="1814" dirty="0"/>
          </a:p>
        </p:txBody>
      </p:sp>
      <p:sp>
        <p:nvSpPr>
          <p:cNvPr id="15" name="span"/>
          <p:cNvSpPr/>
          <p:nvPr/>
        </p:nvSpPr>
        <p:spPr>
          <a:xfrm>
            <a:off x="1341120" y="4581239"/>
            <a:ext cx="591759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backend has to work across the platforms Node.js supports.</a:t>
            </a:r>
            <a:endParaRPr lang="en-US" sz="1555" dirty="0"/>
          </a:p>
        </p:txBody>
      </p:sp>
      <p:pic>
        <p:nvPicPr>
          <p:cNvPr id="16" name="img.freya@image.theme@logo" descr="preencoded.png">    </p:cNvPr>
          <p:cNvPicPr>
            <a:picLocks noChangeAspect="1"/>
          </p:cNvPicPr>
          <p:nvPr/>
        </p:nvPicPr>
        <p:blipFill>
          <a:blip r:embed="rId8"/>
          <a:stretch>
            <a:fillRect/>
          </a:stretch>
        </p:blipFill>
        <p:spPr>
          <a:xfrm>
            <a:off x="11094720" y="5730240"/>
            <a:ext cx="609600" cy="6096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846620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The hard part was never just calling C</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272415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Who owns the memory?</a:t>
            </a:r>
            <a:endParaRPr lang="en-US" sz="1814" dirty="0"/>
          </a:p>
        </p:txBody>
      </p:sp>
      <p:sp>
        <p:nvSpPr>
          <p:cNvPr id="7" name="span"/>
          <p:cNvSpPr/>
          <p:nvPr/>
        </p:nvSpPr>
        <p:spPr>
          <a:xfrm>
            <a:off x="1341120" y="1898999"/>
            <a:ext cx="500634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 pointer gives you an address, not a lifetime or a size.</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332384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Can native code call us back?</a:t>
            </a:r>
            <a:endParaRPr lang="en-US" sz="1814" dirty="0"/>
          </a:p>
        </p:txBody>
      </p:sp>
      <p:sp>
        <p:nvSpPr>
          <p:cNvPr id="10" name="span"/>
          <p:cNvSpPr/>
          <p:nvPr/>
        </p:nvSpPr>
        <p:spPr>
          <a:xfrm>
            <a:off x="1341120" y="3240119"/>
            <a:ext cx="630812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JavaScript callbacks add thread, lifetime, and reentrancy constraints.</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291503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Does it build everywhere?</a:t>
            </a:r>
            <a:endParaRPr lang="en-US" sz="1814" dirty="0"/>
          </a:p>
        </p:txBody>
      </p:sp>
      <p:sp>
        <p:nvSpPr>
          <p:cNvPr id="13" name="span"/>
          <p:cNvSpPr/>
          <p:nvPr/>
        </p:nvSpPr>
        <p:spPr>
          <a:xfrm>
            <a:off x="1341120" y="4581239"/>
            <a:ext cx="711812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ABI differences and native dependencies become runtime maintenance work.</a:t>
            </a:r>
            <a:endParaRPr lang="en-US" sz="1555" dirty="0"/>
          </a:p>
        </p:txBody>
      </p:sp>
      <p:pic>
        <p:nvPicPr>
          <p:cNvPr id="14"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38089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2025: the idea keeps moving</a:t>
            </a:r>
            <a:endParaRPr lang="en-US" sz="3240" dirty="0"/>
          </a:p>
        </p:txBody>
      </p:sp>
      <p:sp>
        <p:nvSpPr>
          <p:cNvPr id="5" name="div.spacer"/>
          <p:cNvSpPr/>
          <p:nvPr/>
        </p:nvSpPr>
        <p:spPr>
          <a:xfrm>
            <a:off x="4096512" y="1781080"/>
            <a:ext cx="12192" cy="4318826"/>
          </a:xfrm>
          <a:prstGeom prst="rect">
            <a:avLst/>
          </a:prstGeom>
          <a:solidFill>
            <a:srgbClr val="D4D4D4"/>
          </a:solidFill>
          <a:ln w="12700">
            <a:solidFill>
              <a:srgbClr val="D4D4D4">
                <a:alpha val="0"/>
              </a:srgbClr>
            </a:solidFill>
            <a:prstDash val="solid"/>
          </a:ln>
        </p:spPr>
      </p:sp>
      <p:sp>
        <p:nvSpPr>
          <p:cNvPr id="6" name="div.spacer"/>
          <p:cNvSpPr/>
          <p:nvPr/>
        </p:nvSpPr>
        <p:spPr>
          <a:xfrm>
            <a:off x="8083296" y="1781080"/>
            <a:ext cx="12192" cy="4318826"/>
          </a:xfrm>
          <a:prstGeom prst="rect">
            <a:avLst/>
          </a:prstGeom>
          <a:solidFill>
            <a:srgbClr val="D4D4D4"/>
          </a:solidFill>
          <a:ln w="12700">
            <a:solidFill>
              <a:srgbClr val="D4D4D4">
                <a:alpha val="0"/>
              </a:srgbClr>
            </a:solidFill>
            <a:prstDash val="solid"/>
          </a:ln>
        </p:spPr>
      </p:sp>
      <p:pic>
        <p:nvPicPr>
          <p:cNvPr id="7"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499616" y="2764536"/>
            <a:ext cx="1219200" cy="1219200"/>
          </a:xfrm>
          <a:prstGeom prst="rect">
            <a:avLst/>
          </a:prstGeom>
        </p:spPr>
      </p:pic>
      <p:sp>
        <p:nvSpPr>
          <p:cNvPr id="8" name="span"/>
          <p:cNvSpPr/>
          <p:nvPr/>
        </p:nvSpPr>
        <p:spPr>
          <a:xfrm>
            <a:off x="580930" y="4258056"/>
            <a:ext cx="305647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New iteration by tianxiadys</a:t>
            </a:r>
            <a:endParaRPr lang="en-US" sz="1814" dirty="0"/>
          </a:p>
        </p:txBody>
      </p:sp>
      <p:sp>
        <p:nvSpPr>
          <p:cNvPr id="9" name="span"/>
          <p:cNvSpPr/>
          <p:nvPr/>
        </p:nvSpPr>
        <p:spPr>
          <a:xfrm>
            <a:off x="1814989" y="4585430"/>
            <a:ext cx="158791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explicitly built on</a:t>
            </a:r>
            <a:endParaRPr lang="en-US" sz="1555" dirty="0"/>
          </a:p>
        </p:txBody>
      </p:sp>
      <p:sp>
        <p:nvSpPr>
          <p:cNvPr id="10" name="span"/>
          <p:cNvSpPr/>
          <p:nvPr/>
        </p:nvSpPr>
        <p:spPr>
          <a:xfrm>
            <a:off x="1495139" y="4856988"/>
            <a:ext cx="122815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Bryan’s work.</a:t>
            </a:r>
            <a:endParaRPr lang="en-US" sz="1555" dirty="0"/>
          </a:p>
        </p:txBody>
      </p:sp>
      <p:sp>
        <p:nvSpPr>
          <p:cNvPr id="11" name="a">
            <a:hlinkClick r:id="rId3" tooltip=""/>
          </p:cNvPr>
          <p:cNvSpPr/>
          <p:nvPr/>
        </p:nvSpPr>
        <p:spPr>
          <a:xfrm>
            <a:off x="815531" y="4585430"/>
            <a:ext cx="999458"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PR #57761</a:t>
            </a:r>
            <a:endParaRPr lang="en-US" sz="1555" dirty="0"/>
          </a:p>
        </p:txBody>
      </p:sp>
      <p:pic>
        <p:nvPicPr>
          <p:cNvPr id="12" name="svg.freya@svg.theme@icon.icon.horizontal"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486400" y="2764536"/>
            <a:ext cx="1219200" cy="1219200"/>
          </a:xfrm>
          <a:prstGeom prst="rect">
            <a:avLst/>
          </a:prstGeom>
        </p:spPr>
      </p:pic>
      <p:sp>
        <p:nvSpPr>
          <p:cNvPr id="13" name="span"/>
          <p:cNvSpPr/>
          <p:nvPr/>
        </p:nvSpPr>
        <p:spPr>
          <a:xfrm>
            <a:off x="4615815" y="4258056"/>
            <a:ext cx="296037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A different API exploration</a:t>
            </a:r>
            <a:endParaRPr lang="en-US" sz="1814" dirty="0"/>
          </a:p>
        </p:txBody>
      </p:sp>
      <p:sp>
        <p:nvSpPr>
          <p:cNvPr id="14" name="span"/>
          <p:cNvSpPr/>
          <p:nvPr/>
        </p:nvSpPr>
        <p:spPr>
          <a:xfrm>
            <a:off x="4505611" y="4585430"/>
            <a:ext cx="318077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UnsafePointer, UnsafePointerView,</a:t>
            </a:r>
            <a:endParaRPr lang="en-US" sz="1555" dirty="0"/>
          </a:p>
        </p:txBody>
      </p:sp>
      <p:sp>
        <p:nvSpPr>
          <p:cNvPr id="15" name="span"/>
          <p:cNvSpPr/>
          <p:nvPr/>
        </p:nvSpPr>
        <p:spPr>
          <a:xfrm>
            <a:off x="5149310" y="4856988"/>
            <a:ext cx="189328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and UnsafeCallback.</a:t>
            </a:r>
            <a:endParaRPr lang="en-US" sz="1555" dirty="0"/>
          </a:p>
        </p:txBody>
      </p:sp>
      <p:pic>
        <p:nvPicPr>
          <p:cNvPr id="16" name="svg.freya@svg.theme@icon.icon.horizontal" descr="preencoded.png">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473184" y="2764536"/>
            <a:ext cx="1219200" cy="1219200"/>
          </a:xfrm>
          <a:prstGeom prst="rect">
            <a:avLst/>
          </a:prstGeom>
        </p:spPr>
      </p:pic>
      <p:sp>
        <p:nvSpPr>
          <p:cNvPr id="17" name="span"/>
          <p:cNvSpPr/>
          <p:nvPr/>
        </p:nvSpPr>
        <p:spPr>
          <a:xfrm>
            <a:off x="8566118" y="4258056"/>
            <a:ext cx="303333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More integration questions</a:t>
            </a:r>
            <a:endParaRPr lang="en-US" sz="1814" dirty="0"/>
          </a:p>
        </p:txBody>
      </p:sp>
      <p:sp>
        <p:nvSpPr>
          <p:cNvPr id="18" name="span"/>
          <p:cNvSpPr/>
          <p:nvPr/>
        </p:nvSpPr>
        <p:spPr>
          <a:xfrm>
            <a:off x="8799386" y="4585430"/>
            <a:ext cx="256679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Callbacks, permissions, and</a:t>
            </a:r>
            <a:endParaRPr lang="en-US" sz="1555" dirty="0"/>
          </a:p>
        </p:txBody>
      </p:sp>
      <p:sp>
        <p:nvSpPr>
          <p:cNvPr id="19" name="span"/>
          <p:cNvSpPr/>
          <p:nvPr/>
        </p:nvSpPr>
        <p:spPr>
          <a:xfrm>
            <a:off x="9458516" y="4856988"/>
            <a:ext cx="124844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bundled libffi.</a:t>
            </a:r>
            <a:endParaRPr lang="en-US" sz="1555" dirty="0"/>
          </a:p>
        </p:txBody>
      </p:sp>
      <p:pic>
        <p:nvPicPr>
          <p:cNvPr id="20" name="img.freya@image.theme@logo" descr="preencoded.png">    </p:cNvPr>
          <p:cNvPicPr>
            <a:picLocks noChangeAspect="1"/>
          </p:cNvPicPr>
          <p:nvPr/>
        </p:nvPicPr>
        <p:blipFill>
          <a:blip r:embed="rId8"/>
          <a:stretch>
            <a:fillRect/>
          </a:stretch>
        </p:blipFill>
        <p:spPr>
          <a:xfrm>
            <a:off x="11094720" y="5730240"/>
            <a:ext cx="609600" cy="6096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822102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2026: Colin restarts the conversation</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231505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Colin Ihrig (@cjihrig)</a:t>
            </a:r>
            <a:endParaRPr lang="en-US" sz="1814" dirty="0"/>
          </a:p>
        </p:txBody>
      </p:sp>
      <p:sp>
        <p:nvSpPr>
          <p:cNvPr id="7" name="span"/>
          <p:cNvSpPr/>
          <p:nvPr/>
        </p:nvSpPr>
        <p:spPr>
          <a:xfrm>
            <a:off x="1341120" y="1898999"/>
            <a:ext cx="78848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Opened </a:t>
            </a:r>
            <a:endParaRPr lang="en-US" sz="1555" dirty="0"/>
          </a:p>
        </p:txBody>
      </p:sp>
      <p:sp>
        <p:nvSpPr>
          <p:cNvPr id="8" name="span"/>
          <p:cNvSpPr/>
          <p:nvPr/>
        </p:nvSpPr>
        <p:spPr>
          <a:xfrm>
            <a:off x="3183541" y="1898999"/>
            <a:ext cx="409184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on March 2nd, 2026, renewing the initiative.</a:t>
            </a:r>
            <a:endParaRPr lang="en-US" sz="1555" dirty="0"/>
          </a:p>
        </p:txBody>
      </p:sp>
      <p:sp>
        <p:nvSpPr>
          <p:cNvPr id="9" name="a">
            <a:hlinkClick r:id="rId3" tooltip=""/>
          </p:cNvPr>
          <p:cNvSpPr/>
          <p:nvPr/>
        </p:nvSpPr>
        <p:spPr>
          <a:xfrm>
            <a:off x="2129600" y="1898999"/>
            <a:ext cx="1053941"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PR #62072</a:t>
            </a:r>
            <a:endParaRPr lang="en-US" sz="1555" dirty="0"/>
          </a:p>
        </p:txBody>
      </p:sp>
      <p:pic>
        <p:nvPicPr>
          <p:cNvPr id="10" name="svg.freya@svg.theme@icon.icon"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7680" y="2908554"/>
            <a:ext cx="609600" cy="609600"/>
          </a:xfrm>
          <a:prstGeom prst="rect">
            <a:avLst/>
          </a:prstGeom>
        </p:spPr>
      </p:pic>
      <p:sp>
        <p:nvSpPr>
          <p:cNvPr id="11" name="span"/>
          <p:cNvSpPr/>
          <p:nvPr/>
        </p:nvSpPr>
        <p:spPr>
          <a:xfrm>
            <a:off x="1341120" y="2912745"/>
            <a:ext cx="298113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From exploration to review</a:t>
            </a:r>
            <a:endParaRPr lang="en-US" sz="1814" dirty="0"/>
          </a:p>
        </p:txBody>
      </p:sp>
      <p:sp>
        <p:nvSpPr>
          <p:cNvPr id="12" name="span"/>
          <p:cNvSpPr/>
          <p:nvPr/>
        </p:nvSpPr>
        <p:spPr>
          <a:xfrm>
            <a:off x="1341120" y="3240119"/>
            <a:ext cx="729700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API and implementation evolved through collaboration and platform testing.</a:t>
            </a:r>
            <a:endParaRPr lang="en-US" sz="1555" dirty="0"/>
          </a:p>
        </p:txBody>
      </p:sp>
      <p:pic>
        <p:nvPicPr>
          <p:cNvPr id="13" name="svg.freya@svg.theme@icon.icon" descr="preencoded.png">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87680" y="4249674"/>
            <a:ext cx="609600" cy="609600"/>
          </a:xfrm>
          <a:prstGeom prst="rect">
            <a:avLst/>
          </a:prstGeom>
        </p:spPr>
      </p:pic>
      <p:sp>
        <p:nvSpPr>
          <p:cNvPr id="14" name="span"/>
          <p:cNvSpPr/>
          <p:nvPr/>
        </p:nvSpPr>
        <p:spPr>
          <a:xfrm>
            <a:off x="1341120" y="4253865"/>
            <a:ext cx="302418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Landed on April 14th, 2026</a:t>
            </a:r>
            <a:endParaRPr lang="en-US" sz="1814" dirty="0"/>
          </a:p>
        </p:txBody>
      </p:sp>
      <p:sp>
        <p:nvSpPr>
          <p:cNvPr id="15" name="span"/>
          <p:cNvSpPr/>
          <p:nvPr/>
        </p:nvSpPr>
        <p:spPr>
          <a:xfrm>
            <a:off x="2097596" y="4581239"/>
            <a:ext cx="273615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became part of Node.js core.</a:t>
            </a:r>
            <a:endParaRPr lang="en-US" sz="1555" dirty="0"/>
          </a:p>
        </p:txBody>
      </p:sp>
      <p:sp>
        <p:nvSpPr>
          <p:cNvPr id="16" name="a">
            <a:hlinkClick r:id="rId8" tooltip=""/>
          </p:cNvPr>
          <p:cNvSpPr/>
          <p:nvPr/>
        </p:nvSpPr>
        <p:spPr>
          <a:xfrm>
            <a:off x="1341120" y="4581239"/>
            <a:ext cx="756476"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node:ffi</a:t>
            </a:r>
            <a:endParaRPr lang="en-US" sz="1555" dirty="0"/>
          </a:p>
        </p:txBody>
      </p:sp>
      <p:pic>
        <p:nvPicPr>
          <p:cNvPr id="17" name="img.freya@image.theme@logo" descr="preencoded.png">    </p:cNvPr>
          <p:cNvPicPr>
            <a:picLocks noChangeAspect="1"/>
          </p:cNvPicPr>
          <p:nvPr/>
        </p:nvPicPr>
        <p:blipFill>
          <a:blip r:embed="rId9"/>
          <a:stretch>
            <a:fillRect/>
          </a:stretch>
        </p:blipFill>
        <p:spPr>
          <a:xfrm>
            <a:off x="11094720" y="5730240"/>
            <a:ext cx="609600" cy="6096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718080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Finding the API that fits Node.js</a:t>
            </a:r>
            <a:endParaRPr lang="en-US" sz="3240" dirty="0"/>
          </a:p>
        </p:txBody>
      </p:sp>
      <p:sp>
        <p:nvSpPr>
          <p:cNvPr id="5" name="div.spacer"/>
          <p:cNvSpPr/>
          <p:nvPr/>
        </p:nvSpPr>
        <p:spPr>
          <a:xfrm>
            <a:off x="4096512" y="1781080"/>
            <a:ext cx="12192" cy="4318826"/>
          </a:xfrm>
          <a:prstGeom prst="rect">
            <a:avLst/>
          </a:prstGeom>
          <a:solidFill>
            <a:srgbClr val="D4D4D4"/>
          </a:solidFill>
          <a:ln w="12700">
            <a:solidFill>
              <a:srgbClr val="D4D4D4">
                <a:alpha val="0"/>
              </a:srgbClr>
            </a:solidFill>
            <a:prstDash val="solid"/>
          </a:ln>
        </p:spPr>
      </p:sp>
      <p:sp>
        <p:nvSpPr>
          <p:cNvPr id="6" name="div.spacer"/>
          <p:cNvSpPr/>
          <p:nvPr/>
        </p:nvSpPr>
        <p:spPr>
          <a:xfrm>
            <a:off x="8083296" y="1781080"/>
            <a:ext cx="12192" cy="4318826"/>
          </a:xfrm>
          <a:prstGeom prst="rect">
            <a:avLst/>
          </a:prstGeom>
          <a:solidFill>
            <a:srgbClr val="D4D4D4"/>
          </a:solidFill>
          <a:ln w="12700">
            <a:solidFill>
              <a:srgbClr val="D4D4D4">
                <a:alpha val="0"/>
              </a:srgbClr>
            </a:solidFill>
            <a:prstDash val="solid"/>
          </a:ln>
        </p:spPr>
      </p:sp>
      <p:pic>
        <p:nvPicPr>
          <p:cNvPr id="7"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499616" y="2764536"/>
            <a:ext cx="1219200" cy="1219200"/>
          </a:xfrm>
          <a:prstGeom prst="rect">
            <a:avLst/>
          </a:prstGeom>
        </p:spPr>
      </p:pic>
      <p:sp>
        <p:nvSpPr>
          <p:cNvPr id="8" name="span"/>
          <p:cNvSpPr/>
          <p:nvPr/>
        </p:nvSpPr>
        <p:spPr>
          <a:xfrm>
            <a:off x="1214533" y="4258056"/>
            <a:ext cx="178936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DynamicLibrary</a:t>
            </a:r>
            <a:endParaRPr lang="en-US" sz="1814" dirty="0"/>
          </a:p>
        </p:txBody>
      </p:sp>
      <p:sp>
        <p:nvSpPr>
          <p:cNvPr id="9" name="span"/>
          <p:cNvSpPr/>
          <p:nvPr/>
        </p:nvSpPr>
        <p:spPr>
          <a:xfrm>
            <a:off x="568738" y="4585430"/>
            <a:ext cx="308086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Keep symbols, callable wrappers,</a:t>
            </a:r>
            <a:endParaRPr lang="en-US" sz="1555" dirty="0"/>
          </a:p>
        </p:txBody>
      </p:sp>
      <p:sp>
        <p:nvSpPr>
          <p:cNvPr id="10" name="span"/>
          <p:cNvSpPr/>
          <p:nvPr/>
        </p:nvSpPr>
        <p:spPr>
          <a:xfrm>
            <a:off x="518636" y="4856988"/>
            <a:ext cx="318116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and callbacks attached to a library.</a:t>
            </a:r>
            <a:endParaRPr lang="en-US" sz="1555" dirty="0"/>
          </a:p>
        </p:txBody>
      </p:sp>
      <p:pic>
        <p:nvPicPr>
          <p:cNvPr id="11" name="svg.freya@svg.theme@icon.icon.horizontal"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86400" y="2764536"/>
            <a:ext cx="1219200" cy="1219200"/>
          </a:xfrm>
          <a:prstGeom prst="rect">
            <a:avLst/>
          </a:prstGeom>
        </p:spPr>
      </p:pic>
      <p:sp>
        <p:nvSpPr>
          <p:cNvPr id="12" name="span"/>
          <p:cNvSpPr/>
          <p:nvPr/>
        </p:nvSpPr>
        <p:spPr>
          <a:xfrm>
            <a:off x="5057204" y="4258056"/>
            <a:ext cx="207749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Explicit signatures</a:t>
            </a:r>
            <a:endParaRPr lang="en-US" sz="1814" dirty="0"/>
          </a:p>
        </p:txBody>
      </p:sp>
      <p:sp>
        <p:nvSpPr>
          <p:cNvPr id="13" name="span"/>
          <p:cNvSpPr/>
          <p:nvPr/>
        </p:nvSpPr>
        <p:spPr>
          <a:xfrm>
            <a:off x="4670489" y="4585430"/>
            <a:ext cx="285102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Describe arguments and return</a:t>
            </a:r>
            <a:endParaRPr lang="en-US" sz="1555" dirty="0"/>
          </a:p>
        </p:txBody>
      </p:sp>
      <p:sp>
        <p:nvSpPr>
          <p:cNvPr id="14" name="span"/>
          <p:cNvSpPr/>
          <p:nvPr/>
        </p:nvSpPr>
        <p:spPr>
          <a:xfrm>
            <a:off x="4906518" y="4856988"/>
            <a:ext cx="237896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types with simple objects.</a:t>
            </a:r>
            <a:endParaRPr lang="en-US" sz="1555" dirty="0"/>
          </a:p>
        </p:txBody>
      </p:sp>
      <p:pic>
        <p:nvPicPr>
          <p:cNvPr id="15" name="svg.freya@svg.theme@icon.icon.horizontal"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473184" y="2764536"/>
            <a:ext cx="1219200" cy="1219200"/>
          </a:xfrm>
          <a:prstGeom prst="rect">
            <a:avLst/>
          </a:prstGeom>
        </p:spPr>
      </p:pic>
      <p:sp>
        <p:nvSpPr>
          <p:cNvPr id="16" name="span"/>
          <p:cNvSpPr/>
          <p:nvPr/>
        </p:nvSpPr>
        <p:spPr>
          <a:xfrm>
            <a:off x="8542973" y="4258056"/>
            <a:ext cx="307962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Explicit memory operations</a:t>
            </a:r>
            <a:endParaRPr lang="en-US" sz="1814" dirty="0"/>
          </a:p>
        </p:txBody>
      </p:sp>
      <p:sp>
        <p:nvSpPr>
          <p:cNvPr id="17" name="span"/>
          <p:cNvSpPr/>
          <p:nvPr/>
        </p:nvSpPr>
        <p:spPr>
          <a:xfrm>
            <a:off x="8737949" y="4585430"/>
            <a:ext cx="268967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Copy bytes, borrow views, or</a:t>
            </a:r>
            <a:endParaRPr lang="en-US" sz="1555" dirty="0"/>
          </a:p>
        </p:txBody>
      </p:sp>
      <p:sp>
        <p:nvSpPr>
          <p:cNvPr id="18" name="span"/>
          <p:cNvSpPr/>
          <p:nvPr/>
        </p:nvSpPr>
        <p:spPr>
          <a:xfrm>
            <a:off x="9133808" y="4856988"/>
            <a:ext cx="189795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access raw pointers.</a:t>
            </a:r>
            <a:endParaRPr lang="en-US" sz="1555" dirty="0"/>
          </a:p>
        </p:txBody>
      </p:sp>
      <p:pic>
        <p:nvPicPr>
          <p:cNvPr id="19"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3" name="article.freya@slide.theme@image"/>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article.freya@slide.theme@image" descr="preencoded.png">    </p:cNvPr>
          <p:cNvPicPr>
            <a:picLocks noChangeAspect="1"/>
          </p:cNvPicPr>
          <p:nvPr/>
        </p:nvPicPr>
        <p:blipFill>
          <a:blip r:embed="rId1"/>
          <a:stretch>
            <a:fillRect/>
          </a:stretch>
        </p:blipFill>
        <p:spPr>
          <a:xfrm>
            <a:off x="0" y="0"/>
            <a:ext cx="12192000" cy="6827520"/>
          </a:xfrm>
          <a:prstGeom prst="rect">
            <a:avLst/>
          </a:prstGeom>
        </p:spPr>
      </p:pic>
      <p:sp>
        <p:nvSpPr>
          <p:cNvPr id="5" name="h1.theme@callout.title"/>
          <p:cNvSpPr/>
          <p:nvPr/>
        </p:nvSpPr>
        <p:spPr>
          <a:xfrm>
            <a:off x="487680" y="4744212"/>
            <a:ext cx="6947440" cy="1595628"/>
          </a:xfrm>
          <a:prstGeom prst="rect">
            <a:avLst/>
          </a:prstGeom>
          <a:solidFill>
            <a:srgbClr val="00050B"/>
          </a:solidFill>
          <a:ln w="12700">
            <a:solidFill>
              <a:srgbClr val="00050B">
                <a:alpha val="0"/>
              </a:srgbClr>
            </a:solidFill>
            <a:prstDash val="solid"/>
          </a:ln>
        </p:spPr>
      </p:sp>
      <p:sp>
        <p:nvSpPr>
          <p:cNvPr id="6" name="span"/>
          <p:cNvSpPr/>
          <p:nvPr/>
        </p:nvSpPr>
        <p:spPr>
          <a:xfrm>
            <a:off x="853250" y="4945380"/>
            <a:ext cx="2774442" cy="688848"/>
          </a:xfrm>
          <a:prstGeom prst="rect">
            <a:avLst/>
          </a:prstGeom>
          <a:noFill/>
          <a:ln/>
        </p:spPr>
        <p:txBody>
          <a:bodyPr wrap="none" lIns="0" tIns="0" rIns="0" bIns="0" rtlCol="0" anchor="ctr"/>
          <a:lstStyle/>
          <a:p>
            <a:pPr indent="0" marL="0">
              <a:buNone/>
            </a:pPr>
            <a:r>
              <a:rPr lang="en-US" sz="4536" b="1" u="none" dirty="0">
                <a:solidFill>
                  <a:srgbClr val="FFFFFF"/>
                </a:solidFill>
                <a:latin typeface="Bitter" pitchFamily="34" charset="0"/>
                <a:ea typeface="Bitter" pitchFamily="34" charset="-122"/>
                <a:cs typeface="Bitter" pitchFamily="34" charset="-120"/>
              </a:rPr>
              <a:t>Welcome, </a:t>
            </a:r>
            <a:endParaRPr lang="en-US" sz="4536" dirty="0"/>
          </a:p>
        </p:txBody>
      </p:sp>
      <p:sp>
        <p:nvSpPr>
          <p:cNvPr id="7" name="span"/>
          <p:cNvSpPr/>
          <p:nvPr/>
        </p:nvSpPr>
        <p:spPr>
          <a:xfrm>
            <a:off x="6393371" y="4945380"/>
            <a:ext cx="134303" cy="688848"/>
          </a:xfrm>
          <a:prstGeom prst="rect">
            <a:avLst/>
          </a:prstGeom>
          <a:noFill/>
          <a:ln/>
        </p:spPr>
        <p:txBody>
          <a:bodyPr wrap="none" lIns="0" tIns="0" rIns="0" bIns="0" rtlCol="0" anchor="ctr"/>
          <a:lstStyle/>
          <a:p>
            <a:pPr indent="0" marL="0">
              <a:buNone/>
            </a:pPr>
            <a:r>
              <a:rPr lang="en-US" sz="4536" b="1" u="none" dirty="0">
                <a:solidFill>
                  <a:srgbClr val="FFFFFF"/>
                </a:solidFill>
                <a:latin typeface="Bitter" pitchFamily="34" charset="0"/>
                <a:ea typeface="Bitter" pitchFamily="34" charset="-122"/>
                <a:cs typeface="Bitter" pitchFamily="34" charset="-120"/>
              </a:rPr>
              <a:t>.</a:t>
            </a:r>
            <a:endParaRPr lang="en-US" sz="4536" dirty="0"/>
          </a:p>
        </p:txBody>
      </p:sp>
      <p:sp>
        <p:nvSpPr>
          <p:cNvPr id="8" name="code"/>
          <p:cNvSpPr/>
          <p:nvPr/>
        </p:nvSpPr>
        <p:spPr>
          <a:xfrm>
            <a:off x="3627692" y="4878324"/>
            <a:ext cx="2765679" cy="762000"/>
          </a:xfrm>
          <a:prstGeom prst="rect">
            <a:avLst/>
          </a:prstGeom>
          <a:noFill/>
          <a:ln/>
        </p:spPr>
        <p:txBody>
          <a:bodyPr wrap="none" lIns="0" tIns="0" rIns="0" bIns="0" rtlCol="0" anchor="ctr"/>
          <a:lstStyle/>
          <a:p>
            <a:pPr indent="0" marL="0">
              <a:buNone/>
            </a:pPr>
            <a:r>
              <a:rPr lang="en-US" sz="4536" u="none" dirty="0">
                <a:solidFill>
                  <a:srgbClr val="FFFFFF"/>
                </a:solidFill>
                <a:latin typeface="Roboto Mono" pitchFamily="34" charset="0"/>
                <a:ea typeface="Roboto Mono" pitchFamily="34" charset="-122"/>
                <a:cs typeface="Roboto Mono" pitchFamily="34" charset="-120"/>
              </a:rPr>
              <a:t>node:ffi</a:t>
            </a:r>
            <a:endParaRPr lang="en-US" sz="4536" dirty="0"/>
          </a:p>
        </p:txBody>
      </p:sp>
      <p:sp>
        <p:nvSpPr>
          <p:cNvPr id="9" name="span.subtitle"/>
          <p:cNvSpPr/>
          <p:nvPr/>
        </p:nvSpPr>
        <p:spPr>
          <a:xfrm>
            <a:off x="853250" y="5835015"/>
            <a:ext cx="6216301" cy="353568"/>
          </a:xfrm>
          <a:prstGeom prst="rect">
            <a:avLst/>
          </a:prstGeom>
          <a:noFill/>
          <a:ln/>
        </p:spPr>
        <p:txBody>
          <a:bodyPr wrap="none" lIns="0" tIns="0" rIns="0" bIns="0" rtlCol="0" anchor="ctr"/>
          <a:lstStyle/>
          <a:p>
            <a:pPr indent="0" marL="0">
              <a:buNone/>
            </a:pPr>
            <a:r>
              <a:rPr lang="en-US" sz="2333" b="1" u="none" dirty="0">
                <a:solidFill>
                  <a:srgbClr val="FFFFFF"/>
                </a:solidFill>
                <a:latin typeface="Bitter" pitchFamily="34" charset="0"/>
                <a:ea typeface="Bitter" pitchFamily="34" charset="-122"/>
                <a:cs typeface="Bitter" pitchFamily="34" charset="-120"/>
              </a:rPr>
              <a:t>Introduced as experimental in Node.js 26.1.0.</a:t>
            </a:r>
            <a:endParaRPr lang="en-US" sz="2333" dirty="0"/>
          </a:p>
        </p:txBody>
      </p:sp>
      <p:pic>
        <p:nvPicPr>
          <p:cNvPr id="10"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3083052"/>
            <a:ext cx="3950970"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How do I use it?</a:t>
            </a:r>
            <a:endParaRPr lang="en-US" sz="4277" dirty="0"/>
          </a:p>
        </p:txBody>
      </p:sp>
      <p:pic>
        <p:nvPicPr>
          <p:cNvPr id="5"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6"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5575554"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Types are part of the call</a:t>
            </a:r>
            <a:endParaRPr lang="en-US" sz="3240" dirty="0"/>
          </a:p>
        </p:txBody>
      </p:sp>
      <p:sp>
        <p:nvSpPr>
          <p:cNvPr id="5" name="pre.freya@code"/>
          <p:cNvSpPr/>
          <p:nvPr/>
        </p:nvSpPr>
        <p:spPr>
          <a:xfrm>
            <a:off x="3536728" y="2624233"/>
            <a:ext cx="5118449" cy="2632424"/>
          </a:xfrm>
          <a:prstGeom prst="roundRect">
            <a:avLst>
              <a:gd name="adj" fmla="val 2316"/>
            </a:avLst>
          </a:prstGeom>
          <a:solidFill>
            <a:srgbClr val="282C34"/>
          </a:solidFill>
          <a:ln w="12700">
            <a:solidFill>
              <a:srgbClr val="282C34">
                <a:alpha val="0"/>
              </a:srgbClr>
            </a:solidFill>
            <a:prstDash val="solid"/>
          </a:ln>
        </p:spPr>
      </p:sp>
      <p:sp>
        <p:nvSpPr>
          <p:cNvPr id="6" name="pre.freya@code:code"/>
          <p:cNvSpPr/>
          <p:nvPr/>
        </p:nvSpPr>
        <p:spPr>
          <a:xfrm>
            <a:off x="3707321" y="2874169"/>
            <a:ext cx="4834222" cy="2132648"/>
          </a:xfrm>
          <a:prstGeom prst="rect">
            <a:avLst/>
          </a:prstGeom>
          <a:noFill/>
          <a:ln/>
        </p:spPr>
        <p:txBody>
          <a:bodyPr wrap="none" lIns="0" tIns="0" rIns="0" bIns="0" rtlCol="0" anchor="t"/>
          <a:lstStyle/>
          <a:p>
            <a:pPr algn="l" indent="0" marL="0">
              <a:lnSpc>
                <a:spcPts val="1535"/>
              </a:lnSpc>
              <a:buNone/>
            </a:pPr>
            <a:r>
              <a:rPr lang="en-US" sz="1120" u="none" dirty="0">
                <a:solidFill>
                  <a:srgbClr val="7F848E"/>
                </a:solidFill>
                <a:latin typeface="Roboto Mono" pitchFamily="34" charset="0"/>
                <a:ea typeface="Roboto Mono" pitchFamily="34" charset="-122"/>
                <a:cs typeface="Roboto Mono" pitchFamily="34" charset="-120"/>
              </a:rPr>
              <a:t>// C: uint64_t identity_u64(uint64_t value);</a:t>
            </a: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identity</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lib</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getFunction</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'identity_u64'</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arguments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'uint64'</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return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'uint64'</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7F848E"/>
                </a:solidFill>
                <a:latin typeface="Roboto Mono" pitchFamily="34" charset="0"/>
                <a:ea typeface="Roboto Mono" pitchFamily="34" charset="-122"/>
                <a:cs typeface="Roboto Mono" pitchFamily="34" charset="-120"/>
              </a:rPr>
              <a:t>// SAFETY: The declaration matches the exported symbol.</a:t>
            </a: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value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identity</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D19A66"/>
                </a:solidFill>
                <a:latin typeface="Roboto Mono" pitchFamily="34" charset="0"/>
                <a:ea typeface="Roboto Mono" pitchFamily="34" charset="-122"/>
                <a:cs typeface="Roboto Mono" pitchFamily="34" charset="-120"/>
              </a:rPr>
              <a:t>9_007_199_254_740_993</a:t>
            </a:r>
            <a:r>
              <a:rPr lang="en-US" sz="1120" u="none" dirty="0">
                <a:solidFill>
                  <a:srgbClr val="C678DD"/>
                </a:solidFill>
                <a:latin typeface="Roboto Mono" pitchFamily="34" charset="0"/>
                <a:ea typeface="Roboto Mono" pitchFamily="34" charset="-122"/>
                <a:cs typeface="Roboto Mono" pitchFamily="34" charset="-120"/>
              </a:rPr>
              <a:t>n</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E5C07B"/>
                </a:solidFill>
                <a:latin typeface="Roboto Mono" pitchFamily="34" charset="0"/>
                <a:ea typeface="Roboto Mono" pitchFamily="34" charset="-122"/>
                <a:cs typeface="Roboto Mono" pitchFamily="34" charset="-120"/>
              </a:rPr>
              <a:t>console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log</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value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7F848E"/>
                </a:solidFill>
                <a:latin typeface="Roboto Mono" pitchFamily="34" charset="0"/>
                <a:ea typeface="Roboto Mono" pitchFamily="34" charset="-122"/>
                <a:cs typeface="Roboto Mono" pitchFamily="34" charset="-120"/>
              </a:rPr>
              <a:t>// 9007199254740993n</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7F848E"/>
                </a:solidFill>
                <a:latin typeface="Roboto Mono" pitchFamily="34" charset="0"/>
                <a:ea typeface="Roboto Mono" pitchFamily="34" charset="-122"/>
                <a:cs typeface="Roboto Mono" pitchFamily="34" charset="-120"/>
              </a:rPr>
              <a:t>// A number would already have lost precision.</a:t>
            </a:r>
            <a:endParaRPr lang="en-US" sz="1120" dirty="0"/>
          </a:p>
        </p:txBody>
      </p:sp>
      <p:pic>
        <p:nvPicPr>
          <p:cNvPr id="7"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3" name="article.freya@slide.theme@bg-red.theme@separator.theme@fg-white"/>
          <p:cNvSpPr/>
          <p:nvPr/>
        </p:nvSpPr>
        <p:spPr>
          <a:xfrm>
            <a:off x="0" y="0"/>
            <a:ext cx="12192000" cy="6827520"/>
          </a:xfrm>
          <a:prstGeom prst="rect">
            <a:avLst/>
          </a:prstGeom>
          <a:solidFill>
            <a:srgbClr val="DC2626"/>
          </a:solidFill>
          <a:ln w="12700">
            <a:solidFill>
              <a:srgbClr val="DC2626">
                <a:alpha val="0"/>
              </a:srgbClr>
            </a:solidFill>
            <a:prstDash val="solid"/>
          </a:ln>
        </p:spPr>
      </p:sp>
      <p:sp>
        <p:nvSpPr>
          <p:cNvPr id="4" name="span"/>
          <p:cNvSpPr/>
          <p:nvPr/>
        </p:nvSpPr>
        <p:spPr>
          <a:xfrm>
            <a:off x="487680" y="2336292"/>
            <a:ext cx="4466368"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With great power</a:t>
            </a:r>
            <a:endParaRPr lang="en-US" sz="4277" dirty="0"/>
          </a:p>
        </p:txBody>
      </p:sp>
      <p:sp>
        <p:nvSpPr>
          <p:cNvPr id="5" name="span"/>
          <p:cNvSpPr/>
          <p:nvPr/>
        </p:nvSpPr>
        <p:spPr>
          <a:xfrm>
            <a:off x="487680" y="3083052"/>
            <a:ext cx="3137821"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comes great</a:t>
            </a:r>
            <a:endParaRPr lang="en-US" sz="4277" dirty="0"/>
          </a:p>
        </p:txBody>
      </p:sp>
      <p:sp>
        <p:nvSpPr>
          <p:cNvPr id="6" name="span"/>
          <p:cNvSpPr/>
          <p:nvPr/>
        </p:nvSpPr>
        <p:spPr>
          <a:xfrm>
            <a:off x="487680" y="3829812"/>
            <a:ext cx="4158425"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responsibility™</a:t>
            </a:r>
            <a:endParaRPr lang="en-US" sz="4277" dirty="0"/>
          </a:p>
        </p:txBody>
      </p:sp>
      <p:pic>
        <p:nvPicPr>
          <p:cNvPr id="7"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8"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8153114"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A pointer is not an ownership model</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223561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JavaScript to native</a:t>
            </a:r>
            <a:endParaRPr lang="en-US" sz="1814" dirty="0"/>
          </a:p>
        </p:txBody>
      </p:sp>
      <p:sp>
        <p:nvSpPr>
          <p:cNvPr id="7" name="span"/>
          <p:cNvSpPr/>
          <p:nvPr/>
        </p:nvSpPr>
        <p:spPr>
          <a:xfrm>
            <a:off x="1341120" y="1898999"/>
            <a:ext cx="815120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Buffers can lend their backing memory for the call; strings use temporary UTF-8 storage.</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226780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Native to JavaScript</a:t>
            </a:r>
            <a:endParaRPr lang="en-US" sz="1814" dirty="0"/>
          </a:p>
        </p:txBody>
      </p:sp>
      <p:sp>
        <p:nvSpPr>
          <p:cNvPr id="10" name="span"/>
          <p:cNvSpPr/>
          <p:nvPr/>
        </p:nvSpPr>
        <p:spPr>
          <a:xfrm>
            <a:off x="1341120" y="3240119"/>
            <a:ext cx="703945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toBuffer copies by default; a zero-copy view still depends on native memory.</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272872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Lifetime is your contract</a:t>
            </a:r>
            <a:endParaRPr lang="en-US" sz="1814" dirty="0"/>
          </a:p>
        </p:txBody>
      </p:sp>
      <p:sp>
        <p:nvSpPr>
          <p:cNvPr id="13" name="span"/>
          <p:cNvSpPr/>
          <p:nvPr/>
        </p:nvSpPr>
        <p:spPr>
          <a:xfrm>
            <a:off x="1341120" y="4581239"/>
            <a:ext cx="638384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Keep memory alive and stable for as long as either side can access it.</a:t>
            </a:r>
            <a:endParaRPr lang="en-US" sz="1555" dirty="0"/>
          </a:p>
        </p:txBody>
      </p:sp>
      <p:pic>
        <p:nvPicPr>
          <p:cNvPr id="14"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50681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Borrow bytes, not ownership</a:t>
            </a:r>
            <a:endParaRPr lang="en-US" sz="3240" dirty="0"/>
          </a:p>
        </p:txBody>
      </p:sp>
      <p:sp>
        <p:nvSpPr>
          <p:cNvPr id="5" name="pre.freya@code"/>
          <p:cNvSpPr/>
          <p:nvPr/>
        </p:nvSpPr>
        <p:spPr>
          <a:xfrm>
            <a:off x="3365754" y="2721769"/>
            <a:ext cx="5460397" cy="2437448"/>
          </a:xfrm>
          <a:prstGeom prst="roundRect">
            <a:avLst>
              <a:gd name="adj" fmla="val 2501"/>
            </a:avLst>
          </a:prstGeom>
          <a:solidFill>
            <a:srgbClr val="282C34"/>
          </a:solidFill>
          <a:ln w="12700">
            <a:solidFill>
              <a:srgbClr val="282C34">
                <a:alpha val="0"/>
              </a:srgbClr>
            </a:solidFill>
            <a:prstDash val="solid"/>
          </a:ln>
        </p:spPr>
      </p:sp>
      <p:sp>
        <p:nvSpPr>
          <p:cNvPr id="6" name="pre.freya@code:code"/>
          <p:cNvSpPr/>
          <p:nvPr/>
        </p:nvSpPr>
        <p:spPr>
          <a:xfrm>
            <a:off x="3536347" y="2971705"/>
            <a:ext cx="5176170" cy="1937671"/>
          </a:xfrm>
          <a:prstGeom prst="rect">
            <a:avLst/>
          </a:prstGeom>
          <a:noFill/>
          <a:ln/>
        </p:spPr>
        <p:txBody>
          <a:bodyPr wrap="none" lIns="0" tIns="0" rIns="0" bIns="0" rtlCol="0" anchor="t"/>
          <a:lstStyle/>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#include</a:t>
            </a:r>
            <a:r>
              <a:rPr lang="en-US" sz="1120" u="none" dirty="0">
                <a:solidFill>
                  <a:srgbClr val="ABB2BF"/>
                </a:solidFill>
                <a:latin typeface="Roboto Mono" pitchFamily="34" charset="0"/>
                <a:ea typeface="Roboto Mono" pitchFamily="34" charset="-122"/>
                <a:cs typeface="Roboto Mono" pitchFamily="34" charset="-120"/>
              </a:rPr>
              <a:t> &lt;stdint.h&gt;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uint32_t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sum_bytes</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E06C75"/>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uint8_t</a:t>
            </a:r>
            <a:r>
              <a:rPr lang="en-US" sz="1120" u="none" dirty="0">
                <a:solidFill>
                  <a:srgbClr val="E06C75"/>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bytes</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uint32_t</a:t>
            </a:r>
            <a:r>
              <a:rPr lang="en-US" sz="1120" u="none" dirty="0">
                <a:solidFill>
                  <a:srgbClr val="E06C75"/>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length</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uint32_t</a:t>
            </a:r>
            <a:r>
              <a:rPr lang="en-US" sz="1120" u="none" dirty="0">
                <a:solidFill>
                  <a:srgbClr val="ABB2BF"/>
                </a:solidFill>
                <a:latin typeface="Roboto Mono" pitchFamily="34" charset="0"/>
                <a:ea typeface="Roboto Mono" pitchFamily="34" charset="-122"/>
                <a:cs typeface="Roboto Mono" pitchFamily="34" charset="-120"/>
              </a:rPr>
              <a:t> total </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0</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for</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uint32_t</a:t>
            </a:r>
            <a:r>
              <a:rPr lang="en-US" sz="1120" u="none" dirty="0">
                <a:solidFill>
                  <a:srgbClr val="ABB2BF"/>
                </a:solidFill>
                <a:latin typeface="Roboto Mono" pitchFamily="34" charset="0"/>
                <a:ea typeface="Roboto Mono" pitchFamily="34" charset="-122"/>
                <a:cs typeface="Roboto Mono" pitchFamily="34" charset="-120"/>
              </a:rPr>
              <a:t> i </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0</a:t>
            </a:r>
            <a:r>
              <a:rPr lang="en-US" sz="1120" u="none" dirty="0">
                <a:solidFill>
                  <a:srgbClr val="ABB2BF"/>
                </a:solidFill>
                <a:latin typeface="Roboto Mono" pitchFamily="34" charset="0"/>
                <a:ea typeface="Roboto Mono" pitchFamily="34" charset="-122"/>
                <a:cs typeface="Roboto Mono" pitchFamily="34" charset="-120"/>
              </a:rPr>
              <a:t>; i </a:t>
            </a:r>
            <a:r>
              <a:rPr lang="en-US" sz="1120" u="none" dirty="0">
                <a:solidFill>
                  <a:srgbClr val="C678DD"/>
                </a:solidFill>
                <a:latin typeface="Roboto Mono" pitchFamily="34" charset="0"/>
                <a:ea typeface="Roboto Mono" pitchFamily="34" charset="-122"/>
                <a:cs typeface="Roboto Mono" pitchFamily="34" charset="-120"/>
              </a:rPr>
              <a:t>&lt;</a:t>
            </a:r>
            <a:r>
              <a:rPr lang="en-US" sz="1120" u="none" dirty="0">
                <a:solidFill>
                  <a:srgbClr val="ABB2BF"/>
                </a:solidFill>
                <a:latin typeface="Roboto Mono" pitchFamily="34" charset="0"/>
                <a:ea typeface="Roboto Mono" pitchFamily="34" charset="-122"/>
                <a:cs typeface="Roboto Mono" pitchFamily="34" charset="-120"/>
              </a:rPr>
              <a:t> length; i</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7F848E"/>
                </a:solidFill>
                <a:latin typeface="Roboto Mono" pitchFamily="34" charset="0"/>
                <a:ea typeface="Roboto Mono" pitchFamily="34" charset="-122"/>
                <a:cs typeface="Roboto Mono" pitchFamily="34" charset="-120"/>
              </a:rPr>
              <a:t>// SAFETY: The caller provides length readable bytes.</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total </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bytes</a:t>
            </a:r>
            <a:r>
              <a:rPr lang="en-US" sz="1120" u="none" dirty="0">
                <a:solidFill>
                  <a:srgbClr val="ABB2BF"/>
                </a:solidFill>
                <a:latin typeface="Roboto Mono" pitchFamily="34" charset="0"/>
                <a:ea typeface="Roboto Mono" pitchFamily="34" charset="-122"/>
                <a:cs typeface="Roboto Mono" pitchFamily="34" charset="-120"/>
              </a:rPr>
              <a:t>[i];</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return</a:t>
            </a:r>
            <a:r>
              <a:rPr lang="en-US" sz="1120" u="none" dirty="0">
                <a:solidFill>
                  <a:srgbClr val="ABB2BF"/>
                </a:solidFill>
                <a:latin typeface="Roboto Mono" pitchFamily="34" charset="0"/>
                <a:ea typeface="Roboto Mono" pitchFamily="34" charset="-122"/>
                <a:cs typeface="Roboto Mono" pitchFamily="34" charset="-120"/>
              </a:rPr>
              <a:t> total;</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p:txBody>
      </p:sp>
      <p:pic>
        <p:nvPicPr>
          <p:cNvPr id="7"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831425"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A Buffer crosses the boundary</a:t>
            </a:r>
            <a:endParaRPr lang="en-US" sz="3240" dirty="0"/>
          </a:p>
        </p:txBody>
      </p:sp>
      <p:sp>
        <p:nvSpPr>
          <p:cNvPr id="5" name="pre.freya@code"/>
          <p:cNvSpPr/>
          <p:nvPr/>
        </p:nvSpPr>
        <p:spPr>
          <a:xfrm>
            <a:off x="2982182" y="2429256"/>
            <a:ext cx="6227540" cy="3022378"/>
          </a:xfrm>
          <a:prstGeom prst="roundRect">
            <a:avLst>
              <a:gd name="adj" fmla="val 2017"/>
            </a:avLst>
          </a:prstGeom>
          <a:solidFill>
            <a:srgbClr val="282C34"/>
          </a:solidFill>
          <a:ln w="12700">
            <a:solidFill>
              <a:srgbClr val="282C34">
                <a:alpha val="0"/>
              </a:srgbClr>
            </a:solidFill>
            <a:prstDash val="solid"/>
          </a:ln>
        </p:spPr>
      </p:sp>
      <p:sp>
        <p:nvSpPr>
          <p:cNvPr id="6" name="pre.freya@code:code"/>
          <p:cNvSpPr/>
          <p:nvPr/>
        </p:nvSpPr>
        <p:spPr>
          <a:xfrm>
            <a:off x="3152775" y="2679192"/>
            <a:ext cx="5943313" cy="2522601"/>
          </a:xfrm>
          <a:prstGeom prst="rect">
            <a:avLst/>
          </a:prstGeom>
          <a:noFill/>
          <a:ln/>
        </p:spPr>
        <p:txBody>
          <a:bodyPr wrap="none" lIns="0" tIns="0" rIns="0" bIns="0" rtlCol="0" anchor="t"/>
          <a:lstStyle/>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import</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E06C75"/>
                </a:solidFill>
                <a:latin typeface="Roboto Mono" pitchFamily="34" charset="0"/>
                <a:ea typeface="Roboto Mono" pitchFamily="34" charset="-122"/>
                <a:cs typeface="Roboto Mono" pitchFamily="34" charset="-120"/>
              </a:rPr>
              <a:t>dlopen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suffix</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C678DD"/>
                </a:solidFill>
                <a:latin typeface="Roboto Mono" pitchFamily="34" charset="0"/>
                <a:ea typeface="Roboto Mono" pitchFamily="34" charset="-122"/>
                <a:cs typeface="Roboto Mono" pitchFamily="34" charset="-120"/>
              </a:rPr>
              <a:t>from</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'node:ffi'</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using</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handle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dlopen</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`./mylib.</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suffix</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sum_bytes</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arguments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'buffer'</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'uint32'</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return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'uint32'</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bytes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Buffer</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from</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D19A66"/>
                </a:solidFill>
                <a:latin typeface="Roboto Mono" pitchFamily="34" charset="0"/>
                <a:ea typeface="Roboto Mono" pitchFamily="34" charset="-122"/>
                <a:cs typeface="Roboto Mono" pitchFamily="34" charset="-120"/>
              </a:rPr>
              <a:t>10</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20</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12</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7F848E"/>
                </a:solidFill>
                <a:latin typeface="Roboto Mono" pitchFamily="34" charset="0"/>
                <a:ea typeface="Roboto Mono" pitchFamily="34" charset="-122"/>
                <a:cs typeface="Roboto Mono" pitchFamily="34" charset="-120"/>
              </a:rPr>
              <a:t>// SAFETY: Live storage; C reads bytes.length bytes, retaining none.</a:t>
            </a: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total</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handle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functions</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sum_bytes</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bytes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bytes</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length</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E5C07B"/>
                </a:solidFill>
                <a:latin typeface="Roboto Mono" pitchFamily="34" charset="0"/>
                <a:ea typeface="Roboto Mono" pitchFamily="34" charset="-122"/>
                <a:cs typeface="Roboto Mono" pitchFamily="34" charset="-120"/>
              </a:rPr>
              <a:t>console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log</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total</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7F848E"/>
                </a:solidFill>
                <a:latin typeface="Roboto Mono" pitchFamily="34" charset="0"/>
                <a:ea typeface="Roboto Mono" pitchFamily="34" charset="-122"/>
                <a:cs typeface="Roboto Mono" pitchFamily="34" charset="-120"/>
              </a:rPr>
              <a:t>// 42</a:t>
            </a:r>
            <a:endParaRPr lang="en-US" sz="1120" dirty="0"/>
          </a:p>
        </p:txBody>
      </p:sp>
      <p:pic>
        <p:nvPicPr>
          <p:cNvPr id="7"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74440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Cleanup has an order</a:t>
            </a:r>
            <a:endParaRPr lang="en-US" sz="3240" dirty="0"/>
          </a:p>
        </p:txBody>
      </p:sp>
      <p:sp>
        <p:nvSpPr>
          <p:cNvPr id="5" name="span"/>
          <p:cNvSpPr/>
          <p:nvPr/>
        </p:nvSpPr>
        <p:spPr>
          <a:xfrm>
            <a:off x="812864" y="1474089"/>
            <a:ext cx="284417"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1</a:t>
            </a:r>
            <a:endParaRPr lang="en-US" sz="5184" dirty="0"/>
          </a:p>
        </p:txBody>
      </p:sp>
      <p:sp>
        <p:nvSpPr>
          <p:cNvPr id="6" name="span"/>
          <p:cNvSpPr/>
          <p:nvPr/>
        </p:nvSpPr>
        <p:spPr>
          <a:xfrm>
            <a:off x="1341120" y="1571625"/>
            <a:ext cx="216912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Stop native activity</a:t>
            </a:r>
            <a:endParaRPr lang="en-US" sz="1814" dirty="0"/>
          </a:p>
        </p:txBody>
      </p:sp>
      <p:sp>
        <p:nvSpPr>
          <p:cNvPr id="7" name="span"/>
          <p:cNvSpPr/>
          <p:nvPr/>
        </p:nvSpPr>
        <p:spPr>
          <a:xfrm>
            <a:off x="1341120" y="1898999"/>
            <a:ext cx="735987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Make sure native code will no longer invoke callbacks or use borrowed memory.</a:t>
            </a:r>
            <a:endParaRPr lang="en-US" sz="1555" dirty="0"/>
          </a:p>
        </p:txBody>
      </p:sp>
      <p:sp>
        <p:nvSpPr>
          <p:cNvPr id="8" name="span"/>
          <p:cNvSpPr/>
          <p:nvPr/>
        </p:nvSpPr>
        <p:spPr>
          <a:xfrm>
            <a:off x="726567" y="2815209"/>
            <a:ext cx="370713"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2</a:t>
            </a:r>
            <a:endParaRPr lang="en-US" sz="5184" dirty="0"/>
          </a:p>
        </p:txBody>
      </p:sp>
      <p:sp>
        <p:nvSpPr>
          <p:cNvPr id="9" name="span"/>
          <p:cNvSpPr/>
          <p:nvPr/>
        </p:nvSpPr>
        <p:spPr>
          <a:xfrm>
            <a:off x="1341120" y="2912745"/>
            <a:ext cx="288645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Release owned resources</a:t>
            </a:r>
            <a:endParaRPr lang="en-US" sz="1814" dirty="0"/>
          </a:p>
        </p:txBody>
      </p:sp>
      <p:sp>
        <p:nvSpPr>
          <p:cNvPr id="10" name="span"/>
          <p:cNvSpPr/>
          <p:nvPr/>
        </p:nvSpPr>
        <p:spPr>
          <a:xfrm>
            <a:off x="1341120" y="3240119"/>
            <a:ext cx="664225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Use the library's matching release functions while its code is still loaded.</a:t>
            </a:r>
            <a:endParaRPr lang="en-US" sz="1555" dirty="0"/>
          </a:p>
        </p:txBody>
      </p:sp>
      <p:sp>
        <p:nvSpPr>
          <p:cNvPr id="11" name="span"/>
          <p:cNvSpPr/>
          <p:nvPr/>
        </p:nvSpPr>
        <p:spPr>
          <a:xfrm>
            <a:off x="717995" y="4156329"/>
            <a:ext cx="379286"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3</a:t>
            </a:r>
            <a:endParaRPr lang="en-US" sz="5184" dirty="0"/>
          </a:p>
        </p:txBody>
      </p:sp>
      <p:sp>
        <p:nvSpPr>
          <p:cNvPr id="12" name="span"/>
          <p:cNvSpPr/>
          <p:nvPr/>
        </p:nvSpPr>
        <p:spPr>
          <a:xfrm>
            <a:off x="1341120" y="4253865"/>
            <a:ext cx="184613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Close the library</a:t>
            </a:r>
            <a:endParaRPr lang="en-US" sz="1814" dirty="0"/>
          </a:p>
        </p:txBody>
      </p:sp>
      <p:sp>
        <p:nvSpPr>
          <p:cNvPr id="13" name="span"/>
          <p:cNvSpPr/>
          <p:nvPr/>
        </p:nvSpPr>
        <p:spPr>
          <a:xfrm>
            <a:off x="1341120" y="4587335"/>
            <a:ext cx="236267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DynamicLibrary supports </a:t>
            </a:r>
            <a:endParaRPr lang="en-US" sz="1555" dirty="0"/>
          </a:p>
        </p:txBody>
      </p:sp>
      <p:sp>
        <p:nvSpPr>
          <p:cNvPr id="14" name="span"/>
          <p:cNvSpPr/>
          <p:nvPr/>
        </p:nvSpPr>
        <p:spPr>
          <a:xfrm>
            <a:off x="4533519" y="4587335"/>
            <a:ext cx="45472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and </a:t>
            </a:r>
            <a:endParaRPr lang="en-US" sz="1555" dirty="0"/>
          </a:p>
        </p:txBody>
      </p:sp>
      <p:sp>
        <p:nvSpPr>
          <p:cNvPr id="15" name="span"/>
          <p:cNvSpPr/>
          <p:nvPr/>
        </p:nvSpPr>
        <p:spPr>
          <a:xfrm>
            <a:off x="6647688" y="4587335"/>
            <a:ext cx="284330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Raw pointers are not revoked.</a:t>
            </a:r>
            <a:endParaRPr lang="en-US" sz="1555" dirty="0"/>
          </a:p>
        </p:txBody>
      </p:sp>
      <p:sp>
        <p:nvSpPr>
          <p:cNvPr id="16" name="code"/>
          <p:cNvSpPr/>
          <p:nvPr/>
        </p:nvSpPr>
        <p:spPr>
          <a:xfrm>
            <a:off x="3703796" y="4569047"/>
            <a:ext cx="829723"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close()</a:t>
            </a:r>
            <a:endParaRPr lang="en-US" sz="1555" dirty="0"/>
          </a:p>
        </p:txBody>
      </p:sp>
      <p:sp>
        <p:nvSpPr>
          <p:cNvPr id="17" name="code"/>
          <p:cNvSpPr/>
          <p:nvPr/>
        </p:nvSpPr>
        <p:spPr>
          <a:xfrm>
            <a:off x="4988243" y="4569047"/>
            <a:ext cx="1659446"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Symbol.dispose</a:t>
            </a:r>
            <a:endParaRPr lang="en-US" sz="1555" dirty="0"/>
          </a:p>
        </p:txBody>
      </p:sp>
      <p:pic>
        <p:nvPicPr>
          <p:cNvPr id="18"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71626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Callbacks cross the other way</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code"/>
          <p:cNvSpPr/>
          <p:nvPr/>
        </p:nvSpPr>
        <p:spPr>
          <a:xfrm>
            <a:off x="1341120" y="1559433"/>
            <a:ext cx="5116354" cy="304800"/>
          </a:xfrm>
          <a:prstGeom prst="rect">
            <a:avLst/>
          </a:prstGeom>
          <a:noFill/>
          <a:ln/>
        </p:spPr>
        <p:txBody>
          <a:bodyPr wrap="none" lIns="0" tIns="0" rIns="0" bIns="0" rtlCol="0" anchor="ctr"/>
          <a:lstStyle/>
          <a:p>
            <a:pPr indent="0" marL="0">
              <a:buNone/>
            </a:pPr>
            <a:r>
              <a:rPr lang="en-US" sz="1814" u="none" dirty="0">
                <a:solidFill>
                  <a:srgbClr val="000000"/>
                </a:solidFill>
                <a:latin typeface="Roboto Mono" pitchFamily="34" charset="0"/>
                <a:ea typeface="Roboto Mono" pitchFamily="34" charset="-122"/>
                <a:cs typeface="Roboto Mono" pitchFamily="34" charset="-120"/>
              </a:rPr>
              <a:t>registerCallback(signature, callback)</a:t>
            </a:r>
            <a:endParaRPr lang="en-US" sz="1814" dirty="0"/>
          </a:p>
        </p:txBody>
      </p:sp>
      <p:sp>
        <p:nvSpPr>
          <p:cNvPr id="7" name="span"/>
          <p:cNvSpPr/>
          <p:nvPr/>
        </p:nvSpPr>
        <p:spPr>
          <a:xfrm>
            <a:off x="1341120" y="1898999"/>
            <a:ext cx="706878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Create a native function pointer backed by JavaScript through a libffi closure.</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372627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Same thread, synchronous result</a:t>
            </a:r>
            <a:endParaRPr lang="en-US" sz="1814" dirty="0"/>
          </a:p>
        </p:txBody>
      </p:sp>
      <p:sp>
        <p:nvSpPr>
          <p:cNvPr id="10" name="span"/>
          <p:cNvSpPr/>
          <p:nvPr/>
        </p:nvSpPr>
        <p:spPr>
          <a:xfrm>
            <a:off x="1341120" y="3240119"/>
            <a:ext cx="583349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Invoke on the creating thread. Do not throw or return a Promise.</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387086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Unregister after the last native use</a:t>
            </a:r>
            <a:endParaRPr lang="en-US" sz="1814" dirty="0"/>
          </a:p>
        </p:txBody>
      </p:sp>
      <p:sp>
        <p:nvSpPr>
          <p:cNvPr id="13" name="span"/>
          <p:cNvSpPr/>
          <p:nvPr/>
        </p:nvSpPr>
        <p:spPr>
          <a:xfrm>
            <a:off x="1341120" y="4581239"/>
            <a:ext cx="662082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Never unregister an active callback or close its library while it is running.</a:t>
            </a:r>
            <a:endParaRPr lang="en-US" sz="1555" dirty="0"/>
          </a:p>
        </p:txBody>
      </p:sp>
      <p:pic>
        <p:nvPicPr>
          <p:cNvPr id="14"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95982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C calls JavaScript, then returns</a:t>
            </a:r>
            <a:endParaRPr lang="en-US" sz="3240" dirty="0"/>
          </a:p>
        </p:txBody>
      </p:sp>
      <p:sp>
        <p:nvSpPr>
          <p:cNvPr id="5" name="pre.freya@code"/>
          <p:cNvSpPr/>
          <p:nvPr/>
        </p:nvSpPr>
        <p:spPr>
          <a:xfrm>
            <a:off x="3195447" y="2916746"/>
            <a:ext cx="5801011" cy="2047494"/>
          </a:xfrm>
          <a:prstGeom prst="roundRect">
            <a:avLst>
              <a:gd name="adj" fmla="val 2977"/>
            </a:avLst>
          </a:prstGeom>
          <a:solidFill>
            <a:srgbClr val="282C34"/>
          </a:solidFill>
          <a:ln w="12700">
            <a:solidFill>
              <a:srgbClr val="282C34">
                <a:alpha val="0"/>
              </a:srgbClr>
            </a:solidFill>
            <a:prstDash val="solid"/>
          </a:ln>
        </p:spPr>
      </p:sp>
      <p:sp>
        <p:nvSpPr>
          <p:cNvPr id="6" name="pre.freya@code:code"/>
          <p:cNvSpPr/>
          <p:nvPr/>
        </p:nvSpPr>
        <p:spPr>
          <a:xfrm>
            <a:off x="3366040" y="3166682"/>
            <a:ext cx="5516784" cy="1547717"/>
          </a:xfrm>
          <a:prstGeom prst="rect">
            <a:avLst/>
          </a:prstGeom>
          <a:noFill/>
          <a:ln/>
        </p:spPr>
        <p:txBody>
          <a:bodyPr wrap="none" lIns="0" tIns="0" rIns="0" bIns="0" rtlCol="0" anchor="t"/>
          <a:lstStyle/>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#include</a:t>
            </a:r>
            <a:r>
              <a:rPr lang="en-US" sz="1120" u="none" dirty="0">
                <a:solidFill>
                  <a:srgbClr val="ABB2BF"/>
                </a:solidFill>
                <a:latin typeface="Roboto Mono" pitchFamily="34" charset="0"/>
                <a:ea typeface="Roboto Mono" pitchFamily="34" charset="-122"/>
                <a:cs typeface="Roboto Mono" pitchFamily="34" charset="-120"/>
              </a:rPr>
              <a:t> &lt;stdint.h&gt;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typedef</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int32_t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transform_fn)(</a:t>
            </a:r>
            <a:r>
              <a:rPr lang="en-US" sz="1120" u="none" dirty="0">
                <a:solidFill>
                  <a:srgbClr val="C678DD"/>
                </a:solidFill>
                <a:latin typeface="Roboto Mono" pitchFamily="34" charset="0"/>
                <a:ea typeface="Roboto Mono" pitchFamily="34" charset="-122"/>
                <a:cs typeface="Roboto Mono" pitchFamily="34" charset="-120"/>
              </a:rPr>
              <a:t>int32_t</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int32_t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apply_once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C678DD"/>
                </a:solidFill>
                <a:latin typeface="Roboto Mono" pitchFamily="34" charset="0"/>
                <a:ea typeface="Roboto Mono" pitchFamily="34" charset="-122"/>
                <a:cs typeface="Roboto Mono" pitchFamily="34" charset="-120"/>
              </a:rPr>
              <a:t>int32_t</a:t>
            </a:r>
            <a:r>
              <a:rPr lang="en-US" sz="1120" u="none" dirty="0">
                <a:solidFill>
                  <a:srgbClr val="E06C75"/>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value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 transform_fn </a:t>
            </a:r>
            <a:r>
              <a:rPr lang="en-US" sz="1120" u="none" dirty="0">
                <a:solidFill>
                  <a:srgbClr val="E06C75"/>
                </a:solidFill>
                <a:latin typeface="Roboto Mono" pitchFamily="34" charset="0"/>
                <a:ea typeface="Roboto Mono" pitchFamily="34" charset="-122"/>
                <a:cs typeface="Roboto Mono" pitchFamily="34" charset="-120"/>
              </a:rPr>
              <a:t>transform</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7F848E"/>
                </a:solidFill>
                <a:latin typeface="Roboto Mono" pitchFamily="34" charset="0"/>
                <a:ea typeface="Roboto Mono" pitchFamily="34" charset="-122"/>
                <a:cs typeface="Roboto Mono" pitchFamily="34" charset="-120"/>
              </a:rPr>
              <a:t>// SAFETY: A live callback is invoked on its creating thread.</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return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transform</a:t>
            </a:r>
            <a:r>
              <a:rPr lang="en-US" sz="1120" u="none" dirty="0">
                <a:solidFill>
                  <a:srgbClr val="ABB2BF"/>
                </a:solidFill>
                <a:latin typeface="Roboto Mono" pitchFamily="34" charset="0"/>
                <a:ea typeface="Roboto Mono" pitchFamily="34" charset="-122"/>
                <a:cs typeface="Roboto Mono" pitchFamily="34" charset="-120"/>
              </a:rPr>
              <a:t>(value);</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p:txBody>
      </p:sp>
      <p:pic>
        <p:nvPicPr>
          <p:cNvPr id="7"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568671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Register. Call. Unregister.</a:t>
            </a:r>
            <a:endParaRPr lang="en-US" sz="3240" dirty="0"/>
          </a:p>
        </p:txBody>
      </p:sp>
      <p:sp>
        <p:nvSpPr>
          <p:cNvPr id="5" name="pre.freya@code"/>
          <p:cNvSpPr/>
          <p:nvPr/>
        </p:nvSpPr>
        <p:spPr>
          <a:xfrm>
            <a:off x="3237833" y="1844326"/>
            <a:ext cx="5716334" cy="4192238"/>
          </a:xfrm>
          <a:prstGeom prst="roundRect">
            <a:avLst>
              <a:gd name="adj" fmla="val 1454"/>
            </a:avLst>
          </a:prstGeom>
          <a:solidFill>
            <a:srgbClr val="282C34"/>
          </a:solidFill>
          <a:ln w="12700">
            <a:solidFill>
              <a:srgbClr val="282C34">
                <a:alpha val="0"/>
              </a:srgbClr>
            </a:solidFill>
            <a:prstDash val="solid"/>
          </a:ln>
        </p:spPr>
      </p:sp>
      <p:sp>
        <p:nvSpPr>
          <p:cNvPr id="6" name="pre.freya@code:code"/>
          <p:cNvSpPr/>
          <p:nvPr/>
        </p:nvSpPr>
        <p:spPr>
          <a:xfrm>
            <a:off x="3408426" y="2094262"/>
            <a:ext cx="5432107" cy="3692462"/>
          </a:xfrm>
          <a:prstGeom prst="rect">
            <a:avLst/>
          </a:prstGeom>
          <a:noFill/>
          <a:ln/>
        </p:spPr>
        <p:txBody>
          <a:bodyPr wrap="none" lIns="0" tIns="0" rIns="0" bIns="0" rtlCol="0" anchor="t"/>
          <a:lstStyle/>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import</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E06C75"/>
                </a:solidFill>
                <a:latin typeface="Roboto Mono" pitchFamily="34" charset="0"/>
                <a:ea typeface="Roboto Mono" pitchFamily="34" charset="-122"/>
                <a:cs typeface="Roboto Mono" pitchFamily="34" charset="-120"/>
              </a:rPr>
              <a:t>dlopen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suffix</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C678DD"/>
                </a:solidFill>
                <a:latin typeface="Roboto Mono" pitchFamily="34" charset="0"/>
                <a:ea typeface="Roboto Mono" pitchFamily="34" charset="-122"/>
                <a:cs typeface="Roboto Mono" pitchFamily="34" charset="-120"/>
              </a:rPr>
              <a:t>from</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'node:ffi'</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using</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handle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dlopen</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`./mylib.</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suffix</a:t>
            </a:r>
            <a:r>
              <a:rPr lang="en-US" sz="1120" u="none" dirty="0">
                <a:solidFill>
                  <a:srgbClr val="C678DD"/>
                </a:solidFill>
                <a:latin typeface="Roboto Mono" pitchFamily="34" charset="0"/>
                <a:ea typeface="Roboto Mono" pitchFamily="34" charset="-122"/>
                <a:cs typeface="Roboto Mono" pitchFamily="34" charset="-120"/>
              </a:rPr>
              <a:t>}</a:t>
            </a:r>
            <a:r>
              <a:rPr lang="en-US" sz="1120" u="none" dirty="0">
                <a:solidFill>
                  <a:srgbClr val="98C379"/>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apply_once</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arguments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'int32'</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'function'</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return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'int32'</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callback</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handle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lib</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registerCallback</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E06C75"/>
                </a:solidFill>
                <a:latin typeface="Roboto Mono" pitchFamily="34" charset="0"/>
                <a:ea typeface="Roboto Mono" pitchFamily="34" charset="-122"/>
                <a:cs typeface="Roboto Mono" pitchFamily="34" charset="-120"/>
              </a:rPr>
              <a:t>arguments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'int32'</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return</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98C379"/>
                </a:solidFill>
                <a:latin typeface="Roboto Mono" pitchFamily="34" charset="0"/>
                <a:ea typeface="Roboto Mono" pitchFamily="34" charset="-122"/>
                <a:cs typeface="Roboto Mono" pitchFamily="34" charset="-120"/>
              </a:rPr>
              <a:t>'int32'</a:t>
            </a:r>
            <a:r>
              <a:rPr lang="en-US" sz="1120" u="none" dirty="0">
                <a:solidFill>
                  <a:srgbClr val="ABB2BF"/>
                </a:solidFill>
                <a:latin typeface="Roboto Mono" pitchFamily="34" charset="0"/>
                <a:ea typeface="Roboto Mono" pitchFamily="34" charset="-122"/>
                <a:cs typeface="Roboto Mono" pitchFamily="34" charset="-120"/>
              </a:rPr>
              <a:t> }, </a:t>
            </a:r>
            <a:r>
              <a:rPr lang="en-US" sz="1120" u="none" dirty="0">
                <a:solidFill>
                  <a:srgbClr val="E06C75"/>
                </a:solidFill>
                <a:latin typeface="Roboto Mono" pitchFamily="34" charset="0"/>
                <a:ea typeface="Roboto Mono" pitchFamily="34" charset="-122"/>
                <a:cs typeface="Roboto Mono" pitchFamily="34" charset="-120"/>
              </a:rPr>
              <a:t>value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=&gt;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value</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try</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7F848E"/>
                </a:solidFill>
                <a:latin typeface="Roboto Mono" pitchFamily="34" charset="0"/>
                <a:ea typeface="Roboto Mono" pitchFamily="34" charset="-122"/>
                <a:cs typeface="Roboto Mono" pitchFamily="34" charset="-120"/>
              </a:rPr>
              <a:t>// SAFETY: Synchronous, same-thread; no throw or Promise.</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console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log</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handle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functions</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apply_once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D19A66"/>
                </a:solidFill>
                <a:latin typeface="Roboto Mono" pitchFamily="34" charset="0"/>
                <a:ea typeface="Roboto Mono" pitchFamily="34" charset="-122"/>
                <a:cs typeface="Roboto Mono" pitchFamily="34" charset="-120"/>
              </a:rPr>
              <a:t>42</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06C75"/>
                </a:solidFill>
                <a:latin typeface="Roboto Mono" pitchFamily="34" charset="0"/>
                <a:ea typeface="Roboto Mono" pitchFamily="34" charset="-122"/>
                <a:cs typeface="Roboto Mono" pitchFamily="34" charset="-120"/>
              </a:rPr>
              <a:t>callback</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7F848E"/>
                </a:solidFill>
                <a:latin typeface="Roboto Mono" pitchFamily="34" charset="0"/>
                <a:ea typeface="Roboto Mono" pitchFamily="34" charset="-122"/>
                <a:cs typeface="Roboto Mono" pitchFamily="34" charset="-120"/>
              </a:rPr>
              <a:t>// 42</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finally</a:t>
            </a:r>
            <a:r>
              <a:rPr lang="en-US" sz="1120" u="none" dirty="0">
                <a:solidFill>
                  <a:srgbClr val="ABB2BF"/>
                </a:solidFill>
                <a:latin typeface="Roboto Mono" pitchFamily="34" charset="0"/>
                <a:ea typeface="Roboto Mono" pitchFamily="34" charset="-122"/>
                <a:cs typeface="Roboto Mono" pitchFamily="34" charset="-120"/>
              </a:rPr>
              <a:t>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7F848E"/>
                </a:solidFill>
                <a:latin typeface="Roboto Mono" pitchFamily="34" charset="0"/>
                <a:ea typeface="Roboto Mono" pitchFamily="34" charset="-122"/>
                <a:cs typeface="Roboto Mono" pitchFamily="34" charset="-120"/>
              </a:rPr>
              <a:t>// SAFETY: C has returned without retaining the callback.</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handle</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lib</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unregisterCallback</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E06C75"/>
                </a:solidFill>
                <a:latin typeface="Roboto Mono" pitchFamily="34" charset="0"/>
                <a:ea typeface="Roboto Mono" pitchFamily="34" charset="-122"/>
                <a:cs typeface="Roboto Mono" pitchFamily="34" charset="-120"/>
              </a:rPr>
              <a:t>callback</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p:txBody>
      </p:sp>
      <p:pic>
        <p:nvPicPr>
          <p:cNvPr id="7"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816787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Native does not mean asynchronous</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407517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A synchronous call blocks its thread</a:t>
            </a:r>
            <a:endParaRPr lang="en-US" sz="1814" dirty="0"/>
          </a:p>
        </p:txBody>
      </p:sp>
      <p:sp>
        <p:nvSpPr>
          <p:cNvPr id="7" name="span"/>
          <p:cNvSpPr/>
          <p:nvPr/>
        </p:nvSpPr>
        <p:spPr>
          <a:xfrm>
            <a:off x="1341120" y="1898999"/>
            <a:ext cx="510359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 slow native function can still stall the main event loop.</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350872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Move suitable work to a worker</a:t>
            </a:r>
            <a:endParaRPr lang="en-US" sz="1814" dirty="0"/>
          </a:p>
        </p:txBody>
      </p:sp>
      <p:sp>
        <p:nvSpPr>
          <p:cNvPr id="10" name="span"/>
          <p:cNvSpPr/>
          <p:nvPr/>
        </p:nvSpPr>
        <p:spPr>
          <a:xfrm>
            <a:off x="1341120" y="3240119"/>
            <a:ext cx="679456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Load and manage the library there, respecting its own thread-safety rules.</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code"/>
          <p:cNvSpPr/>
          <p:nvPr/>
        </p:nvSpPr>
        <p:spPr>
          <a:xfrm>
            <a:off x="1341120" y="4241673"/>
            <a:ext cx="2903887" cy="304800"/>
          </a:xfrm>
          <a:prstGeom prst="rect">
            <a:avLst/>
          </a:prstGeom>
          <a:noFill/>
          <a:ln/>
        </p:spPr>
        <p:txBody>
          <a:bodyPr wrap="none" lIns="0" tIns="0" rIns="0" bIns="0" rtlCol="0" anchor="ctr"/>
          <a:lstStyle/>
          <a:p>
            <a:pPr indent="0" marL="0">
              <a:buNone/>
            </a:pPr>
            <a:r>
              <a:rPr lang="en-US" sz="1814" u="none" dirty="0">
                <a:solidFill>
                  <a:srgbClr val="000000"/>
                </a:solidFill>
                <a:latin typeface="Roboto Mono" pitchFamily="34" charset="0"/>
                <a:ea typeface="Roboto Mono" pitchFamily="34" charset="-122"/>
                <a:cs typeface="Roboto Mono" pitchFamily="34" charset="-120"/>
              </a:rPr>
              <a:t>getCurrentEventLoop()</a:t>
            </a:r>
            <a:endParaRPr lang="en-US" sz="1814" dirty="0"/>
          </a:p>
        </p:txBody>
      </p:sp>
      <p:sp>
        <p:nvSpPr>
          <p:cNvPr id="13" name="span"/>
          <p:cNvSpPr/>
          <p:nvPr/>
        </p:nvSpPr>
        <p:spPr>
          <a:xfrm>
            <a:off x="1341120" y="4581239"/>
            <a:ext cx="706821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Exposes the current uv_loop_t for native integration, not automatic offloading.</a:t>
            </a:r>
            <a:endParaRPr lang="en-US" sz="1555" dirty="0"/>
          </a:p>
        </p:txBody>
      </p:sp>
      <p:pic>
        <p:nvPicPr>
          <p:cNvPr id="14"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2709672"/>
            <a:ext cx="2214467"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It works.</a:t>
            </a:r>
            <a:endParaRPr lang="en-US" sz="4277" dirty="0"/>
          </a:p>
        </p:txBody>
      </p:sp>
      <p:sp>
        <p:nvSpPr>
          <p:cNvPr id="5" name="span"/>
          <p:cNvSpPr/>
          <p:nvPr/>
        </p:nvSpPr>
        <p:spPr>
          <a:xfrm>
            <a:off x="487680" y="3456432"/>
            <a:ext cx="3432239"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But how fast?</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5652135"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Every crossing has a cost</a:t>
            </a:r>
            <a:endParaRPr lang="en-US" sz="3240" dirty="0"/>
          </a:p>
        </p:txBody>
      </p:sp>
      <p:pic>
        <p:nvPicPr>
          <p:cNvPr id="5" name="img.freya@image.image.no-content" descr="preencoded.png">    </p:cNvPr>
          <p:cNvPicPr>
            <a:picLocks noChangeAspect="1"/>
          </p:cNvPicPr>
          <p:nvPr/>
        </p:nvPicPr>
        <p:blipFill>
          <a:blip r:embed="rId1"/>
          <a:stretch>
            <a:fillRect/>
          </a:stretch>
        </p:blipFill>
        <p:spPr>
          <a:xfrm>
            <a:off x="1219200" y="1569053"/>
            <a:ext cx="9753600" cy="4255199"/>
          </a:xfrm>
          <a:prstGeom prst="rect">
            <a:avLst/>
          </a:prstGeom>
        </p:spPr>
      </p:pic>
      <p:pic>
        <p:nvPicPr>
          <p:cNvPr id="6"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3" name="article.freya@slide.theme@s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205764"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First optimizations</a:t>
            </a:r>
            <a:endParaRPr lang="en-US" sz="3240" dirty="0"/>
          </a:p>
        </p:txBody>
      </p:sp>
      <p:pic>
        <p:nvPicPr>
          <p:cNvPr id="5" name="img.freya@image.image" descr="preencoded.png">    </p:cNvPr>
          <p:cNvPicPr>
            <a:picLocks noChangeAspect="1"/>
          </p:cNvPicPr>
          <p:nvPr/>
        </p:nvPicPr>
        <p:blipFill>
          <a:blip r:embed="rId1"/>
          <a:stretch>
            <a:fillRect/>
          </a:stretch>
        </p:blipFill>
        <p:spPr>
          <a:xfrm>
            <a:off x="7944803" y="975360"/>
            <a:ext cx="2398395" cy="4876705"/>
          </a:xfrm>
          <a:prstGeom prst="rect">
            <a:avLst/>
          </a:prstGeom>
        </p:spPr>
      </p:pic>
      <p:sp>
        <p:nvSpPr>
          <p:cNvPr id="6" name="span"/>
          <p:cNvSpPr/>
          <p:nvPr/>
        </p:nvSpPr>
        <p:spPr>
          <a:xfrm>
            <a:off x="1841278" y="1571625"/>
            <a:ext cx="2811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by</a:t>
            </a:r>
            <a:endParaRPr lang="en-US" sz="1944" dirty="0"/>
          </a:p>
        </p:txBody>
      </p:sp>
      <p:sp>
        <p:nvSpPr>
          <p:cNvPr id="7" name="a">
            <a:hlinkClick r:id="rId2" tooltip=""/>
          </p:cNvPr>
          <p:cNvSpPr/>
          <p:nvPr/>
        </p:nvSpPr>
        <p:spPr>
          <a:xfrm>
            <a:off x="487680" y="1571625"/>
            <a:ext cx="322136"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PR</a:t>
            </a:r>
            <a:endParaRPr lang="en-US" sz="1944" dirty="0"/>
          </a:p>
        </p:txBody>
      </p:sp>
      <p:sp>
        <p:nvSpPr>
          <p:cNvPr id="8" name="a">
            <a:hlinkClick r:id="rId3" tooltip=""/>
          </p:cNvPr>
          <p:cNvSpPr/>
          <p:nvPr/>
        </p:nvSpPr>
        <p:spPr>
          <a:xfrm>
            <a:off x="868204" y="1571625"/>
            <a:ext cx="903637"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#62918</a:t>
            </a:r>
            <a:endParaRPr lang="en-US" sz="1944" dirty="0"/>
          </a:p>
        </p:txBody>
      </p:sp>
      <p:sp>
        <p:nvSpPr>
          <p:cNvPr id="9" name="a">
            <a:hlinkClick r:id="rId4" tooltip=""/>
          </p:cNvPr>
          <p:cNvSpPr/>
          <p:nvPr/>
        </p:nvSpPr>
        <p:spPr>
          <a:xfrm>
            <a:off x="2191893" y="1571625"/>
            <a:ext cx="711041"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Bryan</a:t>
            </a:r>
            <a:endParaRPr lang="en-US" sz="1944" dirty="0"/>
          </a:p>
        </p:txBody>
      </p:sp>
      <p:sp>
        <p:nvSpPr>
          <p:cNvPr id="10" name="a">
            <a:hlinkClick r:id="rId5" tooltip=""/>
          </p:cNvPr>
          <p:cNvSpPr/>
          <p:nvPr/>
        </p:nvSpPr>
        <p:spPr>
          <a:xfrm>
            <a:off x="2961323" y="1571625"/>
            <a:ext cx="885539"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English</a:t>
            </a:r>
            <a:endParaRPr lang="en-US" sz="1944" dirty="0"/>
          </a:p>
        </p:txBody>
      </p:sp>
      <p:sp>
        <p:nvSpPr>
          <p:cNvPr id="11" name="span"/>
          <p:cNvSpPr/>
          <p:nvPr/>
        </p:nvSpPr>
        <p:spPr>
          <a:xfrm>
            <a:off x="487680" y="2429637"/>
            <a:ext cx="53730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Less</a:t>
            </a:r>
            <a:endParaRPr lang="en-US" sz="1944" dirty="0"/>
          </a:p>
        </p:txBody>
      </p:sp>
      <p:sp>
        <p:nvSpPr>
          <p:cNvPr id="12" name="span"/>
          <p:cNvSpPr/>
          <p:nvPr/>
        </p:nvSpPr>
        <p:spPr>
          <a:xfrm>
            <a:off x="1094327" y="2429637"/>
            <a:ext cx="115328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overhead,</a:t>
            </a:r>
            <a:endParaRPr lang="en-US" sz="1944" dirty="0"/>
          </a:p>
        </p:txBody>
      </p:sp>
      <p:sp>
        <p:nvSpPr>
          <p:cNvPr id="13" name="span"/>
          <p:cNvSpPr/>
          <p:nvPr/>
        </p:nvSpPr>
        <p:spPr>
          <a:xfrm>
            <a:off x="2316956" y="2429637"/>
            <a:ext cx="40262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Still</a:t>
            </a:r>
            <a:endParaRPr lang="en-US" sz="1944" dirty="0"/>
          </a:p>
        </p:txBody>
      </p:sp>
      <p:sp>
        <p:nvSpPr>
          <p:cNvPr id="14" name="span"/>
          <p:cNvSpPr/>
          <p:nvPr/>
        </p:nvSpPr>
        <p:spPr>
          <a:xfrm>
            <a:off x="2788920" y="2429637"/>
            <a:ext cx="62455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using</a:t>
            </a:r>
            <a:endParaRPr lang="en-US" sz="1944" dirty="0"/>
          </a:p>
        </p:txBody>
      </p:sp>
      <p:sp>
        <p:nvSpPr>
          <p:cNvPr id="15" name="span"/>
          <p:cNvSpPr/>
          <p:nvPr/>
        </p:nvSpPr>
        <p:spPr>
          <a:xfrm>
            <a:off x="3482816" y="2429637"/>
            <a:ext cx="5538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libffi.</a:t>
            </a:r>
            <a:endParaRPr lang="en-US" sz="1944" dirty="0"/>
          </a:p>
        </p:txBody>
      </p:sp>
      <p:sp>
        <p:nvSpPr>
          <p:cNvPr id="16" name="span"/>
          <p:cNvSpPr/>
          <p:nvPr/>
        </p:nvSpPr>
        <p:spPr>
          <a:xfrm>
            <a:off x="487680" y="3287649"/>
            <a:ext cx="47577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One</a:t>
            </a:r>
            <a:endParaRPr lang="en-US" sz="1944" dirty="0"/>
          </a:p>
        </p:txBody>
      </p:sp>
      <p:sp>
        <p:nvSpPr>
          <p:cNvPr id="17" name="span"/>
          <p:cNvSpPr/>
          <p:nvPr/>
        </p:nvSpPr>
        <p:spPr>
          <a:xfrm>
            <a:off x="1032796" y="3287649"/>
            <a:ext cx="131016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ArrayBuffer</a:t>
            </a:r>
            <a:endParaRPr lang="en-US" sz="1944" dirty="0"/>
          </a:p>
        </p:txBody>
      </p:sp>
      <p:sp>
        <p:nvSpPr>
          <p:cNvPr id="18" name="span"/>
          <p:cNvSpPr/>
          <p:nvPr/>
        </p:nvSpPr>
        <p:spPr>
          <a:xfrm>
            <a:off x="2412302" y="3287649"/>
            <a:ext cx="38061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per</a:t>
            </a:r>
            <a:endParaRPr lang="en-US" sz="1944" dirty="0"/>
          </a:p>
        </p:txBody>
      </p:sp>
      <p:sp>
        <p:nvSpPr>
          <p:cNvPr id="19" name="span"/>
          <p:cNvSpPr/>
          <p:nvPr/>
        </p:nvSpPr>
        <p:spPr>
          <a:xfrm>
            <a:off x="2862263" y="3287649"/>
            <a:ext cx="100641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function,</a:t>
            </a:r>
            <a:endParaRPr lang="en-US" sz="1944" dirty="0"/>
          </a:p>
        </p:txBody>
      </p:sp>
      <p:sp>
        <p:nvSpPr>
          <p:cNvPr id="20" name="span"/>
          <p:cNvSpPr/>
          <p:nvPr/>
        </p:nvSpPr>
        <p:spPr>
          <a:xfrm>
            <a:off x="487680" y="3657981"/>
            <a:ext cx="79229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reused</a:t>
            </a:r>
            <a:endParaRPr lang="en-US" sz="1944" dirty="0"/>
          </a:p>
        </p:txBody>
      </p:sp>
      <p:sp>
        <p:nvSpPr>
          <p:cNvPr id="21" name="span"/>
          <p:cNvSpPr/>
          <p:nvPr/>
        </p:nvSpPr>
        <p:spPr>
          <a:xfrm>
            <a:off x="1349312" y="3657981"/>
            <a:ext cx="28127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by</a:t>
            </a:r>
            <a:endParaRPr lang="en-US" sz="1944" dirty="0"/>
          </a:p>
        </p:txBody>
      </p:sp>
      <p:sp>
        <p:nvSpPr>
          <p:cNvPr id="22" name="span"/>
          <p:cNvSpPr/>
          <p:nvPr/>
        </p:nvSpPr>
        <p:spPr>
          <a:xfrm>
            <a:off x="1699927" y="3657981"/>
            <a:ext cx="29603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JS</a:t>
            </a:r>
            <a:endParaRPr lang="en-US" sz="1944" dirty="0"/>
          </a:p>
        </p:txBody>
      </p:sp>
      <p:sp>
        <p:nvSpPr>
          <p:cNvPr id="23" name="span"/>
          <p:cNvSpPr/>
          <p:nvPr/>
        </p:nvSpPr>
        <p:spPr>
          <a:xfrm>
            <a:off x="2065306" y="3657981"/>
            <a:ext cx="4295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24" name="span"/>
          <p:cNvSpPr/>
          <p:nvPr/>
        </p:nvSpPr>
        <p:spPr>
          <a:xfrm>
            <a:off x="2564225" y="3657981"/>
            <a:ext cx="57216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a:t>
            </a:r>
            <a:endParaRPr lang="en-US" sz="1944" dirty="0"/>
          </a:p>
        </p:txBody>
      </p:sp>
      <p:pic>
        <p:nvPicPr>
          <p:cNvPr id="25" name="img.freya@image.theme@logo" descr="preencoded.png">    </p:cNvPr>
          <p:cNvPicPr>
            <a:picLocks noChangeAspect="1"/>
          </p:cNvPicPr>
          <p:nvPr/>
        </p:nvPicPr>
        <p:blipFill>
          <a:blip r:embed="rId6"/>
          <a:stretch>
            <a:fillRect/>
          </a:stretch>
        </p:blipFill>
        <p:spPr>
          <a:xfrm>
            <a:off x="11094720" y="5730240"/>
            <a:ext cx="609600" cy="609600"/>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828598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Pack once per call, reuse the storage</a:t>
            </a:r>
            <a:endParaRPr lang="en-US" sz="3240" dirty="0"/>
          </a:p>
        </p:txBody>
      </p:sp>
      <p:sp>
        <p:nvSpPr>
          <p:cNvPr id="5" name="pre.freya@code"/>
          <p:cNvSpPr/>
          <p:nvPr/>
        </p:nvSpPr>
        <p:spPr>
          <a:xfrm>
            <a:off x="3408807" y="2624233"/>
            <a:ext cx="5374386" cy="2632424"/>
          </a:xfrm>
          <a:prstGeom prst="roundRect">
            <a:avLst>
              <a:gd name="adj" fmla="val 2316"/>
            </a:avLst>
          </a:prstGeom>
          <a:solidFill>
            <a:srgbClr val="282C34"/>
          </a:solidFill>
          <a:ln w="12700">
            <a:solidFill>
              <a:srgbClr val="282C34">
                <a:alpha val="0"/>
              </a:srgbClr>
            </a:solidFill>
            <a:prstDash val="solid"/>
          </a:ln>
        </p:spPr>
      </p:sp>
      <p:sp>
        <p:nvSpPr>
          <p:cNvPr id="6" name="pre.freya@code:code"/>
          <p:cNvSpPr/>
          <p:nvPr/>
        </p:nvSpPr>
        <p:spPr>
          <a:xfrm>
            <a:off x="3579400" y="2874169"/>
            <a:ext cx="5090159" cy="2132648"/>
          </a:xfrm>
          <a:prstGeom prst="rect">
            <a:avLst/>
          </a:prstGeom>
          <a:noFill/>
          <a:ln/>
        </p:spPr>
        <p:txBody>
          <a:bodyPr wrap="none" lIns="0" tIns="0" rIns="0" bIns="0" rtlCol="0" anchor="t"/>
          <a:lstStyle/>
          <a:p>
            <a:pPr algn="l" indent="0" marL="0">
              <a:lnSpc>
                <a:spcPts val="1535"/>
              </a:lnSpc>
              <a:buNone/>
            </a:pPr>
            <a:r>
              <a:rPr lang="en-US" sz="1120" u="none" dirty="0">
                <a:solidFill>
                  <a:srgbClr val="7F848E"/>
                </a:solidFill>
                <a:latin typeface="Roboto Mono" pitchFamily="34" charset="0"/>
                <a:ea typeface="Roboto Mono" pitchFamily="34" charset="-122"/>
                <a:cs typeface="Roboto Mono" pitchFamily="34" charset="-120"/>
              </a:rPr>
              <a:t>// Simplified internals: one reusable buffer per function.</a:t>
            </a: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slots</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new</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DataView</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C678DD"/>
                </a:solidFill>
                <a:latin typeface="Roboto Mono" pitchFamily="34" charset="0"/>
                <a:ea typeface="Roboto Mono" pitchFamily="34" charset="-122"/>
                <a:cs typeface="Roboto Mono" pitchFamily="34" charset="-120"/>
              </a:rPr>
              <a:t>new</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61AFEF"/>
                </a:solidFill>
                <a:latin typeface="Roboto Mono" pitchFamily="34" charset="0"/>
                <a:ea typeface="Roboto Mono" pitchFamily="34" charset="-122"/>
                <a:cs typeface="Roboto Mono" pitchFamily="34" charset="-120"/>
              </a:rPr>
              <a:t>ArrayBuffer</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D19A66"/>
                </a:solidFill>
                <a:latin typeface="Roboto Mono" pitchFamily="34" charset="0"/>
                <a:ea typeface="Roboto Mono" pitchFamily="34" charset="-122"/>
                <a:cs typeface="Roboto Mono" pitchFamily="34" charset="-120"/>
              </a:rPr>
              <a:t>3</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8</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7F848E"/>
                </a:solidFill>
                <a:latin typeface="Roboto Mono" pitchFamily="34" charset="0"/>
                <a:ea typeface="Roboto Mono" pitchFamily="34" charset="-122"/>
                <a:cs typeface="Roboto Mono" pitchFamily="34" charset="-120"/>
              </a:rPr>
              <a:t>// Each call validates and packs the arguments.</a:t>
            </a:r>
            <a:endParaRPr lang="en-US" sz="1120" dirty="0"/>
          </a:p>
          <a:p>
            <a:pPr algn="l" indent="0" marL="0">
              <a:lnSpc>
                <a:spcPts val="1535"/>
              </a:lnSpc>
              <a:buNone/>
            </a:pPr>
            <a:r>
              <a:rPr lang="en-US" sz="1120" u="none" dirty="0">
                <a:solidFill>
                  <a:srgbClr val="E5C07B"/>
                </a:solidFill>
                <a:latin typeface="Roboto Mono" pitchFamily="34" charset="0"/>
                <a:ea typeface="Roboto Mono" pitchFamily="34" charset="-122"/>
                <a:cs typeface="Roboto Mono" pitchFamily="34" charset="-120"/>
              </a:rPr>
              <a:t>slots</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setInt32</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D19A66"/>
                </a:solidFill>
                <a:latin typeface="Roboto Mono" pitchFamily="34" charset="0"/>
                <a:ea typeface="Roboto Mono" pitchFamily="34" charset="-122"/>
                <a:cs typeface="Roboto Mono" pitchFamily="34" charset="-120"/>
              </a:rPr>
              <a:t>8</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20</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true</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E5C07B"/>
                </a:solidFill>
                <a:latin typeface="Roboto Mono" pitchFamily="34" charset="0"/>
                <a:ea typeface="Roboto Mono" pitchFamily="34" charset="-122"/>
                <a:cs typeface="Roboto Mono" pitchFamily="34" charset="-120"/>
              </a:rPr>
              <a:t>slots</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setInt32</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D19A66"/>
                </a:solidFill>
                <a:latin typeface="Roboto Mono" pitchFamily="34" charset="0"/>
                <a:ea typeface="Roboto Mono" pitchFamily="34" charset="-122"/>
                <a:cs typeface="Roboto Mono" pitchFamily="34" charset="-120"/>
              </a:rPr>
              <a:t>16</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22</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true</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7F848E"/>
                </a:solidFill>
                <a:latin typeface="Roboto Mono" pitchFamily="34" charset="0"/>
                <a:ea typeface="Roboto Mono" pitchFamily="34" charset="-122"/>
                <a:cs typeface="Roboto Mono" pitchFamily="34" charset="-120"/>
              </a:rPr>
              <a:t>// C++ snapshots the slots; libffi calls add_i32.</a:t>
            </a:r>
            <a:endParaRPr lang="en-US" sz="1120" dirty="0"/>
          </a:p>
          <a:p>
            <a:pPr algn="l" indent="0" marL="0">
              <a:lnSpc>
                <a:spcPts val="1535"/>
              </a:lnSpc>
              <a:buNone/>
            </a:pPr>
            <a:r>
              <a:rPr lang="en-US" sz="1120" u="none" dirty="0">
                <a:solidFill>
                  <a:srgbClr val="61AFEF"/>
                </a:solidFill>
                <a:latin typeface="Roboto Mono" pitchFamily="34" charset="0"/>
                <a:ea typeface="Roboto Mono" pitchFamily="34" charset="-122"/>
                <a:cs typeface="Roboto Mono" pitchFamily="34" charset="-120"/>
              </a:rPr>
              <a:t>invokeNativeWithoutJSArguments</a:t>
            </a: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const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result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56B6C2"/>
                </a:solidFill>
                <a:latin typeface="Roboto Mono" pitchFamily="34" charset="0"/>
                <a:ea typeface="Roboto Mono" pitchFamily="34" charset="-122"/>
                <a:cs typeface="Roboto Mono" pitchFamily="34" charset="-120"/>
              </a:rPr>
              <a: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E5C07B"/>
                </a:solidFill>
                <a:latin typeface="Roboto Mono" pitchFamily="34" charset="0"/>
                <a:ea typeface="Roboto Mono" pitchFamily="34" charset="-122"/>
                <a:cs typeface="Roboto Mono" pitchFamily="34" charset="-120"/>
              </a:rPr>
              <a:t>slots</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getInt32</a:t>
            </a:r>
            <a:r>
              <a:rPr lang="en-US" sz="1120" u="none" dirty="0">
                <a:solidFill>
                  <a:srgbClr val="ABB2BF"/>
                </a:solidFill>
                <a:latin typeface="Roboto Mono" pitchFamily="34" charset="0"/>
                <a:ea typeface="Roboto Mono" pitchFamily="34" charset="-122"/>
                <a:cs typeface="Roboto Mono" pitchFamily="34" charset="-120"/>
              </a:rPr>
              <a:t>(</a:t>
            </a:r>
            <a:r>
              <a:rPr lang="en-US" sz="1120" u="none" dirty="0">
                <a:solidFill>
                  <a:srgbClr val="D19A66"/>
                </a:solidFill>
                <a:latin typeface="Roboto Mono" pitchFamily="34" charset="0"/>
                <a:ea typeface="Roboto Mono" pitchFamily="34" charset="-122"/>
                <a:cs typeface="Roboto Mono" pitchFamily="34" charset="-120"/>
              </a:rPr>
              <a:t>0</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D19A66"/>
                </a:solidFill>
                <a:latin typeface="Roboto Mono" pitchFamily="34" charset="0"/>
                <a:ea typeface="Roboto Mono" pitchFamily="34" charset="-122"/>
                <a:cs typeface="Roboto Mono" pitchFamily="34" charset="-120"/>
              </a:rPr>
              <a:t>true</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7F848E"/>
                </a:solidFill>
                <a:latin typeface="Roboto Mono" pitchFamily="34" charset="0"/>
                <a:ea typeface="Roboto Mono" pitchFamily="34" charset="-122"/>
                <a:cs typeface="Roboto Mono" pitchFamily="34" charset="-120"/>
              </a:rPr>
              <a:t>// 42</a:t>
            </a:r>
            <a:endParaRPr lang="en-US" sz="1120" dirty="0"/>
          </a:p>
        </p:txBody>
      </p:sp>
      <p:pic>
        <p:nvPicPr>
          <p:cNvPr id="7"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7135940"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V8 already knows a faster route</a:t>
            </a:r>
            <a:endParaRPr lang="en-US" sz="3240" dirty="0"/>
          </a:p>
        </p:txBody>
      </p:sp>
      <p:sp>
        <p:nvSpPr>
          <p:cNvPr id="5" name="span"/>
          <p:cNvSpPr/>
          <p:nvPr/>
        </p:nvSpPr>
        <p:spPr>
          <a:xfrm>
            <a:off x="487680" y="1571625"/>
            <a:ext cx="47634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Fast</a:t>
            </a:r>
            <a:endParaRPr lang="en-US" sz="1944" dirty="0"/>
          </a:p>
        </p:txBody>
      </p:sp>
      <p:sp>
        <p:nvSpPr>
          <p:cNvPr id="6" name="span"/>
          <p:cNvSpPr/>
          <p:nvPr/>
        </p:nvSpPr>
        <p:spPr>
          <a:xfrm>
            <a:off x="1033367" y="1571625"/>
            <a:ext cx="38614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API</a:t>
            </a:r>
            <a:endParaRPr lang="en-US" sz="1944" dirty="0"/>
          </a:p>
        </p:txBody>
      </p:sp>
      <p:sp>
        <p:nvSpPr>
          <p:cNvPr id="7" name="span"/>
          <p:cNvSpPr/>
          <p:nvPr/>
        </p:nvSpPr>
        <p:spPr>
          <a:xfrm>
            <a:off x="1488853" y="1571625"/>
            <a:ext cx="4213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can</a:t>
            </a:r>
            <a:endParaRPr lang="en-US" sz="1944" dirty="0"/>
          </a:p>
        </p:txBody>
      </p:sp>
      <p:sp>
        <p:nvSpPr>
          <p:cNvPr id="8" name="span"/>
          <p:cNvSpPr/>
          <p:nvPr/>
        </p:nvSpPr>
        <p:spPr>
          <a:xfrm>
            <a:off x="1979581" y="1571625"/>
            <a:ext cx="39138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call</a:t>
            </a:r>
            <a:endParaRPr lang="en-US" sz="1944" dirty="0"/>
          </a:p>
        </p:txBody>
      </p:sp>
      <p:sp>
        <p:nvSpPr>
          <p:cNvPr id="9" name="span"/>
          <p:cNvSpPr/>
          <p:nvPr/>
        </p:nvSpPr>
        <p:spPr>
          <a:xfrm>
            <a:off x="2440305" y="1571625"/>
            <a:ext cx="13573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10" name="span"/>
          <p:cNvSpPr/>
          <p:nvPr/>
        </p:nvSpPr>
        <p:spPr>
          <a:xfrm>
            <a:off x="2645378" y="1571625"/>
            <a:ext cx="65665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typed</a:t>
            </a:r>
            <a:endParaRPr lang="en-US" sz="1944" dirty="0"/>
          </a:p>
        </p:txBody>
      </p:sp>
      <p:sp>
        <p:nvSpPr>
          <p:cNvPr id="11" name="span"/>
          <p:cNvSpPr/>
          <p:nvPr/>
        </p:nvSpPr>
        <p:spPr>
          <a:xfrm>
            <a:off x="3371374" y="1571625"/>
            <a:ext cx="68780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native</a:t>
            </a:r>
            <a:endParaRPr lang="en-US" sz="1944" dirty="0"/>
          </a:p>
        </p:txBody>
      </p:sp>
      <p:sp>
        <p:nvSpPr>
          <p:cNvPr id="12" name="span"/>
          <p:cNvSpPr/>
          <p:nvPr/>
        </p:nvSpPr>
        <p:spPr>
          <a:xfrm>
            <a:off x="4128516" y="1571625"/>
            <a:ext cx="5919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entry</a:t>
            </a:r>
            <a:endParaRPr lang="en-US" sz="1944" dirty="0"/>
          </a:p>
        </p:txBody>
      </p:sp>
      <p:sp>
        <p:nvSpPr>
          <p:cNvPr id="13" name="span"/>
          <p:cNvSpPr/>
          <p:nvPr/>
        </p:nvSpPr>
        <p:spPr>
          <a:xfrm>
            <a:off x="4789837" y="1571625"/>
            <a:ext cx="57159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point</a:t>
            </a:r>
            <a:endParaRPr lang="en-US" sz="1944" dirty="0"/>
          </a:p>
        </p:txBody>
      </p:sp>
      <p:sp>
        <p:nvSpPr>
          <p:cNvPr id="14" name="span"/>
          <p:cNvSpPr/>
          <p:nvPr/>
        </p:nvSpPr>
        <p:spPr>
          <a:xfrm>
            <a:off x="5430774" y="1571625"/>
            <a:ext cx="90039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directly.</a:t>
            </a:r>
            <a:endParaRPr lang="en-US" sz="1944" dirty="0"/>
          </a:p>
        </p:txBody>
      </p:sp>
      <p:sp>
        <p:nvSpPr>
          <p:cNvPr id="15" name="span"/>
          <p:cNvSpPr/>
          <p:nvPr/>
        </p:nvSpPr>
        <p:spPr>
          <a:xfrm>
            <a:off x="487680" y="2429637"/>
            <a:ext cx="37938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But</a:t>
            </a:r>
            <a:endParaRPr lang="en-US" sz="1944" dirty="0"/>
          </a:p>
        </p:txBody>
      </p:sp>
      <p:sp>
        <p:nvSpPr>
          <p:cNvPr id="16" name="span"/>
          <p:cNvSpPr/>
          <p:nvPr/>
        </p:nvSpPr>
        <p:spPr>
          <a:xfrm>
            <a:off x="936403" y="2429637"/>
            <a:ext cx="40424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this</a:t>
            </a:r>
            <a:endParaRPr lang="en-US" sz="1944" dirty="0"/>
          </a:p>
        </p:txBody>
      </p:sp>
      <p:sp>
        <p:nvSpPr>
          <p:cNvPr id="17" name="span"/>
          <p:cNvSpPr/>
          <p:nvPr/>
        </p:nvSpPr>
        <p:spPr>
          <a:xfrm>
            <a:off x="1409986" y="2429637"/>
            <a:ext cx="17983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a:t>
            </a:r>
            <a:endParaRPr lang="en-US" sz="1944" dirty="0"/>
          </a:p>
        </p:txBody>
      </p:sp>
      <p:sp>
        <p:nvSpPr>
          <p:cNvPr id="18" name="span"/>
          <p:cNvSpPr/>
          <p:nvPr/>
        </p:nvSpPr>
        <p:spPr>
          <a:xfrm>
            <a:off x="1659160" y="2429637"/>
            <a:ext cx="9367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function</a:t>
            </a:r>
            <a:endParaRPr lang="en-US" sz="1944" dirty="0"/>
          </a:p>
        </p:txBody>
      </p:sp>
      <p:sp>
        <p:nvSpPr>
          <p:cNvPr id="19" name="span"/>
          <p:cNvSpPr/>
          <p:nvPr/>
        </p:nvSpPr>
        <p:spPr>
          <a:xfrm>
            <a:off x="2665286" y="2429637"/>
            <a:ext cx="56559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does</a:t>
            </a:r>
            <a:endParaRPr lang="en-US" sz="1944" dirty="0"/>
          </a:p>
        </p:txBody>
      </p:sp>
      <p:sp>
        <p:nvSpPr>
          <p:cNvPr id="20" name="span"/>
          <p:cNvSpPr/>
          <p:nvPr/>
        </p:nvSpPr>
        <p:spPr>
          <a:xfrm>
            <a:off x="3300222" y="2429637"/>
            <a:ext cx="3653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not</a:t>
            </a:r>
            <a:endParaRPr lang="en-US" sz="1944" dirty="0"/>
          </a:p>
        </p:txBody>
      </p:sp>
      <p:sp>
        <p:nvSpPr>
          <p:cNvPr id="21" name="span"/>
          <p:cNvSpPr/>
          <p:nvPr/>
        </p:nvSpPr>
        <p:spPr>
          <a:xfrm>
            <a:off x="3734943" y="2429637"/>
            <a:ext cx="77209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expect</a:t>
            </a:r>
            <a:endParaRPr lang="en-US" sz="1944" dirty="0"/>
          </a:p>
        </p:txBody>
      </p:sp>
      <p:sp>
        <p:nvSpPr>
          <p:cNvPr id="22" name="span"/>
          <p:cNvSpPr/>
          <p:nvPr/>
        </p:nvSpPr>
        <p:spPr>
          <a:xfrm>
            <a:off x="4576382" y="2429637"/>
            <a:ext cx="5166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V8's</a:t>
            </a:r>
            <a:endParaRPr lang="en-US" sz="1944" dirty="0"/>
          </a:p>
        </p:txBody>
      </p:sp>
      <p:sp>
        <p:nvSpPr>
          <p:cNvPr id="23" name="span"/>
          <p:cNvSpPr/>
          <p:nvPr/>
        </p:nvSpPr>
        <p:spPr>
          <a:xfrm>
            <a:off x="5162360" y="2429637"/>
            <a:ext cx="98507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receiver.</a:t>
            </a:r>
            <a:endParaRPr lang="en-US" sz="1944" dirty="0"/>
          </a:p>
        </p:txBody>
      </p:sp>
      <p:pic>
        <p:nvPicPr>
          <p:cNvPr id="24" name="img.freya@image.image.with-content" descr="preencoded.png">    </p:cNvPr>
          <p:cNvPicPr>
            <a:picLocks noChangeAspect="1"/>
          </p:cNvPicPr>
          <p:nvPr/>
        </p:nvPicPr>
        <p:blipFill>
          <a:blip r:embed="rId1"/>
          <a:stretch>
            <a:fillRect/>
          </a:stretch>
        </p:blipFill>
        <p:spPr>
          <a:xfrm>
            <a:off x="1219200" y="3837527"/>
            <a:ext cx="9753600" cy="1434275"/>
          </a:xfrm>
          <a:prstGeom prst="rect">
            <a:avLst/>
          </a:prstGeom>
        </p:spPr>
      </p:pic>
      <p:pic>
        <p:nvPicPr>
          <p:cNvPr id="25"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sp>
        <p:nvSpPr>
          <p:cNvPr id="3" name="article.freya@slide.theme@bg-pink.theme@separator.theme@fg-white"/>
          <p:cNvSpPr/>
          <p:nvPr/>
        </p:nvSpPr>
        <p:spPr>
          <a:xfrm>
            <a:off x="0" y="0"/>
            <a:ext cx="12192000" cy="6827520"/>
          </a:xfrm>
          <a:prstGeom prst="rect">
            <a:avLst/>
          </a:prstGeom>
          <a:solidFill>
            <a:srgbClr val="DB2777"/>
          </a:solidFill>
          <a:ln w="12700">
            <a:solidFill>
              <a:srgbClr val="DB2777">
                <a:alpha val="0"/>
              </a:srgbClr>
            </a:solidFill>
            <a:prstDash val="solid"/>
          </a:ln>
        </p:spPr>
      </p:sp>
      <p:sp>
        <p:nvSpPr>
          <p:cNvPr id="4" name="span"/>
          <p:cNvSpPr/>
          <p:nvPr/>
        </p:nvSpPr>
        <p:spPr>
          <a:xfrm>
            <a:off x="487680" y="2280666"/>
            <a:ext cx="4148614"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One unexpected</a:t>
            </a:r>
            <a:endParaRPr lang="en-US" sz="4277" dirty="0"/>
          </a:p>
        </p:txBody>
      </p:sp>
      <p:sp>
        <p:nvSpPr>
          <p:cNvPr id="5" name="span"/>
          <p:cNvSpPr/>
          <p:nvPr/>
        </p:nvSpPr>
        <p:spPr>
          <a:xfrm>
            <a:off x="487680" y="3027426"/>
            <a:ext cx="2714149"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argument.</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
        <p:nvSpPr>
          <p:cNvPr id="7" name="span"/>
          <p:cNvSpPr/>
          <p:nvPr/>
        </p:nvSpPr>
        <p:spPr>
          <a:xfrm>
            <a:off x="487680" y="4249674"/>
            <a:ext cx="445484"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The</a:t>
            </a:r>
            <a:endParaRPr lang="en-US" sz="1944" dirty="0"/>
          </a:p>
        </p:txBody>
      </p:sp>
      <p:sp>
        <p:nvSpPr>
          <p:cNvPr id="8" name="span"/>
          <p:cNvSpPr/>
          <p:nvPr/>
        </p:nvSpPr>
        <p:spPr>
          <a:xfrm>
            <a:off x="1002506" y="4249674"/>
            <a:ext cx="1206722"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JavaScript</a:t>
            </a:r>
            <a:endParaRPr lang="en-US" sz="1944" dirty="0"/>
          </a:p>
        </p:txBody>
      </p:sp>
      <p:sp>
        <p:nvSpPr>
          <p:cNvPr id="9" name="span"/>
          <p:cNvSpPr/>
          <p:nvPr/>
        </p:nvSpPr>
        <p:spPr>
          <a:xfrm>
            <a:off x="2278571" y="4249674"/>
            <a:ext cx="985076" cy="298704"/>
          </a:xfrm>
          <a:prstGeom prst="rect">
            <a:avLst/>
          </a:prstGeom>
          <a:noFill/>
          <a:ln/>
        </p:spPr>
        <p:txBody>
          <a:bodyPr wrap="none" lIns="0" tIns="0" rIns="0" bIns="0" rtlCol="0" anchor="ctr"/>
          <a:lstStyle/>
          <a:p>
            <a:pPr indent="0" marL="0">
              <a:buNone/>
            </a:pPr>
            <a:r>
              <a:rPr lang="en-US" sz="1944" u="none" dirty="0">
                <a:solidFill>
                  <a:srgbClr val="FFFFFF"/>
                </a:solidFill>
                <a:latin typeface="Inter Light" pitchFamily="34" charset="0"/>
                <a:ea typeface="Inter Light" pitchFamily="34" charset="-122"/>
                <a:cs typeface="Inter Light" pitchFamily="34" charset="-120"/>
              </a:rPr>
              <a:t>receiver.</a:t>
            </a:r>
            <a:endParaRPr lang="en-US" sz="1944" dirty="0"/>
          </a:p>
        </p:txBody>
      </p:sp>
      <p:pic>
        <p:nvPicPr>
          <p:cNvPr id="10"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3" name="article.freya@slide.theme@s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20344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A tiny adapter</a:t>
            </a:r>
            <a:endParaRPr lang="en-US" sz="3240" dirty="0"/>
          </a:p>
        </p:txBody>
      </p:sp>
      <p:sp>
        <p:nvSpPr>
          <p:cNvPr id="5" name="span"/>
          <p:cNvSpPr/>
          <p:nvPr/>
        </p:nvSpPr>
        <p:spPr>
          <a:xfrm>
            <a:off x="487680" y="1083945"/>
            <a:ext cx="3535109"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bridges the gap</a:t>
            </a:r>
            <a:endParaRPr lang="en-US" sz="3240" dirty="0"/>
          </a:p>
        </p:txBody>
      </p:sp>
      <p:pic>
        <p:nvPicPr>
          <p:cNvPr id="6" name="img.freya@image.image" descr="preencoded.png">    </p:cNvPr>
          <p:cNvPicPr>
            <a:picLocks noChangeAspect="1"/>
          </p:cNvPicPr>
          <p:nvPr/>
        </p:nvPicPr>
        <p:blipFill>
          <a:blip r:embed="rId1"/>
          <a:stretch>
            <a:fillRect/>
          </a:stretch>
        </p:blipFill>
        <p:spPr>
          <a:xfrm>
            <a:off x="7763732" y="975360"/>
            <a:ext cx="2760440" cy="4876705"/>
          </a:xfrm>
          <a:prstGeom prst="rect">
            <a:avLst/>
          </a:prstGeom>
        </p:spPr>
      </p:pic>
      <p:sp>
        <p:nvSpPr>
          <p:cNvPr id="7" name="span"/>
          <p:cNvSpPr/>
          <p:nvPr/>
        </p:nvSpPr>
        <p:spPr>
          <a:xfrm>
            <a:off x="487680" y="2137410"/>
            <a:ext cx="4454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8" name="span"/>
          <p:cNvSpPr/>
          <p:nvPr/>
        </p:nvSpPr>
        <p:spPr>
          <a:xfrm>
            <a:off x="1073658" y="2137410"/>
            <a:ext cx="87201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adapter</a:t>
            </a:r>
            <a:endParaRPr lang="en-US" sz="1944" dirty="0"/>
          </a:p>
        </p:txBody>
      </p:sp>
      <p:sp>
        <p:nvSpPr>
          <p:cNvPr id="9" name="span"/>
          <p:cNvSpPr/>
          <p:nvPr/>
        </p:nvSpPr>
        <p:spPr>
          <a:xfrm>
            <a:off x="2086166" y="2137410"/>
            <a:ext cx="125815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repositions</a:t>
            </a:r>
            <a:endParaRPr lang="en-US" sz="1944" dirty="0"/>
          </a:p>
        </p:txBody>
      </p:sp>
      <p:sp>
        <p:nvSpPr>
          <p:cNvPr id="10" name="span"/>
          <p:cNvSpPr/>
          <p:nvPr/>
        </p:nvSpPr>
        <p:spPr>
          <a:xfrm>
            <a:off x="3484721" y="2137410"/>
            <a:ext cx="13573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11" name="span"/>
          <p:cNvSpPr/>
          <p:nvPr/>
        </p:nvSpPr>
        <p:spPr>
          <a:xfrm>
            <a:off x="3760946" y="2137410"/>
            <a:ext cx="4295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12" name="span"/>
          <p:cNvSpPr/>
          <p:nvPr/>
        </p:nvSpPr>
        <p:spPr>
          <a:xfrm>
            <a:off x="4331018" y="2137410"/>
            <a:ext cx="21840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a:t>
            </a:r>
            <a:endParaRPr lang="en-US" sz="1944" dirty="0"/>
          </a:p>
        </p:txBody>
      </p:sp>
      <p:sp>
        <p:nvSpPr>
          <p:cNvPr id="13" name="span"/>
          <p:cNvSpPr/>
          <p:nvPr/>
        </p:nvSpPr>
        <p:spPr>
          <a:xfrm>
            <a:off x="4689920" y="2137410"/>
            <a:ext cx="91840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omitting</a:t>
            </a:r>
            <a:endParaRPr lang="en-US" sz="1944" dirty="0"/>
          </a:p>
        </p:txBody>
      </p:sp>
      <p:sp>
        <p:nvSpPr>
          <p:cNvPr id="14" name="span"/>
          <p:cNvSpPr/>
          <p:nvPr/>
        </p:nvSpPr>
        <p:spPr>
          <a:xfrm>
            <a:off x="487680" y="2507742"/>
            <a:ext cx="36214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5" name="span"/>
          <p:cNvSpPr/>
          <p:nvPr/>
        </p:nvSpPr>
        <p:spPr>
          <a:xfrm>
            <a:off x="919163" y="2507742"/>
            <a:ext cx="98517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receiver.</a:t>
            </a:r>
            <a:endParaRPr lang="en-US" sz="1944" dirty="0"/>
          </a:p>
        </p:txBody>
      </p:sp>
      <p:sp>
        <p:nvSpPr>
          <p:cNvPr id="16" name="span"/>
          <p:cNvSpPr/>
          <p:nvPr/>
        </p:nvSpPr>
        <p:spPr>
          <a:xfrm>
            <a:off x="1973675" y="2507742"/>
            <a:ext cx="4454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7" name="span"/>
          <p:cNvSpPr/>
          <p:nvPr/>
        </p:nvSpPr>
        <p:spPr>
          <a:xfrm>
            <a:off x="2488502" y="2507742"/>
            <a:ext cx="63636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result</a:t>
            </a:r>
            <a:endParaRPr lang="en-US" sz="1944" dirty="0"/>
          </a:p>
        </p:txBody>
      </p:sp>
      <p:sp>
        <p:nvSpPr>
          <p:cNvPr id="18" name="span"/>
          <p:cNvSpPr/>
          <p:nvPr/>
        </p:nvSpPr>
        <p:spPr>
          <a:xfrm>
            <a:off x="3194209" y="2507742"/>
            <a:ext cx="1851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19" name="span"/>
          <p:cNvSpPr/>
          <p:nvPr/>
        </p:nvSpPr>
        <p:spPr>
          <a:xfrm>
            <a:off x="3448717" y="2507742"/>
            <a:ext cx="37404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still</a:t>
            </a:r>
            <a:endParaRPr lang="en-US" sz="1944" dirty="0"/>
          </a:p>
        </p:txBody>
      </p:sp>
      <p:sp>
        <p:nvSpPr>
          <p:cNvPr id="20" name="span"/>
          <p:cNvSpPr/>
          <p:nvPr/>
        </p:nvSpPr>
        <p:spPr>
          <a:xfrm>
            <a:off x="3892106" y="2507742"/>
            <a:ext cx="37661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42.</a:t>
            </a:r>
            <a:endParaRPr lang="en-US" sz="1944" dirty="0"/>
          </a:p>
        </p:txBody>
      </p:sp>
      <p:sp>
        <p:nvSpPr>
          <p:cNvPr id="21" name="span"/>
          <p:cNvSpPr/>
          <p:nvPr/>
        </p:nvSpPr>
        <p:spPr>
          <a:xfrm>
            <a:off x="487680" y="3365754"/>
            <a:ext cx="104584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Prepared</a:t>
            </a:r>
            <a:endParaRPr lang="en-US" sz="1944" dirty="0"/>
          </a:p>
        </p:txBody>
      </p:sp>
      <p:sp>
        <p:nvSpPr>
          <p:cNvPr id="22" name="span"/>
          <p:cNvSpPr/>
          <p:nvPr/>
        </p:nvSpPr>
        <p:spPr>
          <a:xfrm>
            <a:off x="1620869" y="3365754"/>
            <a:ext cx="64255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once:</a:t>
            </a:r>
            <a:endParaRPr lang="en-US" sz="1944" dirty="0"/>
          </a:p>
        </p:txBody>
      </p:sp>
      <p:sp>
        <p:nvSpPr>
          <p:cNvPr id="23" name="span"/>
          <p:cNvSpPr/>
          <p:nvPr/>
        </p:nvSpPr>
        <p:spPr>
          <a:xfrm>
            <a:off x="2350770" y="3365754"/>
            <a:ext cx="88801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allocate</a:t>
            </a:r>
            <a:endParaRPr lang="en-US" sz="1944" dirty="0"/>
          </a:p>
        </p:txBody>
      </p:sp>
      <p:sp>
        <p:nvSpPr>
          <p:cNvPr id="24" name="span"/>
          <p:cNvSpPr/>
          <p:nvPr/>
        </p:nvSpPr>
        <p:spPr>
          <a:xfrm>
            <a:off x="3326225" y="3365754"/>
            <a:ext cx="39519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RW</a:t>
            </a:r>
            <a:endParaRPr lang="en-US" sz="1944" dirty="0"/>
          </a:p>
        </p:txBody>
      </p:sp>
      <p:sp>
        <p:nvSpPr>
          <p:cNvPr id="25" name="span"/>
          <p:cNvSpPr/>
          <p:nvPr/>
        </p:nvSpPr>
        <p:spPr>
          <a:xfrm>
            <a:off x="3808857" y="3365754"/>
            <a:ext cx="23564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26" name="span"/>
          <p:cNvSpPr/>
          <p:nvPr/>
        </p:nvSpPr>
        <p:spPr>
          <a:xfrm>
            <a:off x="4131850" y="3365754"/>
            <a:ext cx="48987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emit</a:t>
            </a:r>
            <a:endParaRPr lang="en-US" sz="1944" dirty="0"/>
          </a:p>
        </p:txBody>
      </p:sp>
      <p:sp>
        <p:nvSpPr>
          <p:cNvPr id="27" name="span"/>
          <p:cNvSpPr/>
          <p:nvPr/>
        </p:nvSpPr>
        <p:spPr>
          <a:xfrm>
            <a:off x="4709160" y="3365754"/>
            <a:ext cx="57616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code</a:t>
            </a:r>
            <a:endParaRPr lang="en-US" sz="1944" dirty="0"/>
          </a:p>
        </p:txBody>
      </p:sp>
      <p:sp>
        <p:nvSpPr>
          <p:cNvPr id="28" name="span"/>
          <p:cNvSpPr/>
          <p:nvPr/>
        </p:nvSpPr>
        <p:spPr>
          <a:xfrm>
            <a:off x="5372672" y="3365754"/>
            <a:ext cx="23564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29" name="span"/>
          <p:cNvSpPr/>
          <p:nvPr/>
        </p:nvSpPr>
        <p:spPr>
          <a:xfrm>
            <a:off x="487680" y="3736086"/>
            <a:ext cx="5609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flush</a:t>
            </a:r>
            <a:endParaRPr lang="en-US" sz="1944" dirty="0"/>
          </a:p>
        </p:txBody>
      </p:sp>
      <p:sp>
        <p:nvSpPr>
          <p:cNvPr id="30" name="span"/>
          <p:cNvSpPr/>
          <p:nvPr/>
        </p:nvSpPr>
        <p:spPr>
          <a:xfrm>
            <a:off x="1117949" y="3736086"/>
            <a:ext cx="119910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instruction</a:t>
            </a:r>
            <a:endParaRPr lang="en-US" sz="1944" dirty="0"/>
          </a:p>
        </p:txBody>
      </p:sp>
      <p:sp>
        <p:nvSpPr>
          <p:cNvPr id="31" name="span"/>
          <p:cNvSpPr/>
          <p:nvPr/>
        </p:nvSpPr>
        <p:spPr>
          <a:xfrm>
            <a:off x="2386394" y="3736086"/>
            <a:ext cx="70265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cache</a:t>
            </a:r>
            <a:endParaRPr lang="en-US" sz="1944" dirty="0"/>
          </a:p>
        </p:txBody>
      </p:sp>
      <p:sp>
        <p:nvSpPr>
          <p:cNvPr id="32" name="span"/>
          <p:cNvSpPr/>
          <p:nvPr/>
        </p:nvSpPr>
        <p:spPr>
          <a:xfrm>
            <a:off x="3158395" y="3736086"/>
            <a:ext cx="23564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33" name="span"/>
          <p:cNvSpPr/>
          <p:nvPr/>
        </p:nvSpPr>
        <p:spPr>
          <a:xfrm>
            <a:off x="3463385" y="3736086"/>
            <a:ext cx="80610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protect</a:t>
            </a:r>
            <a:endParaRPr lang="en-US" sz="1944" dirty="0"/>
          </a:p>
        </p:txBody>
      </p:sp>
      <p:sp>
        <p:nvSpPr>
          <p:cNvPr id="34" name="span"/>
          <p:cNvSpPr/>
          <p:nvPr/>
        </p:nvSpPr>
        <p:spPr>
          <a:xfrm>
            <a:off x="4338828" y="3736086"/>
            <a:ext cx="38976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RX.</a:t>
            </a:r>
            <a:endParaRPr lang="en-US" sz="1944" dirty="0"/>
          </a:p>
        </p:txBody>
      </p:sp>
      <p:sp>
        <p:nvSpPr>
          <p:cNvPr id="35" name="span"/>
          <p:cNvSpPr/>
          <p:nvPr/>
        </p:nvSpPr>
        <p:spPr>
          <a:xfrm>
            <a:off x="487680" y="4594098"/>
            <a:ext cx="39519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RW</a:t>
            </a:r>
            <a:endParaRPr lang="en-US" sz="1944" dirty="0"/>
          </a:p>
        </p:txBody>
      </p:sp>
      <p:sp>
        <p:nvSpPr>
          <p:cNvPr id="36" name="span"/>
          <p:cNvSpPr/>
          <p:nvPr/>
        </p:nvSpPr>
        <p:spPr>
          <a:xfrm>
            <a:off x="952214" y="4594098"/>
            <a:ext cx="16144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37" name="span"/>
          <p:cNvSpPr/>
          <p:nvPr/>
        </p:nvSpPr>
        <p:spPr>
          <a:xfrm>
            <a:off x="1183005" y="4594098"/>
            <a:ext cx="123644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read/write;</a:t>
            </a:r>
            <a:endParaRPr lang="en-US" sz="1944" dirty="0"/>
          </a:p>
        </p:txBody>
      </p:sp>
      <p:sp>
        <p:nvSpPr>
          <p:cNvPr id="38" name="span"/>
          <p:cNvSpPr/>
          <p:nvPr/>
        </p:nvSpPr>
        <p:spPr>
          <a:xfrm>
            <a:off x="2488787" y="4594098"/>
            <a:ext cx="32004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RX</a:t>
            </a:r>
            <a:endParaRPr lang="en-US" sz="1944" dirty="0"/>
          </a:p>
        </p:txBody>
      </p:sp>
      <p:sp>
        <p:nvSpPr>
          <p:cNvPr id="39" name="span"/>
          <p:cNvSpPr/>
          <p:nvPr/>
        </p:nvSpPr>
        <p:spPr>
          <a:xfrm>
            <a:off x="2878169" y="4594098"/>
            <a:ext cx="16135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40" name="span"/>
          <p:cNvSpPr/>
          <p:nvPr/>
        </p:nvSpPr>
        <p:spPr>
          <a:xfrm>
            <a:off x="3108865" y="4594098"/>
            <a:ext cx="157438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read/execute.</a:t>
            </a:r>
            <a:endParaRPr lang="en-US" sz="1944" dirty="0"/>
          </a:p>
        </p:txBody>
      </p:sp>
      <p:sp>
        <p:nvSpPr>
          <p:cNvPr id="41" name="span"/>
          <p:cNvSpPr/>
          <p:nvPr/>
        </p:nvSpPr>
        <p:spPr>
          <a:xfrm>
            <a:off x="487680" y="4964430"/>
            <a:ext cx="47634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Fast</a:t>
            </a:r>
            <a:endParaRPr lang="en-US" sz="1944" dirty="0"/>
          </a:p>
        </p:txBody>
      </p:sp>
      <p:sp>
        <p:nvSpPr>
          <p:cNvPr id="42" name="span"/>
          <p:cNvSpPr/>
          <p:nvPr/>
        </p:nvSpPr>
        <p:spPr>
          <a:xfrm>
            <a:off x="1033367" y="4964430"/>
            <a:ext cx="5188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calls</a:t>
            </a:r>
            <a:endParaRPr lang="en-US" sz="1944" dirty="0"/>
          </a:p>
        </p:txBody>
      </p:sp>
      <p:sp>
        <p:nvSpPr>
          <p:cNvPr id="43" name="span"/>
          <p:cNvSpPr/>
          <p:nvPr/>
        </p:nvSpPr>
        <p:spPr>
          <a:xfrm>
            <a:off x="1621536" y="4964430"/>
            <a:ext cx="64370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reuse</a:t>
            </a:r>
            <a:endParaRPr lang="en-US" sz="1944" dirty="0"/>
          </a:p>
        </p:txBody>
      </p:sp>
      <p:sp>
        <p:nvSpPr>
          <p:cNvPr id="44" name="span"/>
          <p:cNvSpPr/>
          <p:nvPr/>
        </p:nvSpPr>
        <p:spPr>
          <a:xfrm>
            <a:off x="2334578" y="4964430"/>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45" name="span"/>
          <p:cNvSpPr/>
          <p:nvPr/>
        </p:nvSpPr>
        <p:spPr>
          <a:xfrm>
            <a:off x="2766155" y="4964430"/>
            <a:ext cx="32004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RX</a:t>
            </a:r>
            <a:endParaRPr lang="en-US" sz="1944" dirty="0"/>
          </a:p>
        </p:txBody>
      </p:sp>
      <p:sp>
        <p:nvSpPr>
          <p:cNvPr id="46" name="span"/>
          <p:cNvSpPr/>
          <p:nvPr/>
        </p:nvSpPr>
        <p:spPr>
          <a:xfrm>
            <a:off x="3155537" y="4964430"/>
            <a:ext cx="64589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code.</a:t>
            </a:r>
            <a:endParaRPr lang="en-US" sz="1944" dirty="0"/>
          </a:p>
        </p:txBody>
      </p:sp>
      <p:pic>
        <p:nvPicPr>
          <p:cNvPr id="4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7572470"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We explored more than one route</a:t>
            </a:r>
            <a:endParaRPr lang="en-US" sz="3240" dirty="0"/>
          </a:p>
        </p:txBody>
      </p:sp>
      <p:sp>
        <p:nvSpPr>
          <p:cNvPr id="5" name="div.spacer"/>
          <p:cNvSpPr/>
          <p:nvPr/>
        </p:nvSpPr>
        <p:spPr>
          <a:xfrm>
            <a:off x="6089904" y="1781080"/>
            <a:ext cx="12192" cy="4318826"/>
          </a:xfrm>
          <a:prstGeom prst="rect">
            <a:avLst/>
          </a:prstGeom>
          <a:solidFill>
            <a:srgbClr val="D4D4D4"/>
          </a:solidFill>
          <a:ln w="12700">
            <a:solidFill>
              <a:srgbClr val="D4D4D4">
                <a:alpha val="0"/>
              </a:srgbClr>
            </a:solidFill>
            <a:prstDash val="solid"/>
          </a:ln>
        </p:spPr>
      </p:sp>
      <p:pic>
        <p:nvPicPr>
          <p:cNvPr id="6"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496312" y="2900363"/>
            <a:ext cx="1219200" cy="1219200"/>
          </a:xfrm>
          <a:prstGeom prst="rect">
            <a:avLst/>
          </a:prstGeom>
        </p:spPr>
      </p:pic>
      <p:sp>
        <p:nvSpPr>
          <p:cNvPr id="7" name="span"/>
          <p:cNvSpPr/>
          <p:nvPr/>
        </p:nvSpPr>
        <p:spPr>
          <a:xfrm>
            <a:off x="1139381" y="4393883"/>
            <a:ext cx="393306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Generate wrappers with a compiler</a:t>
            </a:r>
            <a:endParaRPr lang="en-US" sz="1814" dirty="0"/>
          </a:p>
        </p:txBody>
      </p:sp>
      <p:sp>
        <p:nvSpPr>
          <p:cNvPr id="8" name="span"/>
          <p:cNvSpPr/>
          <p:nvPr/>
        </p:nvSpPr>
        <p:spPr>
          <a:xfrm>
            <a:off x="1969580" y="4721257"/>
            <a:ext cx="227266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Cranelift, MIR, and more.</a:t>
            </a:r>
            <a:endParaRPr lang="en-US" sz="1555" dirty="0"/>
          </a:p>
        </p:txBody>
      </p:sp>
      <p:pic>
        <p:nvPicPr>
          <p:cNvPr id="9" name="svg.freya@svg.theme@icon.icon.horizontal"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76488" y="2900363"/>
            <a:ext cx="1219200" cy="1219200"/>
          </a:xfrm>
          <a:prstGeom prst="rect">
            <a:avLst/>
          </a:prstGeom>
        </p:spPr>
      </p:pic>
      <p:sp>
        <p:nvSpPr>
          <p:cNvPr id="10" name="span"/>
          <p:cNvSpPr/>
          <p:nvPr/>
        </p:nvSpPr>
        <p:spPr>
          <a:xfrm>
            <a:off x="8577072" y="4393883"/>
            <a:ext cx="101793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Patch V8</a:t>
            </a:r>
            <a:endParaRPr lang="en-US" sz="1814" dirty="0"/>
          </a:p>
        </p:txBody>
      </p:sp>
      <p:sp>
        <p:nvSpPr>
          <p:cNvPr id="11" name="span"/>
          <p:cNvSpPr/>
          <p:nvPr/>
        </p:nvSpPr>
        <p:spPr>
          <a:xfrm>
            <a:off x="7064978" y="4721257"/>
            <a:ext cx="404222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 clever suggestion from Anna Henningsen.</a:t>
            </a:r>
            <a:endParaRPr lang="en-US" sz="1555" dirty="0"/>
          </a:p>
        </p:txBody>
      </p:sp>
      <p:pic>
        <p:nvPicPr>
          <p:cNvPr id="12" name="img.freya@image.theme@logo" descr="preencoded.png">    </p:cNvPr>
          <p:cNvPicPr>
            <a:picLocks noChangeAspect="1"/>
          </p:cNvPicPr>
          <p:nvPr/>
        </p:nvPicPr>
        <p:blipFill>
          <a:blip r:embed="rId5"/>
          <a:stretch>
            <a:fillRect/>
          </a:stretch>
        </p:blipFill>
        <p:spPr>
          <a:xfrm>
            <a:off x="11094720" y="5730240"/>
            <a:ext cx="609600" cy="609600"/>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sp>
        <p:nvSpPr>
          <p:cNvPr id="3" name="article.freya@slide.theme@bg-orange.theme@separator.theme@fg-white"/>
          <p:cNvSpPr/>
          <p:nvPr/>
        </p:nvSpPr>
        <p:spPr>
          <a:xfrm>
            <a:off x="0" y="0"/>
            <a:ext cx="12192000" cy="6827520"/>
          </a:xfrm>
          <a:prstGeom prst="rect">
            <a:avLst/>
          </a:prstGeom>
          <a:solidFill>
            <a:srgbClr val="EA580C"/>
          </a:solidFill>
          <a:ln w="12700">
            <a:solidFill>
              <a:srgbClr val="EA580C">
                <a:alpha val="0"/>
              </a:srgbClr>
            </a:solidFill>
            <a:prstDash val="solid"/>
          </a:ln>
        </p:spPr>
      </p:sp>
      <p:sp>
        <p:nvSpPr>
          <p:cNvPr id="4" name="span"/>
          <p:cNvSpPr/>
          <p:nvPr/>
        </p:nvSpPr>
        <p:spPr>
          <a:xfrm>
            <a:off x="487680" y="3083052"/>
            <a:ext cx="5096447"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So, what happened?</a:t>
            </a:r>
            <a:endParaRPr lang="en-US" sz="4277" dirty="0"/>
          </a:p>
        </p:txBody>
      </p:sp>
      <p:pic>
        <p:nvPicPr>
          <p:cNvPr id="5"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6"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64858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We brought it home!</a:t>
            </a:r>
            <a:endParaRPr lang="en-US" sz="3240" dirty="0"/>
          </a:p>
        </p:txBody>
      </p:sp>
      <p:sp>
        <p:nvSpPr>
          <p:cNvPr id="5" name="div.spacer"/>
          <p:cNvSpPr/>
          <p:nvPr/>
        </p:nvSpPr>
        <p:spPr>
          <a:xfrm>
            <a:off x="6089904" y="1781080"/>
            <a:ext cx="12192" cy="4318826"/>
          </a:xfrm>
          <a:prstGeom prst="rect">
            <a:avLst/>
          </a:prstGeom>
          <a:solidFill>
            <a:srgbClr val="D4D4D4"/>
          </a:solidFill>
          <a:ln w="12700">
            <a:solidFill>
              <a:srgbClr val="D4D4D4">
                <a:alpha val="0"/>
              </a:srgbClr>
            </a:solidFill>
            <a:prstDash val="solid"/>
          </a:ln>
        </p:spPr>
      </p:sp>
      <p:pic>
        <p:nvPicPr>
          <p:cNvPr id="6"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496312" y="2764536"/>
            <a:ext cx="1219200" cy="1219200"/>
          </a:xfrm>
          <a:prstGeom prst="rect">
            <a:avLst/>
          </a:prstGeom>
        </p:spPr>
      </p:pic>
      <p:sp>
        <p:nvSpPr>
          <p:cNvPr id="7" name="span"/>
          <p:cNvSpPr/>
          <p:nvPr/>
        </p:nvSpPr>
        <p:spPr>
          <a:xfrm>
            <a:off x="2659856" y="4258056"/>
            <a:ext cx="215017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 — June 16th, 2026</a:t>
            </a:r>
            <a:endParaRPr lang="en-US" sz="1814" dirty="0"/>
          </a:p>
        </p:txBody>
      </p:sp>
      <p:sp>
        <p:nvSpPr>
          <p:cNvPr id="8" name="a">
            <a:hlinkClick r:id="rId3" tooltip=""/>
          </p:cNvPr>
          <p:cNvSpPr/>
          <p:nvPr/>
        </p:nvSpPr>
        <p:spPr>
          <a:xfrm>
            <a:off x="1401699" y="4258056"/>
            <a:ext cx="1258157" cy="280416"/>
          </a:xfrm>
          <a:prstGeom prst="rect">
            <a:avLst/>
          </a:prstGeom>
          <a:noFill/>
          <a:ln/>
        </p:spPr>
        <p:txBody>
          <a:bodyPr wrap="none" lIns="0" tIns="0" rIns="0" bIns="0" rtlCol="0" anchor="ctr"/>
          <a:lstStyle/>
          <a:p>
            <a:pPr indent="0" marL="0">
              <a:buNone/>
            </a:pPr>
            <a:r>
              <a:rPr lang="en-US" sz="1814" b="1" u="none" dirty="0">
                <a:solidFill>
                  <a:srgbClr val="2563EB"/>
                </a:solidFill>
                <a:latin typeface="Inter" pitchFamily="34" charset="0"/>
                <a:ea typeface="Inter" pitchFamily="34" charset="-122"/>
                <a:cs typeface="Inter" pitchFamily="34" charset="-120"/>
              </a:rPr>
              <a:t>PR #63068</a:t>
            </a:r>
            <a:endParaRPr lang="en-US" sz="1814" dirty="0"/>
          </a:p>
        </p:txBody>
      </p:sp>
      <p:sp>
        <p:nvSpPr>
          <p:cNvPr id="9" name="span"/>
          <p:cNvSpPr/>
          <p:nvPr/>
        </p:nvSpPr>
        <p:spPr>
          <a:xfrm>
            <a:off x="1218533" y="4585430"/>
            <a:ext cx="377466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My Fast FFI implementation, co-authored</a:t>
            </a:r>
            <a:endParaRPr lang="en-US" sz="1555" dirty="0"/>
          </a:p>
        </p:txBody>
      </p:sp>
      <p:sp>
        <p:nvSpPr>
          <p:cNvPr id="10" name="span"/>
          <p:cNvSpPr/>
          <p:nvPr/>
        </p:nvSpPr>
        <p:spPr>
          <a:xfrm>
            <a:off x="1735360" y="4856988"/>
            <a:ext cx="274100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with Bryan, landed in Node.js.</a:t>
            </a:r>
            <a:endParaRPr lang="en-US" sz="1555" dirty="0"/>
          </a:p>
        </p:txBody>
      </p:sp>
      <p:pic>
        <p:nvPicPr>
          <p:cNvPr id="11" name="svg.freya@svg.theme@icon.icon.horizontal"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476488" y="2764536"/>
            <a:ext cx="1219200" cy="1219200"/>
          </a:xfrm>
          <a:prstGeom prst="rect">
            <a:avLst/>
          </a:prstGeom>
        </p:spPr>
      </p:pic>
      <p:sp>
        <p:nvSpPr>
          <p:cNvPr id="12" name="span"/>
          <p:cNvSpPr/>
          <p:nvPr/>
        </p:nvSpPr>
        <p:spPr>
          <a:xfrm>
            <a:off x="8262080" y="4258056"/>
            <a:ext cx="164792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One public API</a:t>
            </a:r>
            <a:endParaRPr lang="en-US" sz="1814" dirty="0"/>
          </a:p>
        </p:txBody>
      </p:sp>
      <p:sp>
        <p:nvSpPr>
          <p:cNvPr id="13" name="span"/>
          <p:cNvSpPr/>
          <p:nvPr/>
        </p:nvSpPr>
        <p:spPr>
          <a:xfrm>
            <a:off x="7704773" y="4585430"/>
            <a:ext cx="276253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Eligible calls can use Fast API.</a:t>
            </a:r>
            <a:endParaRPr lang="en-US" sz="1555" dirty="0"/>
          </a:p>
        </p:txBody>
      </p:sp>
      <p:sp>
        <p:nvSpPr>
          <p:cNvPr id="14" name="span"/>
          <p:cNvSpPr/>
          <p:nvPr/>
        </p:nvSpPr>
        <p:spPr>
          <a:xfrm>
            <a:off x="7500747" y="4856988"/>
            <a:ext cx="317058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No visible changes visible outside.</a:t>
            </a:r>
            <a:endParaRPr lang="en-US" sz="1555" dirty="0"/>
          </a:p>
        </p:txBody>
      </p:sp>
      <p:pic>
        <p:nvPicPr>
          <p:cNvPr id="15" name="img.freya@image.theme@logo" descr="preencoded.png">    </p:cNvPr>
          <p:cNvPicPr>
            <a:picLocks noChangeAspect="1"/>
          </p:cNvPicPr>
          <p:nvPr/>
        </p:nvPicPr>
        <p:blipFill>
          <a:blip r:embed="rId6"/>
          <a:stretch>
            <a:fillRect/>
          </a:stretch>
        </p:blipFill>
        <p:spPr>
          <a:xfrm>
            <a:off x="11094720" y="5730240"/>
            <a:ext cx="609600" cy="609600"/>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226969"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The adapter, in pseudocode</a:t>
            </a:r>
            <a:endParaRPr lang="en-US" sz="3240" dirty="0"/>
          </a:p>
        </p:txBody>
      </p:sp>
      <p:sp>
        <p:nvSpPr>
          <p:cNvPr id="5" name="pre.freya@code"/>
          <p:cNvSpPr/>
          <p:nvPr/>
        </p:nvSpPr>
        <p:spPr>
          <a:xfrm>
            <a:off x="3152870" y="2429256"/>
            <a:ext cx="5886260" cy="3022378"/>
          </a:xfrm>
          <a:prstGeom prst="roundRect">
            <a:avLst>
              <a:gd name="adj" fmla="val 2017"/>
            </a:avLst>
          </a:prstGeom>
          <a:solidFill>
            <a:srgbClr val="282C34"/>
          </a:solidFill>
          <a:ln w="12700">
            <a:solidFill>
              <a:srgbClr val="282C34">
                <a:alpha val="0"/>
              </a:srgbClr>
            </a:solidFill>
            <a:prstDash val="solid"/>
          </a:ln>
        </p:spPr>
      </p:sp>
      <p:sp>
        <p:nvSpPr>
          <p:cNvPr id="6" name="pre.freya@code:code"/>
          <p:cNvSpPr/>
          <p:nvPr/>
        </p:nvSpPr>
        <p:spPr>
          <a:xfrm>
            <a:off x="3323463" y="2679192"/>
            <a:ext cx="5602033" cy="2522601"/>
          </a:xfrm>
          <a:prstGeom prst="rect">
            <a:avLst/>
          </a:prstGeom>
          <a:noFill/>
          <a:ln/>
        </p:spPr>
        <p:txBody>
          <a:bodyPr wrap="none" lIns="0" tIns="0" rIns="0" bIns="0" rtlCol="0" anchor="t"/>
          <a:lstStyle/>
          <a:p>
            <a:pPr algn="l" indent="0" marL="0">
              <a:lnSpc>
                <a:spcPts val="1535"/>
              </a:lnSpc>
              <a:buNone/>
            </a:pPr>
            <a:r>
              <a:rPr lang="en-US" sz="1120" u="none" dirty="0">
                <a:solidFill>
                  <a:srgbClr val="7F848E"/>
                </a:solidFill>
                <a:latin typeface="Roboto Mono" pitchFamily="34" charset="0"/>
                <a:ea typeface="Roboto Mono" pitchFamily="34" charset="-122"/>
                <a:cs typeface="Roboto Mono" pitchFamily="34" charset="-120"/>
              </a:rPr>
              <a:t>; ARM64 pseudocode; uppercase operations are symbolic.</a:t>
            </a:r>
            <a:endParaRPr lang="en-US" sz="1120" dirty="0"/>
          </a:p>
          <a:p>
            <a:pPr algn="l" indent="0" marL="0">
              <a:lnSpc>
                <a:spcPts val="1535"/>
              </a:lnSpc>
              <a:buNone/>
            </a:pPr>
            <a:r>
              <a:rPr lang="en-US" sz="1120" u="none" dirty="0">
                <a:solidFill>
                  <a:srgbClr val="7F848E"/>
                </a:solidFill>
                <a:latin typeface="Roboto Mono" pitchFamily="34" charset="0"/>
                <a:ea typeface="Roboto Mono" pitchFamily="34" charset="-122"/>
                <a:cs typeface="Roboto Mono" pitchFamily="34" charset="-120"/>
              </a:rPr>
              <a:t>; x0 = receiver, w1 = a, w2 = b. wN = low 32 bits of xN.</a:t>
            </a:r>
            <a:endParaRPr lang="en-US" sz="1120" dirty="0"/>
          </a:p>
          <a:p>
            <a:pPr algn="l" indent="0" marL="0">
              <a:lnSpc>
                <a:spcPts val="1535"/>
              </a:lnSpc>
              <a:buNone/>
            </a:pPr>
            <a:r>
              <a:rPr lang="en-US" sz="1120" u="none" dirty="0">
                <a:solidFill>
                  <a:srgbClr val="7F848E"/>
                </a:solidFill>
                <a:latin typeface="Roboto Mono" pitchFamily="34" charset="0"/>
                <a:ea typeface="Roboto Mono" pitchFamily="34" charset="-122"/>
                <a:cs typeface="Roboto Mono" pitchFamily="34" charset="-120"/>
              </a:rPr>
              <a:t>; sp = stack pointer; x29 = frame pointer; x30 = return address.</a:t>
            </a:r>
            <a:endParaRPr lang="en-US" sz="1120" dirty="0"/>
          </a:p>
          <a:p>
            <a:pPr algn="l" indent="0" marL="0">
              <a:lnSpc>
                <a:spcPts val="1535"/>
              </a:lnSpc>
              <a:buNone/>
            </a:pP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stp x29, x30, [</a:t>
            </a:r>
            <a:r>
              <a:rPr lang="en-US" sz="1120" u="none" dirty="0">
                <a:solidFill>
                  <a:srgbClr val="D19A66"/>
                </a:solidFill>
                <a:latin typeface="Roboto Mono" pitchFamily="34" charset="0"/>
                <a:ea typeface="Roboto Mono" pitchFamily="34" charset="-122"/>
                <a:cs typeface="Roboto Mono" pitchFamily="34" charset="-120"/>
              </a:rPr>
              <a:t>sp</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16</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7F848E"/>
                </a:solidFill>
                <a:latin typeface="Roboto Mono" pitchFamily="34" charset="0"/>
                <a:ea typeface="Roboto Mono" pitchFamily="34" charset="-122"/>
                <a:cs typeface="Roboto Mono" pitchFamily="34" charset="-120"/>
              </a:rPr>
              <a:t>; sp -= 16; save x29 and x30.</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CHECK_LIBRARY_OPEN      </a:t>
            </a:r>
            <a:r>
              <a:rPr lang="en-US" sz="1120" u="none" dirty="0">
                <a:solidFill>
                  <a:srgbClr val="7F848E"/>
                </a:solidFill>
                <a:latin typeface="Roboto Mono" pitchFamily="34" charset="0"/>
                <a:ea typeface="Roboto Mono" pitchFamily="34" charset="-122"/>
                <a:cs typeface="Roboto Mono" pitchFamily="34" charset="-120"/>
              </a:rPr>
              <a:t>; If closed: JS error, restore, return.</a:t>
            </a: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mov</a:t>
            </a:r>
            <a:r>
              <a:rPr lang="en-US" sz="1120" u="none" dirty="0">
                <a:solidFill>
                  <a:srgbClr val="ABB2BF"/>
                </a:solidFill>
                <a:latin typeface="Roboto Mono" pitchFamily="34" charset="0"/>
                <a:ea typeface="Roboto Mono" pitchFamily="34" charset="-122"/>
                <a:cs typeface="Roboto Mono" pitchFamily="34" charset="-120"/>
              </a:rPr>
              <a:t> x0, x1              </a:t>
            </a:r>
            <a:r>
              <a:rPr lang="en-US" sz="1120" u="none" dirty="0">
                <a:solidFill>
                  <a:srgbClr val="7F848E"/>
                </a:solidFill>
                <a:latin typeface="Roboto Mono" pitchFamily="34" charset="0"/>
                <a:ea typeface="Roboto Mono" pitchFamily="34" charset="-122"/>
                <a:cs typeface="Roboto Mono" pitchFamily="34" charset="-120"/>
              </a:rPr>
              <a:t>; Move a over the receiver.</a:t>
            </a: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mov</a:t>
            </a:r>
            <a:r>
              <a:rPr lang="en-US" sz="1120" u="none" dirty="0">
                <a:solidFill>
                  <a:srgbClr val="ABB2BF"/>
                </a:solidFill>
                <a:latin typeface="Roboto Mono" pitchFamily="34" charset="0"/>
                <a:ea typeface="Roboto Mono" pitchFamily="34" charset="-122"/>
                <a:cs typeface="Roboto Mono" pitchFamily="34" charset="-120"/>
              </a:rPr>
              <a:t> x1, x2              </a:t>
            </a:r>
            <a:r>
              <a:rPr lang="en-US" sz="1120" u="none" dirty="0">
                <a:solidFill>
                  <a:srgbClr val="7F848E"/>
                </a:solidFill>
                <a:latin typeface="Roboto Mono" pitchFamily="34" charset="0"/>
                <a:ea typeface="Roboto Mono" pitchFamily="34" charset="-122"/>
                <a:cs typeface="Roboto Mono" pitchFamily="34" charset="-120"/>
              </a:rPr>
              <a:t>; Move b into C's second argument.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LOAD_ADDRESS x16, add_i32 </a:t>
            </a:r>
            <a:r>
              <a:rPr lang="en-US" sz="1120" u="none" dirty="0">
                <a:solidFill>
                  <a:srgbClr val="7F848E"/>
                </a:solidFill>
                <a:latin typeface="Roboto Mono" pitchFamily="34" charset="0"/>
                <a:ea typeface="Roboto Mono" pitchFamily="34" charset="-122"/>
                <a:cs typeface="Roboto Mono" pitchFamily="34" charset="-120"/>
              </a:rPr>
              <a:t>; Load the resolved target address.</a:t>
            </a:r>
            <a:endParaRPr lang="en-US" sz="1120" dirty="0"/>
          </a:p>
          <a:p>
            <a:pPr algn="l" indent="0" marL="0">
              <a:lnSpc>
                <a:spcPts val="1535"/>
              </a:lnSpc>
              <a:buNone/>
            </a:pPr>
            <a:r>
              <a:rPr lang="en-US" sz="1120" u="none" dirty="0">
                <a:solidFill>
                  <a:srgbClr val="7F848E"/>
                </a:solidFill>
                <a:latin typeface="Roboto Mono" pitchFamily="34" charset="0"/>
                <a:ea typeface="Roboto Mono" pitchFamily="34" charset="-122"/>
                <a:cs typeface="Roboto Mono" pitchFamily="34" charset="-120"/>
              </a:rPr>
              <a:t>; SAFETY: Open library; matching native signature.</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blr x16                 </a:t>
            </a:r>
            <a:r>
              <a:rPr lang="en-US" sz="1120" u="none" dirty="0">
                <a:solidFill>
                  <a:srgbClr val="7F848E"/>
                </a:solidFill>
                <a:latin typeface="Roboto Mono" pitchFamily="34" charset="0"/>
                <a:ea typeface="Roboto Mono" pitchFamily="34" charset="-122"/>
                <a:cs typeface="Roboto Mono" pitchFamily="34" charset="-120"/>
              </a:rPr>
              <a:t>; Call target; set x30; result in w0.</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ldp x29, x30, [</a:t>
            </a:r>
            <a:r>
              <a:rPr lang="en-US" sz="1120" u="none" dirty="0">
                <a:solidFill>
                  <a:srgbClr val="D19A66"/>
                </a:solidFill>
                <a:latin typeface="Roboto Mono" pitchFamily="34" charset="0"/>
                <a:ea typeface="Roboto Mono" pitchFamily="34" charset="-122"/>
                <a:cs typeface="Roboto Mono" pitchFamily="34" charset="-120"/>
              </a:rPr>
              <a:t>sp</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C678DD"/>
                </a:solidFill>
                <a:latin typeface="Roboto Mono" pitchFamily="34" charset="0"/>
                <a:ea typeface="Roboto Mono" pitchFamily="34" charset="-122"/>
                <a:cs typeface="Roboto Mono" pitchFamily="34" charset="-120"/>
              </a:rPr>
              <a:t>16</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7F848E"/>
                </a:solidFill>
                <a:latin typeface="Roboto Mono" pitchFamily="34" charset="0"/>
                <a:ea typeface="Roboto Mono" pitchFamily="34" charset="-122"/>
                <a:cs typeface="Roboto Mono" pitchFamily="34" charset="-120"/>
              </a:rPr>
              <a:t>; Restore x29/x30; sp += 16.</a:t>
            </a:r>
            <a:endParaRPr lang="en-US" sz="1120" dirty="0"/>
          </a:p>
          <a:p>
            <a:pPr algn="l" indent="0" marL="0">
              <a:lnSpc>
                <a:spcPts val="1535"/>
              </a:lnSpc>
              <a:buNone/>
            </a:pPr>
            <a:r>
              <a:rPr lang="en-US" sz="1120" u="none" dirty="0">
                <a:solidFill>
                  <a:srgbClr val="C678DD"/>
                </a:solidFill>
                <a:latin typeface="Roboto Mono" pitchFamily="34" charset="0"/>
                <a:ea typeface="Roboto Mono" pitchFamily="34" charset="-122"/>
                <a:cs typeface="Roboto Mono" pitchFamily="34" charset="-120"/>
              </a:rPr>
              <a:t>ret</a:t>
            </a:r>
            <a:r>
              <a:rPr lang="en-US" sz="1120" u="none" dirty="0">
                <a:solidFill>
                  <a:srgbClr val="ABB2BF"/>
                </a:solidFill>
                <a:latin typeface="Roboto Mono" pitchFamily="34" charset="0"/>
                <a:ea typeface="Roboto Mono" pitchFamily="34" charset="-122"/>
                <a:cs typeface="Roboto Mono" pitchFamily="34" charset="-120"/>
              </a:rPr>
              <a:t>                     </a:t>
            </a:r>
            <a:r>
              <a:rPr lang="en-US" sz="1120" u="none" dirty="0">
                <a:solidFill>
                  <a:srgbClr val="7F848E"/>
                </a:solidFill>
                <a:latin typeface="Roboto Mono" pitchFamily="34" charset="0"/>
                <a:ea typeface="Roboto Mono" pitchFamily="34" charset="-122"/>
                <a:cs typeface="Roboto Mono" pitchFamily="34" charset="-120"/>
              </a:rPr>
              <a:t>; Return to V8 via x30; keep w0.</a:t>
            </a:r>
            <a:endParaRPr lang="en-US" sz="1120" dirty="0"/>
          </a:p>
        </p:txBody>
      </p:sp>
      <p:pic>
        <p:nvPicPr>
          <p:cNvPr id="7"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923858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Prepared once. Reused on every fast call.</a:t>
            </a:r>
            <a:endParaRPr lang="en-US" sz="3240" dirty="0"/>
          </a:p>
        </p:txBody>
      </p:sp>
      <p:sp>
        <p:nvSpPr>
          <p:cNvPr id="5" name="div.spacer"/>
          <p:cNvSpPr/>
          <p:nvPr/>
        </p:nvSpPr>
        <p:spPr>
          <a:xfrm>
            <a:off x="6089904" y="1781080"/>
            <a:ext cx="12192" cy="4318826"/>
          </a:xfrm>
          <a:prstGeom prst="rect">
            <a:avLst/>
          </a:prstGeom>
          <a:solidFill>
            <a:srgbClr val="D4D4D4"/>
          </a:solidFill>
          <a:ln w="12700">
            <a:solidFill>
              <a:srgbClr val="D4D4D4">
                <a:alpha val="0"/>
              </a:srgbClr>
            </a:solidFill>
            <a:prstDash val="solid"/>
          </a:ln>
        </p:spPr>
      </p:sp>
      <p:pic>
        <p:nvPicPr>
          <p:cNvPr id="6"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496312" y="2764536"/>
            <a:ext cx="1219200" cy="1219200"/>
          </a:xfrm>
          <a:prstGeom prst="rect">
            <a:avLst/>
          </a:prstGeom>
        </p:spPr>
      </p:pic>
      <p:sp>
        <p:nvSpPr>
          <p:cNvPr id="7" name="span"/>
          <p:cNvSpPr/>
          <p:nvPr/>
        </p:nvSpPr>
        <p:spPr>
          <a:xfrm>
            <a:off x="1992059" y="4258056"/>
            <a:ext cx="222770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Prepare the adapter</a:t>
            </a:r>
            <a:endParaRPr lang="en-US" sz="1814" dirty="0"/>
          </a:p>
        </p:txBody>
      </p:sp>
      <p:sp>
        <p:nvSpPr>
          <p:cNvPr id="8" name="span"/>
          <p:cNvSpPr/>
          <p:nvPr/>
        </p:nvSpPr>
        <p:spPr>
          <a:xfrm>
            <a:off x="1133666" y="4585430"/>
            <a:ext cx="394439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When creating an eligible function, Node.js</a:t>
            </a:r>
            <a:endParaRPr lang="en-US" sz="1555" dirty="0"/>
          </a:p>
        </p:txBody>
      </p:sp>
      <p:sp>
        <p:nvSpPr>
          <p:cNvPr id="9" name="span"/>
          <p:cNvSpPr/>
          <p:nvPr/>
        </p:nvSpPr>
        <p:spPr>
          <a:xfrm>
            <a:off x="1371981" y="4856988"/>
            <a:ext cx="346776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generates an adapter for the platform.</a:t>
            </a:r>
            <a:endParaRPr lang="en-US" sz="1555" dirty="0"/>
          </a:p>
        </p:txBody>
      </p:sp>
      <p:pic>
        <p:nvPicPr>
          <p:cNvPr id="10" name="svg.freya@svg.theme@icon.icon.horizontal"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76488" y="2764536"/>
            <a:ext cx="1219200" cy="1219200"/>
          </a:xfrm>
          <a:prstGeom prst="rect">
            <a:avLst/>
          </a:prstGeom>
        </p:spPr>
      </p:pic>
      <p:sp>
        <p:nvSpPr>
          <p:cNvPr id="11" name="span"/>
          <p:cNvSpPr/>
          <p:nvPr/>
        </p:nvSpPr>
        <p:spPr>
          <a:xfrm>
            <a:off x="8637556" y="4258056"/>
            <a:ext cx="89696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Reuse it</a:t>
            </a:r>
            <a:endParaRPr lang="en-US" sz="1814" dirty="0"/>
          </a:p>
        </p:txBody>
      </p:sp>
      <p:sp>
        <p:nvSpPr>
          <p:cNvPr id="12" name="span"/>
          <p:cNvSpPr/>
          <p:nvPr/>
        </p:nvSpPr>
        <p:spPr>
          <a:xfrm>
            <a:off x="7228332" y="4585430"/>
            <a:ext cx="371541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Optimized calls reuse that adapter. Code</a:t>
            </a:r>
            <a:endParaRPr lang="en-US" sz="1555" dirty="0"/>
          </a:p>
        </p:txBody>
      </p:sp>
      <p:sp>
        <p:nvSpPr>
          <p:cNvPr id="13" name="span"/>
          <p:cNvSpPr/>
          <p:nvPr/>
        </p:nvSpPr>
        <p:spPr>
          <a:xfrm>
            <a:off x="7150894" y="4856988"/>
            <a:ext cx="387029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generation does not happen on every call.</a:t>
            </a:r>
            <a:endParaRPr lang="en-US" sz="1555" dirty="0"/>
          </a:p>
        </p:txBody>
      </p:sp>
      <p:pic>
        <p:nvPicPr>
          <p:cNvPr id="14" name="img.freya@image.theme@logo" descr="preencoded.png">    </p:cNvPr>
          <p:cNvPicPr>
            <a:picLocks noChangeAspect="1"/>
          </p:cNvPicPr>
          <p:nvPr/>
        </p:nvPicPr>
        <p:blipFill>
          <a:blip r:embed="rId5"/>
          <a:stretch>
            <a:fillRect/>
          </a:stretch>
        </p:blipFill>
        <p:spPr>
          <a:xfrm>
            <a:off x="11094720" y="5730240"/>
            <a:ext cx="609600" cy="60960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5769864"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Three paths, one contract</a:t>
            </a:r>
            <a:endParaRPr lang="en-US" sz="3240" dirty="0"/>
          </a:p>
        </p:txBody>
      </p:sp>
      <p:sp>
        <p:nvSpPr>
          <p:cNvPr id="5" name="span"/>
          <p:cNvSpPr/>
          <p:nvPr/>
        </p:nvSpPr>
        <p:spPr>
          <a:xfrm>
            <a:off x="812864" y="1474089"/>
            <a:ext cx="284417"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1</a:t>
            </a:r>
            <a:endParaRPr lang="en-US" sz="5184" dirty="0"/>
          </a:p>
        </p:txBody>
      </p:sp>
      <p:sp>
        <p:nvSpPr>
          <p:cNvPr id="6" name="span"/>
          <p:cNvSpPr/>
          <p:nvPr/>
        </p:nvSpPr>
        <p:spPr>
          <a:xfrm>
            <a:off x="1341120" y="1571625"/>
            <a:ext cx="88382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Generic</a:t>
            </a:r>
            <a:endParaRPr lang="en-US" sz="1814" dirty="0"/>
          </a:p>
        </p:txBody>
      </p:sp>
      <p:sp>
        <p:nvSpPr>
          <p:cNvPr id="7" name="span"/>
          <p:cNvSpPr/>
          <p:nvPr/>
        </p:nvSpPr>
        <p:spPr>
          <a:xfrm>
            <a:off x="1341120" y="1898999"/>
            <a:ext cx="446522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Convert arguments in C++ and call through libffi.</a:t>
            </a:r>
            <a:endParaRPr lang="en-US" sz="1555" dirty="0"/>
          </a:p>
        </p:txBody>
      </p:sp>
      <p:sp>
        <p:nvSpPr>
          <p:cNvPr id="8" name="span"/>
          <p:cNvSpPr/>
          <p:nvPr/>
        </p:nvSpPr>
        <p:spPr>
          <a:xfrm>
            <a:off x="726567" y="2815209"/>
            <a:ext cx="370713"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2</a:t>
            </a:r>
            <a:endParaRPr lang="en-US" sz="5184" dirty="0"/>
          </a:p>
        </p:txBody>
      </p:sp>
      <p:sp>
        <p:nvSpPr>
          <p:cNvPr id="9" name="span"/>
          <p:cNvSpPr/>
          <p:nvPr/>
        </p:nvSpPr>
        <p:spPr>
          <a:xfrm>
            <a:off x="1341120" y="2912745"/>
            <a:ext cx="154219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Shared buffer</a:t>
            </a:r>
            <a:endParaRPr lang="en-US" sz="1814" dirty="0"/>
          </a:p>
        </p:txBody>
      </p:sp>
      <p:sp>
        <p:nvSpPr>
          <p:cNvPr id="10" name="span"/>
          <p:cNvSpPr/>
          <p:nvPr/>
        </p:nvSpPr>
        <p:spPr>
          <a:xfrm>
            <a:off x="1341120" y="3240119"/>
            <a:ext cx="537371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Prepare arguments in JavaScript and still call through libffi.</a:t>
            </a:r>
            <a:endParaRPr lang="en-US" sz="1555" dirty="0"/>
          </a:p>
        </p:txBody>
      </p:sp>
      <p:sp>
        <p:nvSpPr>
          <p:cNvPr id="11" name="span"/>
          <p:cNvSpPr/>
          <p:nvPr/>
        </p:nvSpPr>
        <p:spPr>
          <a:xfrm>
            <a:off x="717995" y="4156329"/>
            <a:ext cx="379286"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3</a:t>
            </a:r>
            <a:endParaRPr lang="en-US" sz="5184" dirty="0"/>
          </a:p>
        </p:txBody>
      </p:sp>
      <p:sp>
        <p:nvSpPr>
          <p:cNvPr id="12" name="span"/>
          <p:cNvSpPr/>
          <p:nvPr/>
        </p:nvSpPr>
        <p:spPr>
          <a:xfrm>
            <a:off x="1341120" y="4253865"/>
            <a:ext cx="91925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Fast API</a:t>
            </a:r>
            <a:endParaRPr lang="en-US" sz="1814" dirty="0"/>
          </a:p>
        </p:txBody>
      </p:sp>
      <p:sp>
        <p:nvSpPr>
          <p:cNvPr id="13" name="span"/>
          <p:cNvSpPr/>
          <p:nvPr/>
        </p:nvSpPr>
        <p:spPr>
          <a:xfrm>
            <a:off x="1341120" y="4581239"/>
            <a:ext cx="513892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Optimized JavaScript calls through a generated adapter.</a:t>
            </a:r>
            <a:endParaRPr lang="en-US" sz="1555" dirty="0"/>
          </a:p>
        </p:txBody>
      </p:sp>
      <p:pic>
        <p:nvPicPr>
          <p:cNvPr id="14"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sp>
        <p:nvSpPr>
          <p:cNvPr id="3" name="article.freya@slide.theme@bg-green.theme@separator.theme@fg-white"/>
          <p:cNvSpPr/>
          <p:nvPr/>
        </p:nvSpPr>
        <p:spPr>
          <a:xfrm>
            <a:off x="0" y="0"/>
            <a:ext cx="12192000" cy="6827520"/>
          </a:xfrm>
          <a:prstGeom prst="rect">
            <a:avLst/>
          </a:prstGeom>
          <a:solidFill>
            <a:srgbClr val="16A34A"/>
          </a:solidFill>
          <a:ln w="12700">
            <a:solidFill>
              <a:srgbClr val="16A34A">
                <a:alpha val="0"/>
              </a:srgbClr>
            </a:solidFill>
            <a:prstDash val="solid"/>
          </a:ln>
        </p:spPr>
      </p:sp>
      <p:sp>
        <p:nvSpPr>
          <p:cNvPr id="4" name="span"/>
          <p:cNvSpPr/>
          <p:nvPr/>
        </p:nvSpPr>
        <p:spPr>
          <a:xfrm>
            <a:off x="487680" y="2709672"/>
            <a:ext cx="2693575"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Fallback is</a:t>
            </a:r>
            <a:endParaRPr lang="en-US" sz="4277" dirty="0"/>
          </a:p>
        </p:txBody>
      </p:sp>
      <p:sp>
        <p:nvSpPr>
          <p:cNvPr id="5" name="span"/>
          <p:cNvSpPr/>
          <p:nvPr/>
        </p:nvSpPr>
        <p:spPr>
          <a:xfrm>
            <a:off x="487680" y="3456432"/>
            <a:ext cx="4626674"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part of the design.</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sp>
        <p:nvSpPr>
          <p:cNvPr id="3" name="article.freya@slide.theme@image"/>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article.freya@slide.theme@image" descr="preencoded.png">    </p:cNvPr>
          <p:cNvPicPr>
            <a:picLocks noChangeAspect="1"/>
          </p:cNvPicPr>
          <p:nvPr/>
        </p:nvPicPr>
        <p:blipFill>
          <a:blip r:embed="rId1"/>
          <a:stretch>
            <a:fillRect/>
          </a:stretch>
        </p:blipFill>
        <p:spPr>
          <a:xfrm>
            <a:off x="0" y="0"/>
            <a:ext cx="12192000" cy="6827520"/>
          </a:xfrm>
          <a:prstGeom prst="rect">
            <a:avLst/>
          </a:prstGeom>
        </p:spPr>
      </p:pic>
      <p:sp>
        <p:nvSpPr>
          <p:cNvPr id="5" name="h1.theme@callout.title.theme@bg-amber.theme@fg-black"/>
          <p:cNvSpPr/>
          <p:nvPr/>
        </p:nvSpPr>
        <p:spPr>
          <a:xfrm>
            <a:off x="487680" y="5303901"/>
            <a:ext cx="4942237" cy="1035939"/>
          </a:xfrm>
          <a:prstGeom prst="rect">
            <a:avLst/>
          </a:prstGeom>
          <a:solidFill>
            <a:srgbClr val="FCD34D"/>
          </a:solidFill>
          <a:ln w="12700">
            <a:solidFill>
              <a:srgbClr val="FCD34D">
                <a:alpha val="0"/>
              </a:srgbClr>
            </a:solidFill>
            <a:prstDash val="solid"/>
          </a:ln>
        </p:spPr>
      </p:sp>
      <p:sp>
        <p:nvSpPr>
          <p:cNvPr id="6" name="span"/>
          <p:cNvSpPr/>
          <p:nvPr/>
        </p:nvSpPr>
        <p:spPr>
          <a:xfrm>
            <a:off x="853250" y="5474589"/>
            <a:ext cx="4211098" cy="688848"/>
          </a:xfrm>
          <a:prstGeom prst="rect">
            <a:avLst/>
          </a:prstGeom>
          <a:noFill/>
          <a:ln/>
        </p:spPr>
        <p:txBody>
          <a:bodyPr wrap="none" lIns="0" tIns="0" rIns="0" bIns="0" rtlCol="0" anchor="ctr"/>
          <a:lstStyle/>
          <a:p>
            <a:pPr indent="0" marL="0">
              <a:buNone/>
            </a:pPr>
            <a:r>
              <a:rPr lang="en-US" sz="4536" b="1" u="none" dirty="0">
                <a:solidFill>
                  <a:srgbClr val="000000"/>
                </a:solidFill>
                <a:latin typeface="Bitter" pitchFamily="34" charset="0"/>
                <a:ea typeface="Bitter" pitchFamily="34" charset="-122"/>
                <a:cs typeface="Bitter" pitchFamily="34" charset="-120"/>
              </a:rPr>
              <a:t>Was it worth it?</a:t>
            </a:r>
            <a:endParaRPr lang="en-US" sz="4536" dirty="0"/>
          </a:p>
        </p:txBody>
      </p:sp>
      <p:pic>
        <p:nvPicPr>
          <p:cNvPr id="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742645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Reading the benchmark columns</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130359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ffi-rs / Koffi</a:t>
            </a:r>
            <a:endParaRPr lang="en-US" sz="1814" dirty="0"/>
          </a:p>
        </p:txBody>
      </p:sp>
      <p:sp>
        <p:nvSpPr>
          <p:cNvPr id="7" name="span"/>
          <p:cNvSpPr/>
          <p:nvPr/>
        </p:nvSpPr>
        <p:spPr>
          <a:xfrm>
            <a:off x="1341120" y="1898999"/>
            <a:ext cx="328355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Third-party FFI libraries for Node.js.</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188128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Generic / Shared</a:t>
            </a:r>
            <a:endParaRPr lang="en-US" sz="1814" dirty="0"/>
          </a:p>
        </p:txBody>
      </p:sp>
      <p:sp>
        <p:nvSpPr>
          <p:cNvPr id="10" name="span"/>
          <p:cNvSpPr/>
          <p:nvPr/>
        </p:nvSpPr>
        <p:spPr>
          <a:xfrm>
            <a:off x="1341120" y="3240119"/>
            <a:ext cx="812749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C++ argument conversion vs a reusable JS/C++ argument buffer; both call through libffi.</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91925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Fast API</a:t>
            </a:r>
            <a:endParaRPr lang="en-US" sz="1814" dirty="0"/>
          </a:p>
        </p:txBody>
      </p:sp>
      <p:sp>
        <p:nvSpPr>
          <p:cNvPr id="13" name="span"/>
          <p:cNvSpPr/>
          <p:nvPr/>
        </p:nvSpPr>
        <p:spPr>
          <a:xfrm>
            <a:off x="1341120" y="4581239"/>
            <a:ext cx="576367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V8 fast calls through a generated native adapter, when eligible.</a:t>
            </a:r>
            <a:endParaRPr lang="en-US" sz="1555" dirty="0"/>
          </a:p>
        </p:txBody>
      </p:sp>
      <p:pic>
        <p:nvPicPr>
          <p:cNvPr id="14" name="img.freya@image.theme@logo" descr="preencoded.png">    </p:cNvPr>
          <p:cNvPicPr>
            <a:picLocks noChangeAspect="1"/>
          </p:cNvPicPr>
          <p:nvPr/>
        </p:nvPicPr>
        <p:blipFill>
          <a:blip r:embed="rId7"/>
          <a:stretch>
            <a:fillRect/>
          </a:stretch>
        </p:blipFill>
        <p:spPr>
          <a:xfrm>
            <a:off x="11094720" y="5730240"/>
            <a:ext cx="609600" cy="609600"/>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590955"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How fast is Fast FFI?</a:t>
            </a:r>
            <a:endParaRPr lang="en-US" sz="3240" dirty="0"/>
          </a:p>
        </p:txBody>
      </p:sp>
      <p:sp>
        <p:nvSpPr>
          <p:cNvPr id="5" name="span"/>
          <p:cNvSpPr/>
          <p:nvPr/>
        </p:nvSpPr>
        <p:spPr>
          <a:xfrm>
            <a:off x="487680" y="1571625"/>
            <a:ext cx="143227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Benchmarks</a:t>
            </a:r>
            <a:endParaRPr lang="en-US" sz="1944" dirty="0"/>
          </a:p>
        </p:txBody>
      </p:sp>
      <p:sp>
        <p:nvSpPr>
          <p:cNvPr id="6" name="span"/>
          <p:cNvSpPr/>
          <p:nvPr/>
        </p:nvSpPr>
        <p:spPr>
          <a:xfrm>
            <a:off x="1989296" y="1571625"/>
            <a:ext cx="37947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run</a:t>
            </a:r>
            <a:endParaRPr lang="en-US" sz="1944" dirty="0"/>
          </a:p>
        </p:txBody>
      </p:sp>
      <p:sp>
        <p:nvSpPr>
          <p:cNvPr id="7" name="span"/>
          <p:cNvSpPr/>
          <p:nvPr/>
        </p:nvSpPr>
        <p:spPr>
          <a:xfrm>
            <a:off x="2438114" y="1571625"/>
            <a:ext cx="29175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on</a:t>
            </a:r>
            <a:endParaRPr lang="en-US" sz="1944" dirty="0"/>
          </a:p>
        </p:txBody>
      </p:sp>
      <p:sp>
        <p:nvSpPr>
          <p:cNvPr id="8" name="span"/>
          <p:cNvSpPr/>
          <p:nvPr/>
        </p:nvSpPr>
        <p:spPr>
          <a:xfrm>
            <a:off x="2799207" y="1571625"/>
            <a:ext cx="13573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9" name="span"/>
          <p:cNvSpPr/>
          <p:nvPr/>
        </p:nvSpPr>
        <p:spPr>
          <a:xfrm>
            <a:off x="3004280" y="1571625"/>
            <a:ext cx="66427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Apple</a:t>
            </a:r>
            <a:endParaRPr lang="en-US" sz="1944" dirty="0"/>
          </a:p>
        </p:txBody>
      </p:sp>
      <p:sp>
        <p:nvSpPr>
          <p:cNvPr id="10" name="span"/>
          <p:cNvSpPr/>
          <p:nvPr/>
        </p:nvSpPr>
        <p:spPr>
          <a:xfrm>
            <a:off x="3737896" y="1571625"/>
            <a:ext cx="37395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M2</a:t>
            </a:r>
            <a:endParaRPr lang="en-US" sz="1944" dirty="0"/>
          </a:p>
        </p:txBody>
      </p:sp>
      <p:sp>
        <p:nvSpPr>
          <p:cNvPr id="11" name="span"/>
          <p:cNvSpPr/>
          <p:nvPr/>
        </p:nvSpPr>
        <p:spPr>
          <a:xfrm>
            <a:off x="4181189" y="1571625"/>
            <a:ext cx="48901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Max</a:t>
            </a:r>
            <a:endParaRPr lang="en-US" sz="1944" dirty="0"/>
          </a:p>
        </p:txBody>
      </p:sp>
      <p:sp>
        <p:nvSpPr>
          <p:cNvPr id="12" name="span"/>
          <p:cNvSpPr/>
          <p:nvPr/>
        </p:nvSpPr>
        <p:spPr>
          <a:xfrm>
            <a:off x="4739545" y="1571625"/>
            <a:ext cx="6981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13" name="span"/>
          <p:cNvSpPr/>
          <p:nvPr/>
        </p:nvSpPr>
        <p:spPr>
          <a:xfrm>
            <a:off x="4878705" y="1571625"/>
            <a:ext cx="85258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Median</a:t>
            </a:r>
            <a:endParaRPr lang="en-US" sz="1944" dirty="0"/>
          </a:p>
        </p:txBody>
      </p:sp>
      <p:sp>
        <p:nvSpPr>
          <p:cNvPr id="14" name="span"/>
          <p:cNvSpPr/>
          <p:nvPr/>
        </p:nvSpPr>
        <p:spPr>
          <a:xfrm>
            <a:off x="5800630" y="1571625"/>
            <a:ext cx="81972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ns/call,</a:t>
            </a:r>
            <a:endParaRPr lang="en-US" sz="1944" dirty="0"/>
          </a:p>
        </p:txBody>
      </p:sp>
      <p:sp>
        <p:nvSpPr>
          <p:cNvPr id="15" name="span"/>
          <p:cNvSpPr/>
          <p:nvPr/>
        </p:nvSpPr>
        <p:spPr>
          <a:xfrm>
            <a:off x="6689693" y="1571625"/>
            <a:ext cx="62817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lower</a:t>
            </a:r>
            <a:endParaRPr lang="en-US" sz="1944" dirty="0"/>
          </a:p>
        </p:txBody>
      </p:sp>
      <p:sp>
        <p:nvSpPr>
          <p:cNvPr id="16" name="span"/>
          <p:cNvSpPr/>
          <p:nvPr/>
        </p:nvSpPr>
        <p:spPr>
          <a:xfrm>
            <a:off x="7387209" y="1571625"/>
            <a:ext cx="1851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17" name="span"/>
          <p:cNvSpPr/>
          <p:nvPr/>
        </p:nvSpPr>
        <p:spPr>
          <a:xfrm>
            <a:off x="7641717" y="1571625"/>
            <a:ext cx="66894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better</a:t>
            </a:r>
            <a:endParaRPr lang="en-US" sz="1944" dirty="0"/>
          </a:p>
        </p:txBody>
      </p:sp>
      <p:sp>
        <p:nvSpPr>
          <p:cNvPr id="18" name="span"/>
          <p:cNvSpPr/>
          <p:nvPr/>
        </p:nvSpPr>
        <p:spPr>
          <a:xfrm>
            <a:off x="8380000" y="1571625"/>
            <a:ext cx="6972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19" name="span"/>
          <p:cNvSpPr/>
          <p:nvPr/>
        </p:nvSpPr>
        <p:spPr>
          <a:xfrm>
            <a:off x="8519065" y="1571625"/>
            <a:ext cx="24041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15</a:t>
            </a:r>
            <a:endParaRPr lang="en-US" sz="1944" dirty="0"/>
          </a:p>
        </p:txBody>
      </p:sp>
      <p:sp>
        <p:nvSpPr>
          <p:cNvPr id="20" name="span"/>
          <p:cNvSpPr/>
          <p:nvPr/>
        </p:nvSpPr>
        <p:spPr>
          <a:xfrm>
            <a:off x="8828818" y="1571625"/>
            <a:ext cx="50682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runs</a:t>
            </a:r>
            <a:endParaRPr lang="en-US" sz="1944" dirty="0"/>
          </a:p>
        </p:txBody>
      </p:sp>
      <p:sp>
        <p:nvSpPr>
          <p:cNvPr id="21" name="pre.freya@code"/>
          <p:cNvSpPr/>
          <p:nvPr/>
        </p:nvSpPr>
        <p:spPr>
          <a:xfrm>
            <a:off x="2726341" y="3150775"/>
            <a:ext cx="6739319" cy="2437448"/>
          </a:xfrm>
          <a:prstGeom prst="roundRect">
            <a:avLst>
              <a:gd name="adj" fmla="val 2501"/>
            </a:avLst>
          </a:prstGeom>
          <a:solidFill>
            <a:srgbClr val="282C34"/>
          </a:solidFill>
          <a:ln w="12700">
            <a:solidFill>
              <a:srgbClr val="282C34">
                <a:alpha val="0"/>
              </a:srgbClr>
            </a:solidFill>
            <a:prstDash val="solid"/>
          </a:ln>
        </p:spPr>
      </p:sp>
      <p:sp>
        <p:nvSpPr>
          <p:cNvPr id="22" name="pre.freya@code:code"/>
          <p:cNvSpPr/>
          <p:nvPr/>
        </p:nvSpPr>
        <p:spPr>
          <a:xfrm>
            <a:off x="2896934" y="3400711"/>
            <a:ext cx="6455092" cy="1937671"/>
          </a:xfrm>
          <a:prstGeom prst="rect">
            <a:avLst/>
          </a:prstGeom>
          <a:noFill/>
          <a:ln/>
        </p:spPr>
        <p:txBody>
          <a:bodyPr wrap="none" lIns="0" tIns="0" rIns="0" bIns="0" rtlCol="0" anchor="t"/>
          <a:lstStyle/>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Benchmark            |  ffi-rs |   Koffi | Generic |  Shared | Fast API|</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identity-i32         | 1638.61 |   22.08 |   78.12 |   53.76 |    2.13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add-i32              | 2020.85 |   26.65 |   87.73 |   70.25 |    2.21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sum-8-i32            | 4178.95 |   51.51 |  122.69 |  124.65 |  124.73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sum-buffer: 64 B     | 2060.27 |   43.42 |  107.78 |   83.78 |   14.04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sum-buffer: 1 KiB    | 2094.26 |   97.19 |  161.94 |  138.32 |   68.80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sum-buffer: 16 KiB   | 2986.33 |  964.40 | 1037.58 | 1006.89 |  931.89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p:txBody>
      </p:sp>
      <p:pic>
        <p:nvPicPr>
          <p:cNvPr id="23"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866413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Let's focus on Node.js Fast API vs Koffi</a:t>
            </a:r>
            <a:endParaRPr lang="en-US" sz="3240" dirty="0"/>
          </a:p>
        </p:txBody>
      </p:sp>
      <p:sp>
        <p:nvSpPr>
          <p:cNvPr id="5" name="span"/>
          <p:cNvSpPr/>
          <p:nvPr/>
        </p:nvSpPr>
        <p:spPr>
          <a:xfrm>
            <a:off x="487680" y="1571625"/>
            <a:ext cx="8805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Node.js</a:t>
            </a:r>
            <a:endParaRPr lang="en-US" sz="1944" dirty="0"/>
          </a:p>
        </p:txBody>
      </p:sp>
      <p:sp>
        <p:nvSpPr>
          <p:cNvPr id="6" name="span"/>
          <p:cNvSpPr/>
          <p:nvPr/>
        </p:nvSpPr>
        <p:spPr>
          <a:xfrm>
            <a:off x="1437608" y="1571625"/>
            <a:ext cx="53159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wins</a:t>
            </a:r>
            <a:endParaRPr lang="en-US" sz="1944" dirty="0"/>
          </a:p>
        </p:txBody>
      </p:sp>
      <p:sp>
        <p:nvSpPr>
          <p:cNvPr id="7" name="span"/>
          <p:cNvSpPr/>
          <p:nvPr/>
        </p:nvSpPr>
        <p:spPr>
          <a:xfrm>
            <a:off x="2038541" y="1571625"/>
            <a:ext cx="29165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on</a:t>
            </a:r>
            <a:endParaRPr lang="en-US" sz="1944" dirty="0"/>
          </a:p>
        </p:txBody>
      </p:sp>
      <p:sp>
        <p:nvSpPr>
          <p:cNvPr id="8" name="span"/>
          <p:cNvSpPr/>
          <p:nvPr/>
        </p:nvSpPr>
        <p:spPr>
          <a:xfrm>
            <a:off x="2399538"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9" name="span"/>
          <p:cNvSpPr/>
          <p:nvPr/>
        </p:nvSpPr>
        <p:spPr>
          <a:xfrm>
            <a:off x="2831116" y="1571625"/>
            <a:ext cx="103070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fast-path</a:t>
            </a:r>
            <a:endParaRPr lang="en-US" sz="1944" dirty="0"/>
          </a:p>
        </p:txBody>
      </p:sp>
      <p:sp>
        <p:nvSpPr>
          <p:cNvPr id="10" name="span"/>
          <p:cNvSpPr/>
          <p:nvPr/>
        </p:nvSpPr>
        <p:spPr>
          <a:xfrm>
            <a:off x="3931158" y="1571625"/>
            <a:ext cx="6740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cases</a:t>
            </a:r>
            <a:endParaRPr lang="en-US" sz="1944" dirty="0"/>
          </a:p>
        </p:txBody>
      </p:sp>
      <p:sp>
        <p:nvSpPr>
          <p:cNvPr id="11" name="span"/>
          <p:cNvSpPr/>
          <p:nvPr/>
        </p:nvSpPr>
        <p:spPr>
          <a:xfrm>
            <a:off x="4674584" y="1571625"/>
            <a:ext cx="114585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measured</a:t>
            </a:r>
            <a:endParaRPr lang="en-US" sz="1944" dirty="0"/>
          </a:p>
        </p:txBody>
      </p:sp>
      <p:sp>
        <p:nvSpPr>
          <p:cNvPr id="12" name="span"/>
          <p:cNvSpPr/>
          <p:nvPr/>
        </p:nvSpPr>
        <p:spPr>
          <a:xfrm>
            <a:off x="5889784" y="1571625"/>
            <a:ext cx="58845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here;</a:t>
            </a:r>
            <a:endParaRPr lang="en-US" sz="1944" dirty="0"/>
          </a:p>
        </p:txBody>
      </p:sp>
      <p:sp>
        <p:nvSpPr>
          <p:cNvPr id="13" name="span"/>
          <p:cNvSpPr/>
          <p:nvPr/>
        </p:nvSpPr>
        <p:spPr>
          <a:xfrm>
            <a:off x="6547580" y="1571625"/>
            <a:ext cx="5166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Koffi</a:t>
            </a:r>
            <a:endParaRPr lang="en-US" sz="1944" dirty="0"/>
          </a:p>
        </p:txBody>
      </p:sp>
      <p:sp>
        <p:nvSpPr>
          <p:cNvPr id="14" name="span"/>
          <p:cNvSpPr/>
          <p:nvPr/>
        </p:nvSpPr>
        <p:spPr>
          <a:xfrm>
            <a:off x="7133558" y="1571625"/>
            <a:ext cx="5316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wins</a:t>
            </a:r>
            <a:endParaRPr lang="en-US" sz="1944" dirty="0"/>
          </a:p>
        </p:txBody>
      </p:sp>
      <p:sp>
        <p:nvSpPr>
          <p:cNvPr id="15" name="span"/>
          <p:cNvSpPr/>
          <p:nvPr/>
        </p:nvSpPr>
        <p:spPr>
          <a:xfrm>
            <a:off x="7734586" y="1571625"/>
            <a:ext cx="29165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on</a:t>
            </a:r>
            <a:endParaRPr lang="en-US" sz="1944" dirty="0"/>
          </a:p>
        </p:txBody>
      </p:sp>
      <p:sp>
        <p:nvSpPr>
          <p:cNvPr id="16" name="span"/>
          <p:cNvSpPr/>
          <p:nvPr/>
        </p:nvSpPr>
        <p:spPr>
          <a:xfrm>
            <a:off x="8095583"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7" name="span"/>
          <p:cNvSpPr/>
          <p:nvPr/>
        </p:nvSpPr>
        <p:spPr>
          <a:xfrm>
            <a:off x="8527161" y="1571625"/>
            <a:ext cx="176736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eight-argument</a:t>
            </a:r>
            <a:endParaRPr lang="en-US" sz="1944" dirty="0"/>
          </a:p>
        </p:txBody>
      </p:sp>
      <p:sp>
        <p:nvSpPr>
          <p:cNvPr id="18" name="span"/>
          <p:cNvSpPr/>
          <p:nvPr/>
        </p:nvSpPr>
        <p:spPr>
          <a:xfrm>
            <a:off x="10363867" y="1571625"/>
            <a:ext cx="95707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fallback.</a:t>
            </a:r>
            <a:endParaRPr lang="en-US" sz="1944" dirty="0"/>
          </a:p>
        </p:txBody>
      </p:sp>
      <p:sp>
        <p:nvSpPr>
          <p:cNvPr id="19" name="pre.freya@code"/>
          <p:cNvSpPr/>
          <p:nvPr/>
        </p:nvSpPr>
        <p:spPr>
          <a:xfrm>
            <a:off x="3707321" y="3150775"/>
            <a:ext cx="4777264" cy="2437448"/>
          </a:xfrm>
          <a:prstGeom prst="roundRect">
            <a:avLst>
              <a:gd name="adj" fmla="val 2501"/>
            </a:avLst>
          </a:prstGeom>
          <a:solidFill>
            <a:srgbClr val="282C34"/>
          </a:solidFill>
          <a:ln w="12700">
            <a:solidFill>
              <a:srgbClr val="282C34">
                <a:alpha val="0"/>
              </a:srgbClr>
            </a:solidFill>
            <a:prstDash val="solid"/>
          </a:ln>
        </p:spPr>
      </p:sp>
      <p:sp>
        <p:nvSpPr>
          <p:cNvPr id="20" name="pre.freya@code:code"/>
          <p:cNvSpPr/>
          <p:nvPr/>
        </p:nvSpPr>
        <p:spPr>
          <a:xfrm>
            <a:off x="3877913" y="3400711"/>
            <a:ext cx="4493037" cy="1937671"/>
          </a:xfrm>
          <a:prstGeom prst="rect">
            <a:avLst/>
          </a:prstGeom>
          <a:noFill/>
          <a:ln/>
        </p:spPr>
        <p:txBody>
          <a:bodyPr wrap="none" lIns="0" tIns="0" rIns="0" bIns="0" rtlCol="0" anchor="t"/>
          <a:lstStyle/>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Benchmark            | Throughput vs Koffi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identity-i32         |                 +937.09%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add-i32              |                +1105.01%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sum-8-i32            |                  -58.70%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sum-buffer: 64 B     |                 +209.20%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sum-buffer: 1 KiB    |                  +41.25%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 sum-buffer: 16 KiB   |                   +3.49% |</a:t>
            </a:r>
            <a:endParaRPr lang="en-US" sz="1120" dirty="0"/>
          </a:p>
          <a:p>
            <a:pPr algn="l" indent="0" marL="0">
              <a:lnSpc>
                <a:spcPts val="1535"/>
              </a:lnSpc>
              <a:buNone/>
            </a:pPr>
            <a:r>
              <a:rPr lang="en-US" sz="1120" u="none" dirty="0">
                <a:solidFill>
                  <a:srgbClr val="ABB2BF"/>
                </a:solidFill>
                <a:latin typeface="Roboto Mono" pitchFamily="34" charset="0"/>
                <a:ea typeface="Roboto Mono" pitchFamily="34" charset="-122"/>
                <a:cs typeface="Roboto Mono" pitchFamily="34" charset="-120"/>
              </a:rPr>
              <a:t>+----------------------+--------------------------+</a:t>
            </a:r>
            <a:endParaRPr lang="en-US" sz="1120" dirty="0"/>
          </a:p>
        </p:txBody>
      </p:sp>
      <p:pic>
        <p:nvPicPr>
          <p:cNvPr id="21" name="img.freya@image.theme@logo" descr="preencoded.png">    </p:cNvPr>
          <p:cNvPicPr>
            <a:picLocks noChangeAspect="1"/>
          </p:cNvPicPr>
          <p:nvPr/>
        </p:nvPicPr>
        <p:blipFill>
          <a:blip r:embed="rId1"/>
          <a:stretch>
            <a:fillRect/>
          </a:stretch>
        </p:blipFill>
        <p:spPr>
          <a:xfrm>
            <a:off x="11094720" y="5730240"/>
            <a:ext cx="609600" cy="609600"/>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3" name="article.freya@slide.theme@image"/>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article.freya@slide.theme@image" descr="preencoded.png">    </p:cNvPr>
          <p:cNvPicPr>
            <a:picLocks noChangeAspect="1"/>
          </p:cNvPicPr>
          <p:nvPr/>
        </p:nvPicPr>
        <p:blipFill>
          <a:blip r:embed="rId1"/>
          <a:stretch>
            <a:fillRect/>
          </a:stretch>
        </p:blipFill>
        <p:spPr>
          <a:xfrm>
            <a:off x="0" y="0"/>
            <a:ext cx="12192000" cy="6827520"/>
          </a:xfrm>
          <a:prstGeom prst="rect">
            <a:avLst/>
          </a:prstGeom>
        </p:spPr>
      </p:pic>
      <p:sp>
        <p:nvSpPr>
          <p:cNvPr id="5" name="h1.theme@callout.title"/>
          <p:cNvSpPr/>
          <p:nvPr/>
        </p:nvSpPr>
        <p:spPr>
          <a:xfrm>
            <a:off x="487680" y="5303901"/>
            <a:ext cx="8351996" cy="1035939"/>
          </a:xfrm>
          <a:prstGeom prst="rect">
            <a:avLst/>
          </a:prstGeom>
          <a:solidFill>
            <a:srgbClr val="00050B"/>
          </a:solidFill>
          <a:ln w="12700">
            <a:solidFill>
              <a:srgbClr val="00050B">
                <a:alpha val="0"/>
              </a:srgbClr>
            </a:solidFill>
            <a:prstDash val="solid"/>
          </a:ln>
        </p:spPr>
      </p:sp>
      <p:sp>
        <p:nvSpPr>
          <p:cNvPr id="6" name="span"/>
          <p:cNvSpPr/>
          <p:nvPr/>
        </p:nvSpPr>
        <p:spPr>
          <a:xfrm>
            <a:off x="853250" y="5474589"/>
            <a:ext cx="7620857" cy="688848"/>
          </a:xfrm>
          <a:prstGeom prst="rect">
            <a:avLst/>
          </a:prstGeom>
          <a:noFill/>
          <a:ln/>
        </p:spPr>
        <p:txBody>
          <a:bodyPr wrap="none" lIns="0" tIns="0" rIns="0" bIns="0" rtlCol="0" anchor="ctr"/>
          <a:lstStyle/>
          <a:p>
            <a:pPr indent="0" marL="0">
              <a:buNone/>
            </a:pPr>
            <a:r>
              <a:rPr lang="en-US" sz="4536" b="1" u="none" dirty="0">
                <a:solidFill>
                  <a:srgbClr val="FFFFFF"/>
                </a:solidFill>
                <a:latin typeface="Bitter" pitchFamily="34" charset="0"/>
                <a:ea typeface="Bitter" pitchFamily="34" charset="-122"/>
                <a:cs typeface="Bitter" pitchFamily="34" charset="-120"/>
              </a:rPr>
              <a:t>What will you connect next?</a:t>
            </a:r>
            <a:endParaRPr lang="en-US" sz="4536" dirty="0"/>
          </a:p>
        </p:txBody>
      </p:sp>
      <p:pic>
        <p:nvPicPr>
          <p:cNvPr id="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3" name="article.freya@slide.theme@image"/>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article.freya@slide.theme@image" descr="preencoded.png">    </p:cNvPr>
          <p:cNvPicPr>
            <a:picLocks noChangeAspect="1"/>
          </p:cNvPicPr>
          <p:nvPr/>
        </p:nvPicPr>
        <p:blipFill>
          <a:blip r:embed="rId1"/>
          <a:stretch>
            <a:fillRect/>
          </a:stretch>
        </p:blipFill>
        <p:spPr>
          <a:xfrm>
            <a:off x="0" y="0"/>
            <a:ext cx="12192000" cy="6827520"/>
          </a:xfrm>
          <a:prstGeom prst="rect">
            <a:avLst/>
          </a:prstGeom>
        </p:spPr>
      </p:pic>
      <p:sp>
        <p:nvSpPr>
          <p:cNvPr id="5" name="h1.theme@callout.title"/>
          <p:cNvSpPr/>
          <p:nvPr/>
        </p:nvSpPr>
        <p:spPr>
          <a:xfrm>
            <a:off x="487680" y="5303901"/>
            <a:ext cx="4914614" cy="1035939"/>
          </a:xfrm>
          <a:prstGeom prst="rect">
            <a:avLst/>
          </a:prstGeom>
          <a:solidFill>
            <a:srgbClr val="00050B"/>
          </a:solidFill>
          <a:ln w="12700">
            <a:solidFill>
              <a:srgbClr val="00050B">
                <a:alpha val="0"/>
              </a:srgbClr>
            </a:solidFill>
            <a:prstDash val="solid"/>
          </a:ln>
        </p:spPr>
      </p:sp>
      <p:sp>
        <p:nvSpPr>
          <p:cNvPr id="6" name="span"/>
          <p:cNvSpPr/>
          <p:nvPr/>
        </p:nvSpPr>
        <p:spPr>
          <a:xfrm>
            <a:off x="853250" y="5474589"/>
            <a:ext cx="4183475" cy="688848"/>
          </a:xfrm>
          <a:prstGeom prst="rect">
            <a:avLst/>
          </a:prstGeom>
          <a:noFill/>
          <a:ln/>
        </p:spPr>
        <p:txBody>
          <a:bodyPr wrap="none" lIns="0" tIns="0" rIns="0" bIns="0" rtlCol="0" anchor="ctr"/>
          <a:lstStyle/>
          <a:p>
            <a:pPr indent="0" marL="0">
              <a:buNone/>
            </a:pPr>
            <a:r>
              <a:rPr lang="en-US" sz="4536" b="1" u="none" dirty="0">
                <a:solidFill>
                  <a:srgbClr val="FFFFFF"/>
                </a:solidFill>
                <a:latin typeface="Bitter" pitchFamily="34" charset="0"/>
                <a:ea typeface="Bitter" pitchFamily="34" charset="-122"/>
                <a:cs typeface="Bitter" pitchFamily="34" charset="-120"/>
              </a:rPr>
              <a:t>Challenge won!</a:t>
            </a:r>
            <a:endParaRPr lang="en-US" sz="4536" dirty="0"/>
          </a:p>
        </p:txBody>
      </p:sp>
      <p:pic>
        <p:nvPicPr>
          <p:cNvPr id="7" name="img.freya@image.theme@logo" descr="preencoded.png">    </p:cNvPr>
          <p:cNvPicPr>
            <a:picLocks noChangeAspect="1"/>
          </p:cNvPicPr>
          <p:nvPr/>
        </p:nvPicPr>
        <p:blipFill>
          <a:blip r:embed="rId2"/>
          <a:stretch>
            <a:fillRect/>
          </a:stretch>
        </p:blipFill>
        <p:spPr>
          <a:xfrm>
            <a:off x="11094720" y="5730240"/>
            <a:ext cx="609600" cy="609600"/>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3" name="article.freya@slide.theme@quote.dark"/>
          <p:cNvSpPr/>
          <p:nvPr/>
        </p:nvSpPr>
        <p:spPr>
          <a:xfrm>
            <a:off x="0" y="0"/>
            <a:ext cx="12192000" cy="6827520"/>
          </a:xfrm>
          <a:prstGeom prst="rect">
            <a:avLst/>
          </a:prstGeom>
          <a:solidFill>
            <a:srgbClr val="EA580C"/>
          </a:solidFill>
          <a:ln w="12700">
            <a:solidFill>
              <a:srgbClr val="EA580C">
                <a:alpha val="0"/>
              </a:srgbClr>
            </a:solidFill>
            <a:prstDash val="solid"/>
          </a:ln>
        </p:spPr>
      </p:sp>
      <p:pic>
        <p:nvPicPr>
          <p:cNvPr id="4" name="svg.freya@svg.theme@icon.icon.primary.dark"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438400" y="4023360"/>
            <a:ext cx="3048000" cy="3048000"/>
          </a:xfrm>
          <a:prstGeom prst="rect">
            <a:avLst/>
          </a:prstGeom>
        </p:spPr>
      </p:pic>
      <p:pic>
        <p:nvPicPr>
          <p:cNvPr id="5" name="svg.freya@svg.theme@icon.icon.secondary.dark"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6705600" y="-487680"/>
            <a:ext cx="3048000" cy="3048000"/>
          </a:xfrm>
          <a:prstGeom prst="rect">
            <a:avLst/>
          </a:prstGeom>
        </p:spPr>
      </p:pic>
      <p:sp>
        <p:nvSpPr>
          <p:cNvPr id="6" name="span"/>
          <p:cNvSpPr/>
          <p:nvPr/>
        </p:nvSpPr>
        <p:spPr>
          <a:xfrm>
            <a:off x="487680" y="518160"/>
            <a:ext cx="3613214" cy="499872"/>
          </a:xfrm>
          <a:prstGeom prst="rect">
            <a:avLst/>
          </a:prstGeom>
          <a:noFill/>
          <a:ln/>
        </p:spPr>
        <p:txBody>
          <a:bodyPr wrap="none" lIns="0" tIns="0" rIns="0" bIns="0" rtlCol="0" anchor="ctr"/>
          <a:lstStyle/>
          <a:p>
            <a:pPr indent="0" marL="0">
              <a:buNone/>
            </a:pPr>
            <a:r>
              <a:rPr lang="en-US" sz="3240" u="none" dirty="0">
                <a:solidFill>
                  <a:srgbClr val="FFFFFF"/>
                </a:solidFill>
                <a:latin typeface="Montserrat Black" pitchFamily="34" charset="0"/>
                <a:ea typeface="Montserrat Black" pitchFamily="34" charset="-122"/>
                <a:cs typeface="Montserrat Black" pitchFamily="34" charset="-120"/>
              </a:rPr>
              <a:t>One last thing™</a:t>
            </a:r>
            <a:endParaRPr lang="en-US" sz="3240" dirty="0"/>
          </a:p>
        </p:txBody>
      </p:sp>
      <p:sp>
        <p:nvSpPr>
          <p:cNvPr id="7" name="span.sentence.dark"/>
          <p:cNvSpPr/>
          <p:nvPr/>
        </p:nvSpPr>
        <p:spPr>
          <a:xfrm>
            <a:off x="487680" y="3271361"/>
            <a:ext cx="9246013"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“The best way to predict the future is to invent it.”</a:t>
            </a:r>
            <a:endParaRPr lang="en-US" sz="3240" dirty="0"/>
          </a:p>
        </p:txBody>
      </p:sp>
      <p:sp>
        <p:nvSpPr>
          <p:cNvPr id="8" name="strong.author.dark"/>
          <p:cNvSpPr/>
          <p:nvPr/>
        </p:nvSpPr>
        <p:spPr>
          <a:xfrm>
            <a:off x="487680" y="3824954"/>
            <a:ext cx="1133761" cy="298704"/>
          </a:xfrm>
          <a:prstGeom prst="rect">
            <a:avLst/>
          </a:prstGeom>
          <a:noFill/>
          <a:ln/>
        </p:spPr>
        <p:txBody>
          <a:bodyPr wrap="none" lIns="0" tIns="0" rIns="0" bIns="0" rtlCol="0" anchor="ctr"/>
          <a:lstStyle/>
          <a:p>
            <a:pPr indent="0" marL="0">
              <a:buNone/>
            </a:pPr>
            <a:r>
              <a:rPr lang="en-US" sz="1944" b="1" u="none" dirty="0">
                <a:solidFill>
                  <a:srgbClr val="000000"/>
                </a:solidFill>
                <a:latin typeface="Montserrat" pitchFamily="34" charset="0"/>
                <a:ea typeface="Montserrat" pitchFamily="34" charset="-122"/>
                <a:cs typeface="Montserrat" pitchFamily="34" charset="-120"/>
              </a:rPr>
              <a:t>Alan Kay</a:t>
            </a:r>
            <a:endParaRPr lang="en-US" sz="1944" dirty="0"/>
          </a:p>
        </p:txBody>
      </p:sp>
      <p:pic>
        <p:nvPicPr>
          <p:cNvPr id="9" name="img.freya@image.theme@logo" descr="preencoded.png">    </p:cNvPr>
          <p:cNvPicPr>
            <a:picLocks noChangeAspect="1"/>
          </p:cNvPicPr>
          <p:nvPr/>
        </p:nvPicPr>
        <p:blipFill>
          <a:blip r:embed="rId5"/>
          <a:stretch>
            <a:fillRect/>
          </a:stretch>
        </p:blipFill>
        <p:spPr>
          <a:xfrm>
            <a:off x="11094720" y="5730240"/>
            <a:ext cx="609600" cy="609600"/>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sp>
        <p:nvSpPr>
          <p:cNvPr id="3" name="article.freya@slide.theme@end"/>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article.freya@slide.theme@end" descr="preencoded.png">    </p:cNvPr>
          <p:cNvPicPr>
            <a:picLocks noChangeAspect="1"/>
          </p:cNvPicPr>
          <p:nvPr/>
        </p:nvPicPr>
        <p:blipFill>
          <a:blip r:embed="rId1"/>
          <a:stretch>
            <a:fillRect/>
          </a:stretch>
        </p:blipFill>
        <p:spPr>
          <a:xfrm>
            <a:off x="0" y="0"/>
            <a:ext cx="12192000" cy="6827520"/>
          </a:xfrm>
          <a:prstGeom prst="rect">
            <a:avLst/>
          </a:prstGeom>
        </p:spPr>
      </p:pic>
      <p:sp>
        <p:nvSpPr>
          <p:cNvPr id="5" name="h1.theme@callout.title"/>
          <p:cNvSpPr/>
          <p:nvPr/>
        </p:nvSpPr>
        <p:spPr>
          <a:xfrm>
            <a:off x="487680" y="4450461"/>
            <a:ext cx="3775520" cy="1035939"/>
          </a:xfrm>
          <a:prstGeom prst="rect">
            <a:avLst/>
          </a:prstGeom>
          <a:solidFill>
            <a:srgbClr val="00050B"/>
          </a:solidFill>
          <a:ln w="12700">
            <a:solidFill>
              <a:srgbClr val="00050B">
                <a:alpha val="0"/>
              </a:srgbClr>
            </a:solidFill>
            <a:prstDash val="solid"/>
          </a:ln>
        </p:spPr>
      </p:sp>
      <p:sp>
        <p:nvSpPr>
          <p:cNvPr id="6" name="h1.theme@callout.title"/>
          <p:cNvSpPr/>
          <p:nvPr/>
        </p:nvSpPr>
        <p:spPr>
          <a:xfrm>
            <a:off x="853440" y="4621149"/>
            <a:ext cx="3044000" cy="688848"/>
          </a:xfrm>
          <a:prstGeom prst="rect">
            <a:avLst/>
          </a:prstGeom>
          <a:noFill/>
          <a:ln/>
        </p:spPr>
        <p:txBody>
          <a:bodyPr wrap="none" lIns="0" tIns="0" rIns="0" bIns="0" rtlCol="0" anchor="ctr"/>
          <a:lstStyle/>
          <a:p>
            <a:pPr indent="0" marL="0">
              <a:buNone/>
            </a:pPr>
            <a:r>
              <a:rPr lang="en-US" sz="4536" b="1" u="none" dirty="0">
                <a:solidFill>
                  <a:srgbClr val="FFFFFF"/>
                </a:solidFill>
                <a:latin typeface="Bitter" pitchFamily="34" charset="0"/>
                <a:ea typeface="Bitter" pitchFamily="34" charset="-122"/>
                <a:cs typeface="Bitter" pitchFamily="34" charset="-120"/>
              </a:rPr>
              <a:t>Thank you!</a:t>
            </a:r>
            <a:endParaRPr lang="en-US" sz="4536" dirty="0"/>
          </a:p>
        </p:txBody>
      </p:sp>
      <p:sp>
        <p:nvSpPr>
          <p:cNvPr id="7" name="footer.footer"/>
          <p:cNvSpPr/>
          <p:nvPr/>
        </p:nvSpPr>
        <p:spPr>
          <a:xfrm>
            <a:off x="0" y="5974080"/>
            <a:ext cx="12192000" cy="853440"/>
          </a:xfrm>
          <a:prstGeom prst="rect">
            <a:avLst/>
          </a:prstGeom>
          <a:solidFill>
            <a:srgbClr val="00050B"/>
          </a:solidFill>
          <a:ln w="12700">
            <a:solidFill>
              <a:srgbClr val="00050B">
                <a:alpha val="0"/>
              </a:srgbClr>
            </a:solidFill>
            <a:prstDash val="solid"/>
          </a:ln>
        </p:spPr>
      </p:sp>
      <p:sp>
        <p:nvSpPr>
          <p:cNvPr id="8" name="strong.social.highlight.author"/>
          <p:cNvSpPr/>
          <p:nvPr/>
        </p:nvSpPr>
        <p:spPr>
          <a:xfrm>
            <a:off x="487680" y="6085046"/>
            <a:ext cx="1312069" cy="237744"/>
          </a:xfrm>
          <a:prstGeom prst="rect">
            <a:avLst/>
          </a:prstGeom>
          <a:noFill/>
          <a:ln/>
        </p:spPr>
        <p:txBody>
          <a:bodyPr wrap="none" lIns="0" tIns="0" rIns="0" bIns="0" rtlCol="0" anchor="ctr"/>
          <a:lstStyle/>
          <a:p>
            <a:pPr indent="0" marL="0">
              <a:buNone/>
            </a:pPr>
            <a:r>
              <a:rPr lang="en-US" sz="1555" b="1" u="none" dirty="0">
                <a:solidFill>
                  <a:srgbClr val="FCD34D"/>
                </a:solidFill>
                <a:latin typeface="Bitter" pitchFamily="34" charset="0"/>
                <a:ea typeface="Bitter" pitchFamily="34" charset="-122"/>
                <a:cs typeface="Bitter" pitchFamily="34" charset="-120"/>
              </a:rPr>
              <a:t>Paolo Insogna</a:t>
            </a:r>
            <a:endParaRPr lang="en-US" sz="1555" dirty="0"/>
          </a:p>
        </p:txBody>
      </p:sp>
      <p:sp>
        <p:nvSpPr>
          <p:cNvPr id="9" name="a.social.twitter">
            <a:hlinkClick r:id="rId2" tooltip=""/>
          </p:cNvPr>
          <p:cNvSpPr/>
          <p:nvPr/>
        </p:nvSpPr>
        <p:spPr>
          <a:xfrm>
            <a:off x="3772281" y="6085046"/>
            <a:ext cx="1121093" cy="237744"/>
          </a:xfrm>
          <a:prstGeom prst="rect">
            <a:avLst/>
          </a:prstGeom>
          <a:noFill/>
          <a:ln/>
        </p:spPr>
        <p:txBody>
          <a:bodyPr wrap="none" lIns="0" tIns="0" rIns="0" bIns="0" rtlCol="0" anchor="ctr"/>
          <a:lstStyle/>
          <a:p>
            <a:pPr indent="0" marL="0">
              <a:buNone/>
            </a:pPr>
            <a:r>
              <a:rPr lang="en-US" sz="1555" u="none" dirty="0">
                <a:solidFill>
                  <a:srgbClr val="FFFFFF"/>
                </a:solidFill>
                <a:latin typeface="Bitter" pitchFamily="34" charset="0"/>
                <a:ea typeface="Bitter" pitchFamily="34" charset="-122"/>
                <a:cs typeface="Bitter" pitchFamily="34" charset="-120"/>
              </a:rPr>
              <a:t>@p_insogna</a:t>
            </a:r>
            <a:endParaRPr lang="en-US" sz="1555" dirty="0"/>
          </a:p>
        </p:txBody>
      </p:sp>
      <p:sp>
        <p:nvSpPr>
          <p:cNvPr id="10" name="span.social.highlight.description"/>
          <p:cNvSpPr/>
          <p:nvPr/>
        </p:nvSpPr>
        <p:spPr>
          <a:xfrm>
            <a:off x="487680" y="6469094"/>
            <a:ext cx="2918841" cy="237744"/>
          </a:xfrm>
          <a:prstGeom prst="rect">
            <a:avLst/>
          </a:prstGeom>
          <a:noFill/>
          <a:ln/>
        </p:spPr>
        <p:txBody>
          <a:bodyPr wrap="none" lIns="0" tIns="0" rIns="0" bIns="0" rtlCol="0" anchor="ctr"/>
          <a:lstStyle/>
          <a:p>
            <a:pPr indent="0" marL="0">
              <a:buNone/>
            </a:pPr>
            <a:r>
              <a:rPr lang="en-US" sz="1555" b="1" u="none" dirty="0">
                <a:solidFill>
                  <a:srgbClr val="FCD34D"/>
                </a:solidFill>
                <a:latin typeface="Bitter" pitchFamily="34" charset="0"/>
                <a:ea typeface="Bitter" pitchFamily="34" charset="-122"/>
                <a:cs typeface="Bitter" pitchFamily="34" charset="-120"/>
              </a:rPr>
              <a:t>Node.js TSC, Principal Engineer</a:t>
            </a:r>
            <a:endParaRPr lang="en-US" sz="1555" dirty="0"/>
          </a:p>
        </p:txBody>
      </p:sp>
      <p:sp>
        <p:nvSpPr>
          <p:cNvPr id="11" name="a.social.email">
            <a:hlinkClick r:id="rId3" tooltip=""/>
          </p:cNvPr>
          <p:cNvSpPr/>
          <p:nvPr/>
        </p:nvSpPr>
        <p:spPr>
          <a:xfrm>
            <a:off x="3772281" y="6469094"/>
            <a:ext cx="2959513" cy="237744"/>
          </a:xfrm>
          <a:prstGeom prst="rect">
            <a:avLst/>
          </a:prstGeom>
          <a:noFill/>
          <a:ln/>
        </p:spPr>
        <p:txBody>
          <a:bodyPr wrap="none" lIns="0" tIns="0" rIns="0" bIns="0" rtlCol="0" anchor="ctr"/>
          <a:lstStyle/>
          <a:p>
            <a:pPr indent="0" marL="0">
              <a:buNone/>
            </a:pPr>
            <a:r>
              <a:rPr lang="en-US" sz="1555" u="none" dirty="0">
                <a:solidFill>
                  <a:srgbClr val="FFFFFF"/>
                </a:solidFill>
                <a:latin typeface="Bitter" pitchFamily="34" charset="0"/>
                <a:ea typeface="Bitter" pitchFamily="34" charset="-122"/>
                <a:cs typeface="Bitter" pitchFamily="34" charset="-120"/>
              </a:rPr>
              <a:t>paolo.insogna@platformatic.dev</a:t>
            </a:r>
            <a:endParaRPr lang="en-US" sz="1555" dirty="0"/>
          </a:p>
        </p:txBody>
      </p:sp>
      <p:sp>
        <p:nvSpPr>
          <p:cNvPr id="12" name="a.logo"/>
          <p:cNvSpPr/>
          <p:nvPr/>
        </p:nvSpPr>
        <p:spPr>
          <a:xfrm>
            <a:off x="9284684" y="6035040"/>
            <a:ext cx="12192" cy="731520"/>
          </a:xfrm>
          <a:prstGeom prst="rect">
            <a:avLst/>
          </a:prstGeom>
          <a:solidFill>
            <a:srgbClr val="FCD34D"/>
          </a:solidFill>
          <a:ln w="12700">
            <a:solidFill>
              <a:srgbClr val="FCD34D">
                <a:alpha val="0"/>
              </a:srgbClr>
            </a:solidFill>
            <a:prstDash val="solid"/>
          </a:ln>
        </p:spPr>
      </p:sp>
      <p:pic>
        <p:nvPicPr>
          <p:cNvPr id="13" name="img.freya@image.image" descr="preencoded.png">
            <a:hlinkClick r:id="rId5" tooltip=""/>
          </p:cNvPr>
          <p:cNvPicPr>
            <a:picLocks noChangeAspect="1"/>
          </p:cNvPicPr>
          <p:nvPr/>
        </p:nvPicPr>
        <p:blipFill>
          <a:blip r:embed="rId4"/>
          <a:stretch>
            <a:fillRect/>
          </a:stretch>
        </p:blipFill>
        <p:spPr>
          <a:xfrm>
            <a:off x="9784556" y="6035040"/>
            <a:ext cx="731520" cy="731520"/>
          </a:xfrm>
          <a:prstGeom prst="rect">
            <a:avLst/>
          </a:prstGeom>
        </p:spPr>
      </p:pic>
      <p:sp>
        <p:nvSpPr>
          <p:cNvPr id="14" name="span.text">
            <a:hlinkClick r:id="rId6" tooltip=""/>
          </p:cNvPr>
          <p:cNvSpPr/>
          <p:nvPr/>
        </p:nvSpPr>
        <p:spPr>
          <a:xfrm>
            <a:off x="10627805" y="6295930"/>
            <a:ext cx="1076516" cy="201168"/>
          </a:xfrm>
          <a:prstGeom prst="rect">
            <a:avLst/>
          </a:prstGeom>
          <a:noFill/>
          <a:ln/>
        </p:spPr>
        <p:txBody>
          <a:bodyPr wrap="none" lIns="0" tIns="0" rIns="0" bIns="0" rtlCol="0" anchor="ctr"/>
          <a:lstStyle/>
          <a:p>
            <a:pPr indent="0" marL="0">
              <a:buNone/>
            </a:pPr>
            <a:r>
              <a:rPr lang="en-US" sz="1296" b="1" u="none" dirty="0">
                <a:solidFill>
                  <a:srgbClr val="FFFFFF"/>
                </a:solidFill>
                <a:latin typeface="Montserrat" pitchFamily="34" charset="0"/>
                <a:ea typeface="Montserrat" pitchFamily="34" charset="-122"/>
                <a:cs typeface="Montserrat" pitchFamily="34" charset="-120"/>
              </a:rPr>
              <a:t>Platformatic</a:t>
            </a:r>
            <a:endParaRPr lang="en-US" sz="1296"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Montserra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Montserra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57</Slides>
  <Notes>57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57</vt:i4>
      </vt:variant>
    </vt:vector>
  </HeadingPairs>
  <TitlesOfParts>
    <vt:vector size="66" baseType="lpstr">
      <vt:lpstr>Montserrat</vt:lpstr>
      <vt:lpstr>Inter Light</vt:lpstr>
      <vt:lpstr>Bitter</vt:lpstr>
      <vt:lpstr>Montserrat ExtraBold</vt:lpstr>
      <vt:lpstr>Inter ExtraBold</vt:lpstr>
      <vt:lpstr>Inter</vt:lpstr>
      <vt:lpstr>Roboto Mono</vt:lpstr>
      <vt:lpstr>Montserrat Black</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FFI: Crossing the Native Boundary in Node.js</dc:title>
  <dc:subject>We will tell the story of how node:ffi made its way into Node.js core: from the original implementation work by Bryan English, through the renewed initiative started by Colin Ihrig, to the final design and implementation that landed in Node.js.
We'll walk through the original exploration, the technical challenges, and the lessons learned while trying to expose foreign function interfaces safely and ergonomically to JavaScript developers, then cover the final implementation, the API shape, the design trade-offs, and the performance characteristics measured along the way.
This talk is for anyone interested in native interoperability, Node.js internals, performance, or the long path from an experimental idea to a core module.
</dc:subject>
  <dc:creator>Paolo Insogna</dc:creator>
  <cp:lastModifiedBy>Paolo Insogna</cp:lastModifiedBy>
  <cp:revision>1</cp:revision>
  <dcterms:created xsi:type="dcterms:W3CDTF">2026-11-02T14:08:49Z</dcterms:created>
  <dcterms:modified xsi:type="dcterms:W3CDTF">2026-11-02T14:08:49Z</dcterms:modified>
</cp:coreProperties>
</file>