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fonts/font10.fntdata" ContentType="application/x-fontdata"/>
  <Override PartName="/ppt/fonts/font11.fntdata" ContentType="application/x-fontdata"/>
  <Override PartName="/ppt/fonts/font12.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notesMasterIdLst>
    <p:notesMasterId r:id="rId38"/>
  </p:notesMasterIdLst>
  <p:sldSz cx="12192000" cy="6827520"/>
  <p:notesSz cx="6827520" cy="12192000"/>
  <p:embeddedFontLst>
    <p:embeddedFont>
      <p:font typeface="Montserrat" panose="00000000000000000000" charset="1"/>
      <p:regular r:id="rId44"/>
      <p:bold r:id="rId43"/>
    </p:embeddedFont>
    <p:embeddedFont>
      <p:font typeface="Inter Light" panose="02000503000000020004" charset="1"/>
      <p:regular r:id="rId45"/>
    </p:embeddedFont>
    <p:embeddedFont>
      <p:font typeface="Bitter" panose="00000000000000000000" charset="1"/>
      <p:regular r:id="rId54"/>
      <p:bold r:id="rId46"/>
      <p:boldItalic r:id="rId53"/>
    </p:embeddedFont>
    <p:embeddedFont>
      <p:font typeface="Montserrat ExtraBold" panose="00000000000000000000" charset="1"/>
      <p:regular r:id="rId47"/>
    </p:embeddedFont>
    <p:embeddedFont>
      <p:font typeface="Inter ExtraBold" panose="02000503000000020004" charset="1"/>
      <p:regular r:id="rId48"/>
    </p:embeddedFont>
    <p:embeddedFont>
      <p:font typeface="Inter" panose="02000503000000020004" charset="1"/>
      <p:regular r:id="rId49"/>
      <p:bold r:id="rId52"/>
    </p:embeddedFont>
    <p:embeddedFont>
      <p:font typeface="Roboto Mono" panose="00000009000000000000" charset="1"/>
      <p:bold r:id="rId50"/>
    </p:embeddedFont>
    <p:embeddedFont>
      <p:font typeface="Montserrat Black" panose="00000000000000000000" charset="1"/>
      <p:regular r:id="rId5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 Id="rId43" Type="http://schemas.openxmlformats.org/officeDocument/2006/relationships/font" Target="fonts/font1.fntdata"/><Relationship Id="rId44" Type="http://schemas.openxmlformats.org/officeDocument/2006/relationships/font" Target="fonts/font2.fntdata"/><Relationship Id="rId45" Type="http://schemas.openxmlformats.org/officeDocument/2006/relationships/font" Target="fonts/font3.fntdata"/><Relationship Id="rId46" Type="http://schemas.openxmlformats.org/officeDocument/2006/relationships/font" Target="fonts/font4.fntdata"/><Relationship Id="rId47" Type="http://schemas.openxmlformats.org/officeDocument/2006/relationships/font" Target="fonts/font5.fntdata"/><Relationship Id="rId48" Type="http://schemas.openxmlformats.org/officeDocument/2006/relationships/font" Target="fonts/font6.fntdata"/><Relationship Id="rId49" Type="http://schemas.openxmlformats.org/officeDocument/2006/relationships/font" Target="fonts/font7.fntdata"/><Relationship Id="rId50" Type="http://schemas.openxmlformats.org/officeDocument/2006/relationships/font" Target="fonts/font8.fntdata"/><Relationship Id="rId51" Type="http://schemas.openxmlformats.org/officeDocument/2006/relationships/font" Target="fonts/font9.fntdata"/><Relationship Id="rId52" Type="http://schemas.openxmlformats.org/officeDocument/2006/relationships/font" Target="fonts/font10.fntdata"/><Relationship Id="rId53" Type="http://schemas.openxmlformats.org/officeDocument/2006/relationships/font" Target="fonts/font11.fntdata"/><Relationship Id="rId54" Type="http://schemas.openxmlformats.org/officeDocument/2006/relationships/font" Target="fonts/font12.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paoloinsogna.dev/" TargetMode="External"/><Relationship Id="rId9" Type="http://schemas.openxmlformats.org/officeDocument/2006/relationships/hyperlink" Target="https://talks.paoloinsogna.dev/encryption" TargetMode="External"/><Relationship Id="rId14" Type="http://schemas.openxmlformats.org/officeDocument/2006/relationships/hyperlink" Target="https://talks.paoloinsogna.dev/pdfs/encryption.pdf" TargetMode="External"/><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svg"/><Relationship Id="rId7" Type="http://schemas.openxmlformats.org/officeDocument/2006/relationships/image" Target="../media/image-1-6.png"/><Relationship Id="rId8" Type="http://schemas.openxmlformats.org/officeDocument/2006/relationships/image" Target="../media/image-1-7.svg"/><Relationship Id="rId10" Type="http://schemas.openxmlformats.org/officeDocument/2006/relationships/image" Target="../media/image-1-8.png"/><Relationship Id="rId11" Type="http://schemas.openxmlformats.org/officeDocument/2006/relationships/image" Target="../media/image-1-9.svg"/><Relationship Id="rId12" Type="http://schemas.openxmlformats.org/officeDocument/2006/relationships/image" Target="../media/image-1-10.png"/><Relationship Id="rId13" Type="http://schemas.openxmlformats.org/officeDocument/2006/relationships/image" Target="../media/image-1-11.svg"/><Relationship Id="rId15" Type="http://schemas.openxmlformats.org/officeDocument/2006/relationships/slideLayout" Target="../slideLayouts/slideLayout1.xml"/><Relationship Id="rId1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nodejs.org/" TargetMode="External"/><Relationship Id="rId4" Type="http://schemas.openxmlformats.org/officeDocument/2006/relationships/hyperlink" Target="https://platformatic.dev/" TargetMode="External"/><Relationship Id="rId7" Type="http://schemas.openxmlformats.org/officeDocument/2006/relationships/hyperlink" Target="https://paoloinsogna.dev/" TargetMode="External"/><Relationship Id="rId10" Type="http://schemas.openxmlformats.org/officeDocument/2006/relationships/hyperlink" Target="https://github.com/ShogunPanda" TargetMode="External"/><Relationship Id="rId13" Type="http://schemas.openxmlformats.org/officeDocument/2006/relationships/hyperlink" Target="https://twitter.com/p_insogna" TargetMode="External"/><Relationship Id="rId16" Type="http://schemas.openxmlformats.org/officeDocument/2006/relationships/hyperlink" Target="https://linkedin.com/in/pinsogna" TargetMode="External"/><Relationship Id="rId1" Type="http://schemas.openxmlformats.org/officeDocument/2006/relationships/image" Target="../media/image-3-1.png"/><Relationship Id="rId2"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svg"/><Relationship Id="rId8" Type="http://schemas.openxmlformats.org/officeDocument/2006/relationships/image" Target="../media/image-3-5.png"/><Relationship Id="rId9" Type="http://schemas.openxmlformats.org/officeDocument/2006/relationships/image" Target="../media/image-3-6.svg"/><Relationship Id="rId11" Type="http://schemas.openxmlformats.org/officeDocument/2006/relationships/image" Target="../media/image-3-7.png"/><Relationship Id="rId12" Type="http://schemas.openxmlformats.org/officeDocument/2006/relationships/image" Target="../media/image-3-8.svg"/><Relationship Id="rId14" Type="http://schemas.openxmlformats.org/officeDocument/2006/relationships/image" Target="../media/image-3-9.png"/><Relationship Id="rId15" Type="http://schemas.openxmlformats.org/officeDocument/2006/relationships/image" Target="../media/image-3-10.svg"/><Relationship Id="rId17" Type="http://schemas.openxmlformats.org/officeDocument/2006/relationships/slideLayout" Target="../slideLayouts/slideLayout1.xml"/><Relationship Id="rId1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twitter.com/@MicheleRivaCode" TargetMode="External"/><Relationship Id="rId1" Type="http://schemas.openxmlformats.org/officeDocument/2006/relationships/image" Target="../media/image-4-1.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svg"/><Relationship Id="rId3" Type="http://schemas.openxmlformats.org/officeDocument/2006/relationships/image" Target="../media/image-5-3.png"/><Relationship Id="rId4" Type="http://schemas.openxmlformats.org/officeDocument/2006/relationships/image" Target="../media/image-5-4.svg"/><Relationship Id="rId5" Type="http://schemas.openxmlformats.org/officeDocument/2006/relationships/image" Target="../media/image-5-5.png"/><Relationship Id="rId6" Type="http://schemas.openxmlformats.org/officeDocument/2006/relationships/image" Target="../media/image-5-6.sv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svg"/><Relationship Id="rId4" Type="http://schemas.openxmlformats.org/officeDocument/2006/relationships/image" Target="../media/image-19-4.png"/><Relationship Id="rId5" Type="http://schemas.openxmlformats.org/officeDocument/2006/relationships/image" Target="../media/image-19-5.sv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svg"/><Relationship Id="rId3" Type="http://schemas.openxmlformats.org/officeDocument/2006/relationships/image" Target="../media/image-24-3.png"/><Relationship Id="rId4" Type="http://schemas.openxmlformats.org/officeDocument/2006/relationships/image" Target="../media/image-24-4.svg"/><Relationship Id="rId5" Type="http://schemas.openxmlformats.org/officeDocument/2006/relationships/image" Target="../media/image-24-5.png"/><Relationship Id="rId6" Type="http://schemas.openxmlformats.org/officeDocument/2006/relationships/image" Target="../media/image-24-6.svg"/><Relationship Id="rId7" Type="http://schemas.openxmlformats.org/officeDocument/2006/relationships/slideLayout" Target="../slideLayouts/slideLayout1.xml"/><Relationship Id="rId8"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svg"/><Relationship Id="rId3" Type="http://schemas.openxmlformats.org/officeDocument/2006/relationships/image" Target="../media/image-35-3.png"/><Relationship Id="rId4" Type="http://schemas.openxmlformats.org/officeDocument/2006/relationships/image" Target="../media/image-35-4.svg"/><Relationship Id="rId5" Type="http://schemas.openxmlformats.org/officeDocument/2006/relationships/slideLayout" Target="../slideLayouts/slideLayout1.xml"/><Relationship Id="rId6"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2" Type="http://schemas.openxmlformats.org/officeDocument/2006/relationships/hyperlink" Target="https://twitter.com/p_insogna" TargetMode="External"/><Relationship Id="rId3" Type="http://schemas.openxmlformats.org/officeDocument/2006/relationships/hyperlink" Target="mailto:paolo.insogna@platformatic.dev" TargetMode="External"/><Relationship Id="rId5" Type="http://schemas.openxmlformats.org/officeDocument/2006/relationships/hyperlink" Target="https://platformatic.dev/" TargetMode="External"/><Relationship Id="rId6" Type="http://schemas.openxmlformats.org/officeDocument/2006/relationships/hyperlink" Target="https://platformatic.dev/" TargetMode="External"/><Relationship Id="rId1" Type="http://schemas.openxmlformats.org/officeDocument/2006/relationships/image" Target="../media/image-36-1.png"/><Relationship Id="rId4" Type="http://schemas.openxmlformats.org/officeDocument/2006/relationships/image" Target="../media/image-36-2.png"/><Relationship Id="rId7" Type="http://schemas.openxmlformats.org/officeDocument/2006/relationships/slideLayout" Target="../slideLayouts/slideLayout1.xml"/><Relationship Id="rId8"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50B"/>
          </a:solidFill>
          <a:ln w="12700">
            <a:solidFill>
              <a:srgbClr val="00050B">
                <a:alpha val="0"/>
              </a:srgbClr>
            </a:solidFill>
            <a:prstDash val="solid"/>
          </a:ln>
        </p:spPr>
      </p:sp>
      <p:pic>
        <p:nvPicPr>
          <p:cNvPr id="4" name="svg.freya@svg.corner"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700927" y="0"/>
            <a:ext cx="2491073" cy="5120640"/>
          </a:xfrm>
          <a:prstGeom prst="rect">
            <a:avLst/>
          </a:prstGeom>
        </p:spPr>
      </p:pic>
      <p:pic>
        <p:nvPicPr>
          <p:cNvPr id="5" name="img.freya@image.image" descr="preencoded.png">
            <a:hlinkClick r:id="rId4" tooltip=""/>
          </p:cNvPr>
          <p:cNvPicPr>
            <a:picLocks noChangeAspect="1"/>
          </p:cNvPicPr>
          <p:nvPr/>
        </p:nvPicPr>
        <p:blipFill>
          <a:blip r:embed="rId3"/>
          <a:stretch>
            <a:fillRect/>
          </a:stretch>
        </p:blipFill>
        <p:spPr>
          <a:xfrm>
            <a:off x="4876800" y="964025"/>
            <a:ext cx="2438400" cy="2438400"/>
          </a:xfrm>
          <a:prstGeom prst="rect">
            <a:avLst/>
          </a:prstGeom>
        </p:spPr>
      </p:pic>
      <p:sp>
        <p:nvSpPr>
          <p:cNvPr id="6" name="span"/>
          <p:cNvSpPr/>
          <p:nvPr/>
        </p:nvSpPr>
        <p:spPr>
          <a:xfrm>
            <a:off x="3944969" y="3915347"/>
            <a:ext cx="4301871"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Maths or magic?</a:t>
            </a:r>
            <a:endParaRPr lang="en-US" sz="3888" dirty="0"/>
          </a:p>
        </p:txBody>
      </p:sp>
      <p:sp>
        <p:nvSpPr>
          <p:cNvPr id="7" name="span"/>
          <p:cNvSpPr/>
          <p:nvPr/>
        </p:nvSpPr>
        <p:spPr>
          <a:xfrm>
            <a:off x="713518" y="4594289"/>
            <a:ext cx="10764869"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End-to-end encryption explained with art</a:t>
            </a:r>
            <a:endParaRPr lang="en-US" sz="3888" dirty="0"/>
          </a:p>
        </p:txBody>
      </p:sp>
      <p:sp>
        <p:nvSpPr>
          <p:cNvPr id="8" name="span"/>
          <p:cNvSpPr/>
          <p:nvPr/>
        </p:nvSpPr>
        <p:spPr>
          <a:xfrm>
            <a:off x="5115592" y="5620703"/>
            <a:ext cx="1960626" cy="323088"/>
          </a:xfrm>
          <a:prstGeom prst="rect">
            <a:avLst/>
          </a:prstGeom>
          <a:noFill/>
          <a:ln/>
        </p:spPr>
        <p:txBody>
          <a:bodyPr wrap="none" lIns="0" tIns="0" rIns="0" bIns="0" rtlCol="0" anchor="ctr"/>
          <a:lstStyle/>
          <a:p>
            <a:pPr indent="0" marL="0">
              <a:buNone/>
            </a:pPr>
            <a:r>
              <a:rPr lang="en-US" sz="2074" b="1" u="none" dirty="0">
                <a:solidFill>
                  <a:srgbClr val="FCD34D"/>
                </a:solidFill>
                <a:latin typeface="Montserrat" pitchFamily="34" charset="0"/>
                <a:ea typeface="Montserrat" pitchFamily="34" charset="-122"/>
                <a:cs typeface="Montserrat" pitchFamily="34" charset="-120"/>
              </a:rPr>
              <a:t>Paolo Insogna</a:t>
            </a:r>
            <a:endParaRPr lang="en-US" sz="2074" dirty="0"/>
          </a:p>
        </p:txBody>
      </p:sp>
      <p:sp>
        <p:nvSpPr>
          <p:cNvPr id="9" name="span"/>
          <p:cNvSpPr/>
          <p:nvPr/>
        </p:nvSpPr>
        <p:spPr>
          <a:xfrm>
            <a:off x="2978277" y="5989415"/>
            <a:ext cx="4513040" cy="323088"/>
          </a:xfrm>
          <a:prstGeom prst="rect">
            <a:avLst/>
          </a:prstGeom>
          <a:noFill/>
          <a:ln/>
        </p:spPr>
        <p:txBody>
          <a:bodyPr wrap="none" lIns="0" tIns="0" rIns="0" bIns="0" rtlCol="0" anchor="ctr"/>
          <a:lstStyle/>
          <a:p>
            <a:pPr indent="0" marL="0">
              <a:buNone/>
            </a:pPr>
            <a:r>
              <a:rPr lang="en-US" sz="2074" u="none" dirty="0">
                <a:solidFill>
                  <a:srgbClr val="FFFFFF"/>
                </a:solidFill>
                <a:latin typeface="Montserrat" pitchFamily="34" charset="0"/>
                <a:ea typeface="Montserrat" pitchFamily="34" charset="-122"/>
                <a:cs typeface="Montserrat" pitchFamily="34" charset="-120"/>
              </a:rPr>
              <a:t>Node.js TSC, Principal Engineer @ </a:t>
            </a:r>
            <a:endParaRPr lang="en-US" sz="2074" dirty="0"/>
          </a:p>
        </p:txBody>
      </p:sp>
      <p:sp>
        <p:nvSpPr>
          <p:cNvPr id="10" name="strong"/>
          <p:cNvSpPr/>
          <p:nvPr/>
        </p:nvSpPr>
        <p:spPr>
          <a:xfrm>
            <a:off x="7491317" y="5989415"/>
            <a:ext cx="1722311" cy="323088"/>
          </a:xfrm>
          <a:prstGeom prst="rect">
            <a:avLst/>
          </a:prstGeom>
          <a:noFill/>
          <a:ln/>
        </p:spPr>
        <p:txBody>
          <a:bodyPr wrap="none" lIns="0" tIns="0" rIns="0" bIns="0" rtlCol="0" anchor="ctr"/>
          <a:lstStyle/>
          <a:p>
            <a:pPr indent="0" marL="0">
              <a:buNone/>
            </a:pPr>
            <a:r>
              <a:rPr lang="en-US" sz="2074" b="1" u="none" dirty="0">
                <a:solidFill>
                  <a:srgbClr val="FFFFFF"/>
                </a:solidFill>
                <a:latin typeface="Montserrat" pitchFamily="34" charset="0"/>
                <a:ea typeface="Montserrat" pitchFamily="34" charset="-122"/>
                <a:cs typeface="Montserrat" pitchFamily="34" charset="-120"/>
              </a:rPr>
              <a:t>Platformatic</a:t>
            </a:r>
            <a:endParaRPr lang="en-US" sz="2074" dirty="0"/>
          </a:p>
        </p:txBody>
      </p:sp>
      <p:sp>
        <p:nvSpPr>
          <p:cNvPr id="11" name="svg.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2" name="svg.freya@svg.theme@icon.image"/>
          <p:cNvSpPr/>
          <p:nvPr/>
        </p:nvSpPr>
        <p:spPr>
          <a:xfrm>
            <a:off x="10960608" y="963168"/>
            <a:ext cx="268224" cy="268224"/>
          </a:xfrm>
          <a:prstGeom prst="rect">
            <a:avLst/>
          </a:prstGeom>
          <a:solidFill>
            <a:srgbClr val="FFFFFF"/>
          </a:solidFill>
          <a:ln w="12700">
            <a:solidFill>
              <a:srgbClr val="FFFFFF">
                <a:alpha val="0"/>
              </a:srgbClr>
            </a:solidFill>
            <a:prstDash val="solid"/>
          </a:ln>
        </p:spPr>
      </p:sp>
      <p:sp>
        <p:nvSpPr>
          <p:cNvPr id="13" name="svg.code"/>
          <p:cNvSpPr/>
          <p:nvPr/>
        </p:nvSpPr>
        <p:spPr>
          <a:xfrm>
            <a:off x="10485120" y="2481072"/>
            <a:ext cx="1219200" cy="1219200"/>
          </a:xfrm>
          <a:prstGeom prst="roundRect">
            <a:avLst>
              <a:gd name="adj" fmla="val 5000"/>
            </a:avLst>
          </a:prstGeom>
          <a:solidFill>
            <a:srgbClr val="FFFFFF"/>
          </a:solidFill>
          <a:ln w="12700">
            <a:solidFill>
              <a:srgbClr val="FFFFFF">
                <a:alpha val="0"/>
              </a:srgbClr>
            </a:solidFill>
            <a:prstDash val="solid"/>
          </a:ln>
        </p:spPr>
      </p:sp>
      <p:sp>
        <p:nvSpPr>
          <p:cNvPr id="14" name="svg.freya@svg.theme@icon.image"/>
          <p:cNvSpPr/>
          <p:nvPr/>
        </p:nvSpPr>
        <p:spPr>
          <a:xfrm>
            <a:off x="10960608" y="2971419"/>
            <a:ext cx="268224" cy="238411"/>
          </a:xfrm>
          <a:prstGeom prst="rect">
            <a:avLst/>
          </a:prstGeom>
          <a:solidFill>
            <a:srgbClr val="FFFFFF"/>
          </a:solidFill>
          <a:ln w="12700">
            <a:solidFill>
              <a:srgbClr val="FFFFFF">
                <a:alpha val="0"/>
              </a:srgbClr>
            </a:solidFill>
            <a:prstDash val="solid"/>
          </a:ln>
        </p:spPr>
      </p:sp>
      <p:pic>
        <p:nvPicPr>
          <p:cNvPr id="15" name="svg.code"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46080" y="548640"/>
            <a:ext cx="1097280" cy="1097280"/>
          </a:xfrm>
          <a:prstGeom prst="rect">
            <a:avLst/>
          </a:prstGeom>
        </p:spPr>
      </p:pic>
      <p:pic>
        <p:nvPicPr>
          <p:cNvPr id="16" name="svg.freya@svg.theme@icon.image"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960608" y="963168"/>
            <a:ext cx="268224" cy="268224"/>
          </a:xfrm>
          <a:prstGeom prst="rect">
            <a:avLst/>
          </a:prstGeom>
        </p:spPr>
      </p:pic>
      <p:sp>
        <p:nvSpPr>
          <p:cNvPr id="17" name="a.label">
            <a:hlinkClick r:id="rId9" tooltip=""/>
          </p:cNvPr>
          <p:cNvSpPr/>
          <p:nvPr/>
        </p:nvSpPr>
        <p:spPr>
          <a:xfrm>
            <a:off x="10651903" y="1810512"/>
            <a:ext cx="885635"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8" name="svg.code" descr="preencoded.png">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546080" y="2542032"/>
            <a:ext cx="1097280" cy="1097280"/>
          </a:xfrm>
          <a:prstGeom prst="rect">
            <a:avLst/>
          </a:prstGeom>
        </p:spPr>
      </p:pic>
      <p:pic>
        <p:nvPicPr>
          <p:cNvPr id="19" name="svg.freya@svg.theme@icon.image" descr="preencoded.png">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960608" y="2971419"/>
            <a:ext cx="268224" cy="238411"/>
          </a:xfrm>
          <a:prstGeom prst="rect">
            <a:avLst/>
          </a:prstGeom>
        </p:spPr>
      </p:pic>
      <p:sp>
        <p:nvSpPr>
          <p:cNvPr id="20" name="a.label">
            <a:hlinkClick r:id="rId14" tooltip=""/>
          </p:cNvPr>
          <p:cNvSpPr/>
          <p:nvPr/>
        </p:nvSpPr>
        <p:spPr>
          <a:xfrm>
            <a:off x="10526744" y="3803904"/>
            <a:ext cx="1135952"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article.freya@slide.theme@bg-fuchsia.theme@separator.theme@fg-white"/>
          <p:cNvSpPr/>
          <p:nvPr/>
        </p:nvSpPr>
        <p:spPr>
          <a:xfrm>
            <a:off x="0" y="0"/>
            <a:ext cx="12192000" cy="6827520"/>
          </a:xfrm>
          <a:prstGeom prst="rect">
            <a:avLst/>
          </a:prstGeom>
          <a:solidFill>
            <a:srgbClr val="C026D3"/>
          </a:solidFill>
          <a:ln w="12700">
            <a:solidFill>
              <a:srgbClr val="C026D3">
                <a:alpha val="0"/>
              </a:srgbClr>
            </a:solidFill>
            <a:prstDash val="solid"/>
          </a:ln>
        </p:spPr>
      </p:sp>
      <p:sp>
        <p:nvSpPr>
          <p:cNvPr id="4" name="span"/>
          <p:cNvSpPr/>
          <p:nvPr/>
        </p:nvSpPr>
        <p:spPr>
          <a:xfrm>
            <a:off x="487680" y="2709672"/>
            <a:ext cx="447455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Encrypting is like</a:t>
            </a:r>
            <a:endParaRPr lang="en-US" sz="4277" dirty="0"/>
          </a:p>
        </p:txBody>
      </p:sp>
      <p:sp>
        <p:nvSpPr>
          <p:cNvPr id="5" name="span"/>
          <p:cNvSpPr/>
          <p:nvPr/>
        </p:nvSpPr>
        <p:spPr>
          <a:xfrm>
            <a:off x="487680" y="3456432"/>
            <a:ext cx="238067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painting!</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itle"/>
          <p:cNvSpPr/>
          <p:nvPr/>
        </p:nvSpPr>
        <p:spPr>
          <a:xfrm>
            <a:off x="487680" y="518160"/>
            <a:ext cx="20031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Hello, I'm </a:t>
            </a:r>
            <a:endParaRPr lang="en-US" sz="3240" dirty="0"/>
          </a:p>
        </p:txBody>
      </p:sp>
      <p:sp>
        <p:nvSpPr>
          <p:cNvPr id="5" name="h1.title"/>
          <p:cNvSpPr/>
          <p:nvPr/>
        </p:nvSpPr>
        <p:spPr>
          <a:xfrm>
            <a:off x="3726085" y="518160"/>
            <a:ext cx="10706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a:t>
            </a:r>
            <a:endParaRPr lang="en-US" sz="3240" dirty="0"/>
          </a:p>
        </p:txBody>
      </p:sp>
      <p:sp>
        <p:nvSpPr>
          <p:cNvPr id="6" name="span.name"/>
          <p:cNvSpPr/>
          <p:nvPr/>
        </p:nvSpPr>
        <p:spPr>
          <a:xfrm>
            <a:off x="2490788" y="518160"/>
            <a:ext cx="12352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ExtraBold" pitchFamily="34" charset="0"/>
                <a:ea typeface="Montserrat ExtraBold" pitchFamily="34" charset="-122"/>
                <a:cs typeface="Montserrat ExtraBold" pitchFamily="34" charset="-120"/>
              </a:rPr>
              <a:t>Paolo</a:t>
            </a:r>
            <a:endParaRPr lang="en-US" sz="3240" dirty="0"/>
          </a:p>
        </p:txBody>
      </p:sp>
      <p:pic>
        <p:nvPicPr>
          <p:cNvPr id="7" name="img.freya@image.location"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logo" descr="preencoded.png">    </p:cNvPr>
          <p:cNvPicPr>
            <a:picLocks noChangeAspect="1"/>
          </p:cNvPicPr>
          <p:nvPr/>
        </p:nvPicPr>
        <p:blipFill>
          <a:blip r:embed="rId2"/>
          <a:stretch>
            <a:fillRect/>
          </a:stretch>
        </p:blipFill>
        <p:spPr>
          <a:xfrm>
            <a:off x="2133505" y="1723263"/>
            <a:ext cx="1828800" cy="1828800"/>
          </a:xfrm>
          <a:prstGeom prst="rect">
            <a:avLst/>
          </a:prstGeom>
        </p:spPr>
      </p:pic>
      <p:sp>
        <p:nvSpPr>
          <p:cNvPr id="9" name="a.role.company">
            <a:hlinkClick r:id="rId3" tooltip=""/>
          </p:cNvPr>
          <p:cNvSpPr/>
          <p:nvPr/>
        </p:nvSpPr>
        <p:spPr>
          <a:xfrm>
            <a:off x="961454" y="3764471"/>
            <a:ext cx="75695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Node.js</a:t>
            </a:r>
            <a:endParaRPr lang="en-US" sz="1555" dirty="0"/>
          </a:p>
        </p:txBody>
      </p:sp>
      <p:sp>
        <p:nvSpPr>
          <p:cNvPr id="10" name="span.role.description"/>
          <p:cNvSpPr/>
          <p:nvPr/>
        </p:nvSpPr>
        <p:spPr>
          <a:xfrm>
            <a:off x="1962245" y="3764471"/>
            <a:ext cx="36344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Technical Steering Committee Member</a:t>
            </a:r>
            <a:endParaRPr lang="en-US" sz="1555" dirty="0"/>
          </a:p>
        </p:txBody>
      </p:sp>
      <p:sp>
        <p:nvSpPr>
          <p:cNvPr id="11" name="a.role.company">
            <a:hlinkClick r:id="rId4" tooltip=""/>
          </p:cNvPr>
          <p:cNvSpPr/>
          <p:nvPr/>
        </p:nvSpPr>
        <p:spPr>
          <a:xfrm>
            <a:off x="517493" y="4119944"/>
            <a:ext cx="120091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Platformatic</a:t>
            </a:r>
            <a:endParaRPr lang="en-US" sz="1555" dirty="0"/>
          </a:p>
        </p:txBody>
      </p:sp>
      <p:sp>
        <p:nvSpPr>
          <p:cNvPr id="12" name="span.role.description"/>
          <p:cNvSpPr/>
          <p:nvPr/>
        </p:nvSpPr>
        <p:spPr>
          <a:xfrm>
            <a:off x="1962245" y="4119944"/>
            <a:ext cx="16905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Principal Engineer</a:t>
            </a:r>
            <a:endParaRPr lang="en-US" sz="1555" dirty="0"/>
          </a:p>
        </p:txBody>
      </p:sp>
      <p:pic>
        <p:nvPicPr>
          <p:cNvPr id="13"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533" y="5354765"/>
            <a:ext cx="609600" cy="609600"/>
          </a:xfrm>
          <a:prstGeom prst="rect">
            <a:avLst/>
          </a:prstGeom>
        </p:spPr>
      </p:pic>
      <p:sp>
        <p:nvSpPr>
          <p:cNvPr id="14" name="span">
            <a:hlinkClick r:id="rId7" tooltip=""/>
          </p:cNvPr>
          <p:cNvSpPr/>
          <p:nvPr/>
        </p:nvSpPr>
        <p:spPr>
          <a:xfrm>
            <a:off x="504158" y="6183821"/>
            <a:ext cx="1264349"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paoloinsogna.dev</a:t>
            </a:r>
            <a:endParaRPr lang="en-US" sz="1037" dirty="0"/>
          </a:p>
        </p:txBody>
      </p:sp>
      <p:pic>
        <p:nvPicPr>
          <p:cNvPr id="15" name="svg.freya@svg.theme@icon.icon.horizontal"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05882" y="5354765"/>
            <a:ext cx="609600" cy="609600"/>
          </a:xfrm>
          <a:prstGeom prst="rect">
            <a:avLst/>
          </a:prstGeom>
        </p:spPr>
      </p:pic>
      <p:sp>
        <p:nvSpPr>
          <p:cNvPr id="16" name="span">
            <a:hlinkClick r:id="rId10" tooltip=""/>
          </p:cNvPr>
          <p:cNvSpPr/>
          <p:nvPr/>
        </p:nvSpPr>
        <p:spPr>
          <a:xfrm>
            <a:off x="1976057" y="6183821"/>
            <a:ext cx="86925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ShogunPanda</a:t>
            </a:r>
            <a:endParaRPr lang="en-US" sz="1037" dirty="0"/>
          </a:p>
        </p:txBody>
      </p:sp>
      <p:pic>
        <p:nvPicPr>
          <p:cNvPr id="17" name="svg.freya@svg.theme@icon.icon.horizontal"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80232" y="5354765"/>
            <a:ext cx="609600" cy="609600"/>
          </a:xfrm>
          <a:prstGeom prst="rect">
            <a:avLst/>
          </a:prstGeom>
        </p:spPr>
      </p:pic>
      <p:sp>
        <p:nvSpPr>
          <p:cNvPr id="18" name="span">
            <a:hlinkClick r:id="rId13" tooltip=""/>
          </p:cNvPr>
          <p:cNvSpPr/>
          <p:nvPr/>
        </p:nvSpPr>
        <p:spPr>
          <a:xfrm>
            <a:off x="3329464" y="6183821"/>
            <a:ext cx="71123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p_insogna</a:t>
            </a:r>
            <a:endParaRPr lang="en-US" sz="1037" dirty="0"/>
          </a:p>
        </p:txBody>
      </p:sp>
      <p:pic>
        <p:nvPicPr>
          <p:cNvPr id="19" name="svg.freya@svg.theme@icon.icon.horizontal"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654677" y="5354765"/>
            <a:ext cx="609600" cy="609600"/>
          </a:xfrm>
          <a:prstGeom prst="rect">
            <a:avLst/>
          </a:prstGeom>
        </p:spPr>
      </p:pic>
      <p:sp>
        <p:nvSpPr>
          <p:cNvPr id="20" name="span">
            <a:hlinkClick r:id="rId16" tooltip=""/>
          </p:cNvPr>
          <p:cNvSpPr/>
          <p:nvPr/>
        </p:nvSpPr>
        <p:spPr>
          <a:xfrm>
            <a:off x="4643342" y="6183821"/>
            <a:ext cx="632174"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pinsogna</a:t>
            </a:r>
            <a:endParaRPr lang="en-US" sz="103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article.freya@slide.theme@half"/>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49627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First of all, let's give</a:t>
            </a:r>
            <a:endParaRPr lang="en-US" sz="3240" dirty="0"/>
          </a:p>
        </p:txBody>
      </p:sp>
      <p:sp>
        <p:nvSpPr>
          <p:cNvPr id="5" name="span"/>
          <p:cNvSpPr/>
          <p:nvPr/>
        </p:nvSpPr>
        <p:spPr>
          <a:xfrm>
            <a:off x="487680" y="1083945"/>
            <a:ext cx="168259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credits!</a:t>
            </a:r>
            <a:endParaRPr lang="en-US" sz="3240"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2137410"/>
            <a:ext cx="48739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This</a:t>
            </a:r>
            <a:endParaRPr lang="en-US" sz="1944" dirty="0"/>
          </a:p>
        </p:txBody>
      </p:sp>
      <p:sp>
        <p:nvSpPr>
          <p:cNvPr id="8" name="span"/>
          <p:cNvSpPr/>
          <p:nvPr/>
        </p:nvSpPr>
        <p:spPr>
          <a:xfrm>
            <a:off x="1089089" y="2137410"/>
            <a:ext cx="39900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talk</a:t>
            </a:r>
            <a:endParaRPr lang="en-US" sz="1944" dirty="0"/>
          </a:p>
        </p:txBody>
      </p:sp>
      <p:sp>
        <p:nvSpPr>
          <p:cNvPr id="9" name="span"/>
          <p:cNvSpPr/>
          <p:nvPr/>
        </p:nvSpPr>
        <p:spPr>
          <a:xfrm>
            <a:off x="1602010" y="2137410"/>
            <a:ext cx="4085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has</a:t>
            </a:r>
            <a:endParaRPr lang="en-US" sz="1944" dirty="0"/>
          </a:p>
        </p:txBody>
      </p:sp>
      <p:sp>
        <p:nvSpPr>
          <p:cNvPr id="10" name="span"/>
          <p:cNvSpPr/>
          <p:nvPr/>
        </p:nvSpPr>
        <p:spPr>
          <a:xfrm>
            <a:off x="2124456" y="2137410"/>
            <a:ext cx="103508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originally</a:t>
            </a:r>
            <a:endParaRPr lang="en-US" sz="1944" dirty="0"/>
          </a:p>
        </p:txBody>
      </p:sp>
      <p:sp>
        <p:nvSpPr>
          <p:cNvPr id="11" name="span"/>
          <p:cNvSpPr/>
          <p:nvPr/>
        </p:nvSpPr>
        <p:spPr>
          <a:xfrm>
            <a:off x="3273457" y="2137410"/>
            <a:ext cx="58016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been</a:t>
            </a:r>
            <a:endParaRPr lang="en-US" sz="1944" dirty="0"/>
          </a:p>
        </p:txBody>
      </p:sp>
      <p:sp>
        <p:nvSpPr>
          <p:cNvPr id="12" name="span"/>
          <p:cNvSpPr/>
          <p:nvPr/>
        </p:nvSpPr>
        <p:spPr>
          <a:xfrm>
            <a:off x="3967544" y="2137410"/>
            <a:ext cx="7828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written</a:t>
            </a:r>
            <a:endParaRPr lang="en-US" sz="1944" dirty="0"/>
          </a:p>
        </p:txBody>
      </p:sp>
      <p:sp>
        <p:nvSpPr>
          <p:cNvPr id="13" name="span"/>
          <p:cNvSpPr/>
          <p:nvPr/>
        </p:nvSpPr>
        <p:spPr>
          <a:xfrm>
            <a:off x="4864322" y="2137410"/>
            <a:ext cx="2812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by</a:t>
            </a:r>
            <a:endParaRPr lang="en-US" sz="1944" dirty="0"/>
          </a:p>
        </p:txBody>
      </p:sp>
      <p:sp>
        <p:nvSpPr>
          <p:cNvPr id="14" name="span"/>
          <p:cNvSpPr/>
          <p:nvPr/>
        </p:nvSpPr>
        <p:spPr>
          <a:xfrm>
            <a:off x="5259515" y="2137410"/>
            <a:ext cx="34880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my</a:t>
            </a:r>
            <a:endParaRPr lang="en-US" sz="1944" dirty="0"/>
          </a:p>
        </p:txBody>
      </p:sp>
      <p:sp>
        <p:nvSpPr>
          <p:cNvPr id="15" name="span"/>
          <p:cNvSpPr/>
          <p:nvPr/>
        </p:nvSpPr>
        <p:spPr>
          <a:xfrm>
            <a:off x="487680" y="2507742"/>
            <a:ext cx="111804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colleague</a:t>
            </a:r>
            <a:endParaRPr lang="en-US" sz="1944" dirty="0"/>
          </a:p>
        </p:txBody>
      </p:sp>
      <p:sp>
        <p:nvSpPr>
          <p:cNvPr id="16" name="span"/>
          <p:cNvSpPr/>
          <p:nvPr/>
        </p:nvSpPr>
        <p:spPr>
          <a:xfrm>
            <a:off x="1675067" y="2507742"/>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7" name="span"/>
          <p:cNvSpPr/>
          <p:nvPr/>
        </p:nvSpPr>
        <p:spPr>
          <a:xfrm>
            <a:off x="2173986" y="2507742"/>
            <a:ext cx="6701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friend</a:t>
            </a:r>
            <a:endParaRPr lang="en-US" sz="1944" dirty="0"/>
          </a:p>
        </p:txBody>
      </p:sp>
      <p:sp>
        <p:nvSpPr>
          <p:cNvPr id="18" name="span"/>
          <p:cNvSpPr/>
          <p:nvPr/>
        </p:nvSpPr>
        <p:spPr>
          <a:xfrm>
            <a:off x="4447032" y="2507742"/>
            <a:ext cx="697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9" name="strong"/>
          <p:cNvSpPr/>
          <p:nvPr/>
        </p:nvSpPr>
        <p:spPr>
          <a:xfrm>
            <a:off x="2913602" y="2507742"/>
            <a:ext cx="956977"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Michele</a:t>
            </a:r>
            <a:endParaRPr lang="en-US" sz="1944" dirty="0"/>
          </a:p>
        </p:txBody>
      </p:sp>
      <p:sp>
        <p:nvSpPr>
          <p:cNvPr id="20" name="strong"/>
          <p:cNvSpPr/>
          <p:nvPr/>
        </p:nvSpPr>
        <p:spPr>
          <a:xfrm>
            <a:off x="3928967" y="2507742"/>
            <a:ext cx="518065"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Riva</a:t>
            </a:r>
            <a:endParaRPr lang="en-US" sz="1944" dirty="0"/>
          </a:p>
        </p:txBody>
      </p:sp>
      <p:sp>
        <p:nvSpPr>
          <p:cNvPr id="21" name="strong"/>
          <p:cNvSpPr/>
          <p:nvPr/>
        </p:nvSpPr>
        <p:spPr>
          <a:xfrm>
            <a:off x="487680" y="3353562"/>
            <a:ext cx="1175099"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Whatever</a:t>
            </a:r>
            <a:endParaRPr lang="en-US" sz="1944" dirty="0"/>
          </a:p>
        </p:txBody>
      </p:sp>
      <p:sp>
        <p:nvSpPr>
          <p:cNvPr id="22" name="strong"/>
          <p:cNvSpPr/>
          <p:nvPr/>
        </p:nvSpPr>
        <p:spPr>
          <a:xfrm>
            <a:off x="1922240" y="3353562"/>
            <a:ext cx="592836"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goes</a:t>
            </a:r>
            <a:endParaRPr lang="en-US" sz="1944" dirty="0"/>
          </a:p>
        </p:txBody>
      </p:sp>
      <p:sp>
        <p:nvSpPr>
          <p:cNvPr id="23" name="strong"/>
          <p:cNvSpPr/>
          <p:nvPr/>
        </p:nvSpPr>
        <p:spPr>
          <a:xfrm>
            <a:off x="2774633" y="3353562"/>
            <a:ext cx="765620"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wrong</a:t>
            </a:r>
            <a:endParaRPr lang="en-US" sz="1944" dirty="0"/>
          </a:p>
        </p:txBody>
      </p:sp>
      <p:sp>
        <p:nvSpPr>
          <p:cNvPr id="24" name="strong"/>
          <p:cNvSpPr/>
          <p:nvPr/>
        </p:nvSpPr>
        <p:spPr>
          <a:xfrm>
            <a:off x="3799808" y="3353562"/>
            <a:ext cx="748189"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today,</a:t>
            </a:r>
            <a:endParaRPr lang="en-US" sz="1944" dirty="0"/>
          </a:p>
        </p:txBody>
      </p:sp>
      <p:sp>
        <p:nvSpPr>
          <p:cNvPr id="25" name="strong"/>
          <p:cNvSpPr/>
          <p:nvPr/>
        </p:nvSpPr>
        <p:spPr>
          <a:xfrm>
            <a:off x="4807553" y="3353562"/>
            <a:ext cx="800767"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please</a:t>
            </a:r>
            <a:endParaRPr lang="en-US" sz="1944" dirty="0"/>
          </a:p>
        </p:txBody>
      </p:sp>
      <p:sp>
        <p:nvSpPr>
          <p:cNvPr id="26" name="strong"/>
          <p:cNvSpPr/>
          <p:nvPr/>
        </p:nvSpPr>
        <p:spPr>
          <a:xfrm>
            <a:off x="487680" y="3699224"/>
            <a:ext cx="1108520"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complain</a:t>
            </a:r>
            <a:endParaRPr lang="en-US" sz="1944" dirty="0"/>
          </a:p>
        </p:txBody>
      </p:sp>
      <p:sp>
        <p:nvSpPr>
          <p:cNvPr id="27" name="strong"/>
          <p:cNvSpPr/>
          <p:nvPr/>
        </p:nvSpPr>
        <p:spPr>
          <a:xfrm>
            <a:off x="1654588" y="3699224"/>
            <a:ext cx="918591"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directly</a:t>
            </a:r>
            <a:endParaRPr lang="en-US" sz="1944" dirty="0"/>
          </a:p>
        </p:txBody>
      </p:sp>
      <p:sp>
        <p:nvSpPr>
          <p:cNvPr id="28" name="strong"/>
          <p:cNvSpPr/>
          <p:nvPr/>
        </p:nvSpPr>
        <p:spPr>
          <a:xfrm>
            <a:off x="2631472" y="3699224"/>
            <a:ext cx="239554"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to</a:t>
            </a:r>
            <a:endParaRPr lang="en-US" sz="1944" dirty="0"/>
          </a:p>
        </p:txBody>
      </p:sp>
      <p:sp>
        <p:nvSpPr>
          <p:cNvPr id="29" name="strong"/>
          <p:cNvSpPr/>
          <p:nvPr/>
        </p:nvSpPr>
        <p:spPr>
          <a:xfrm>
            <a:off x="2929414" y="3699224"/>
            <a:ext cx="445961"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him</a:t>
            </a:r>
            <a:endParaRPr lang="en-US" sz="1944" dirty="0"/>
          </a:p>
        </p:txBody>
      </p:sp>
      <p:sp>
        <p:nvSpPr>
          <p:cNvPr id="30" name="strong"/>
          <p:cNvSpPr/>
          <p:nvPr/>
        </p:nvSpPr>
        <p:spPr>
          <a:xfrm>
            <a:off x="3433763" y="3699224"/>
            <a:ext cx="305181"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on</a:t>
            </a:r>
            <a:endParaRPr lang="en-US" sz="1944" dirty="0"/>
          </a:p>
        </p:txBody>
      </p:sp>
      <p:sp>
        <p:nvSpPr>
          <p:cNvPr id="31" name="strong"/>
          <p:cNvSpPr/>
          <p:nvPr/>
        </p:nvSpPr>
        <p:spPr>
          <a:xfrm>
            <a:off x="3797332" y="3699224"/>
            <a:ext cx="933069" cy="298704"/>
          </a:xfrm>
          <a:prstGeom prst="rect">
            <a:avLst/>
          </a:prstGeom>
          <a:noFill/>
          <a:ln/>
        </p:spPr>
        <p:txBody>
          <a:bodyPr wrap="none" lIns="0" tIns="0" rIns="0" bIns="0" rtlCol="0" anchor="ctr"/>
          <a:lstStyle/>
          <a:p>
            <a:pPr indent="0" marL="0">
              <a:buNone/>
            </a:pPr>
            <a:r>
              <a:rPr lang="en-US" sz="1944" b="1" u="none" dirty="0">
                <a:solidFill>
                  <a:srgbClr val="DB2777"/>
                </a:solidFill>
                <a:latin typeface="Inter" pitchFamily="34" charset="0"/>
                <a:ea typeface="Inter" pitchFamily="34" charset="-122"/>
                <a:cs typeface="Inter" pitchFamily="34" charset="-120"/>
              </a:rPr>
              <a:t>Twitter!</a:t>
            </a:r>
            <a:endParaRPr lang="en-US" sz="1944" dirty="0"/>
          </a:p>
        </p:txBody>
      </p:sp>
      <p:sp>
        <p:nvSpPr>
          <p:cNvPr id="32" name="a">
            <a:hlinkClick r:id="rId2" tooltip=""/>
          </p:cNvPr>
          <p:cNvSpPr/>
          <p:nvPr/>
        </p:nvSpPr>
        <p:spPr>
          <a:xfrm>
            <a:off x="487680" y="4483799"/>
            <a:ext cx="2362581"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@MicheleRivaCode</a:t>
            </a:r>
            <a:endParaRPr lang="en-US" sz="1944"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920200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Why do we need end-to-end encryption?</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476278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Network communications are complicated</a:t>
            </a:r>
            <a:endParaRPr lang="en-US" sz="1814" dirty="0"/>
          </a:p>
        </p:txBody>
      </p:sp>
      <p:sp>
        <p:nvSpPr>
          <p:cNvPr id="7" name="span"/>
          <p:cNvSpPr/>
          <p:nvPr/>
        </p:nvSpPr>
        <p:spPr>
          <a:xfrm>
            <a:off x="1341120" y="1898999"/>
            <a:ext cx="752427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To reach a distant peer, many compromisable network devices and links are used.</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512654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Wireless networks can be extremely insecure</a:t>
            </a:r>
            <a:endParaRPr lang="en-US" sz="1814" dirty="0"/>
          </a:p>
        </p:txBody>
      </p:sp>
      <p:sp>
        <p:nvSpPr>
          <p:cNvPr id="10" name="span"/>
          <p:cNvSpPr/>
          <p:nvPr/>
        </p:nvSpPr>
        <p:spPr>
          <a:xfrm>
            <a:off x="1341120" y="3240119"/>
            <a:ext cx="605666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Misconfigured networks allow an attacker to listen to all the traffic.</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350072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LAN connectors can be hacked</a:t>
            </a:r>
            <a:endParaRPr lang="en-US" sz="1814" dirty="0"/>
          </a:p>
        </p:txBody>
      </p:sp>
      <p:sp>
        <p:nvSpPr>
          <p:cNvPr id="13" name="em"/>
          <p:cNvSpPr/>
          <p:nvPr/>
        </p:nvSpPr>
        <p:spPr>
          <a:xfrm>
            <a:off x="1341120" y="4587335"/>
            <a:ext cx="3032570"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Do you believe in conspiracies?</a:t>
            </a:r>
            <a:endParaRPr lang="en-US" sz="155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2709672"/>
            <a:ext cx="293198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Let's send a</a:t>
            </a:r>
            <a:endParaRPr lang="en-US" sz="4277" dirty="0"/>
          </a:p>
        </p:txBody>
      </p:sp>
      <p:sp>
        <p:nvSpPr>
          <p:cNvPr id="5" name="span"/>
          <p:cNvSpPr/>
          <p:nvPr/>
        </p:nvSpPr>
        <p:spPr>
          <a:xfrm>
            <a:off x="487680" y="3456432"/>
            <a:ext cx="273481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message ...</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article.freya@slide.theme@bg-red.theme@separator.theme@fg-whit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487680" y="2709672"/>
            <a:ext cx="403079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That was not an</a:t>
            </a:r>
            <a:endParaRPr lang="en-US" sz="4277" dirty="0"/>
          </a:p>
        </p:txBody>
      </p:sp>
      <p:sp>
        <p:nvSpPr>
          <p:cNvPr id="5" name="span"/>
          <p:cNvSpPr/>
          <p:nvPr/>
        </p:nvSpPr>
        <p:spPr>
          <a:xfrm>
            <a:off x="487680" y="3456432"/>
            <a:ext cx="501176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encrypted channel!</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article.freya@slide.theme@quote.ligh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41908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What is encryption anyway?</a:t>
            </a:r>
            <a:endParaRPr lang="en-US" sz="3240" dirty="0"/>
          </a:p>
        </p:txBody>
      </p:sp>
      <p:sp>
        <p:nvSpPr>
          <p:cNvPr id="5" name="span.sentence.light"/>
          <p:cNvSpPr/>
          <p:nvPr/>
        </p:nvSpPr>
        <p:spPr>
          <a:xfrm>
            <a:off x="487680" y="2705576"/>
            <a:ext cx="8497919"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“The act of putting information into a special</a:t>
            </a:r>
            <a:endParaRPr lang="en-US" sz="3240" dirty="0"/>
          </a:p>
        </p:txBody>
      </p:sp>
      <p:sp>
        <p:nvSpPr>
          <p:cNvPr id="6" name="span.sentence.light"/>
          <p:cNvSpPr/>
          <p:nvPr/>
        </p:nvSpPr>
        <p:spPr>
          <a:xfrm>
            <a:off x="487680" y="3271361"/>
            <a:ext cx="8876062"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code, especially in order to prevent people from</a:t>
            </a:r>
            <a:endParaRPr lang="en-US" sz="3240" dirty="0"/>
          </a:p>
        </p:txBody>
      </p:sp>
      <p:sp>
        <p:nvSpPr>
          <p:cNvPr id="7" name="span.sentence.light"/>
          <p:cNvSpPr/>
          <p:nvPr/>
        </p:nvSpPr>
        <p:spPr>
          <a:xfrm>
            <a:off x="487680" y="3837146"/>
            <a:ext cx="5928265"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looking at it without authority”</a:t>
            </a:r>
            <a:endParaRPr lang="en-US" sz="3240" dirty="0"/>
          </a:p>
        </p:txBody>
      </p:sp>
      <p:sp>
        <p:nvSpPr>
          <p:cNvPr id="8" name="strong.author.light"/>
          <p:cNvSpPr/>
          <p:nvPr/>
        </p:nvSpPr>
        <p:spPr>
          <a:xfrm>
            <a:off x="487680" y="4390739"/>
            <a:ext cx="2848166"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The Oxford Dictionary</a:t>
            </a:r>
            <a:endParaRPr lang="en-US" sz="1944"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2709672"/>
            <a:ext cx="315629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An example:</a:t>
            </a:r>
            <a:endParaRPr lang="en-US" sz="4277" dirty="0"/>
          </a:p>
        </p:txBody>
      </p:sp>
      <p:sp>
        <p:nvSpPr>
          <p:cNvPr id="5" name="span"/>
          <p:cNvSpPr/>
          <p:nvPr/>
        </p:nvSpPr>
        <p:spPr>
          <a:xfrm>
            <a:off x="487680" y="3456432"/>
            <a:ext cx="466248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The Caesar Cipher</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84945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does the Caesar Cipher work?</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4393216" y="1563053"/>
            <a:ext cx="3405569" cy="426710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84945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does the Caesar Cipher work?</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4393216" y="1563053"/>
            <a:ext cx="3405569" cy="426710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84945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does the Caesar Cipher work?</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4393216" y="1563053"/>
            <a:ext cx="3405569" cy="426710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84945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does the Caesar Cipher work?</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4393216" y="1563053"/>
            <a:ext cx="3405569" cy="426710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84945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does the Caesar Cipher work?</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4393216" y="1563053"/>
            <a:ext cx="3405569" cy="426710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84945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does the Caesar Cipher work?</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4393216" y="1563053"/>
            <a:ext cx="3405569" cy="426710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34003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Trivia question</a:t>
            </a:r>
            <a:endParaRPr lang="en-US" sz="3240" dirty="0"/>
          </a:p>
        </p:txBody>
      </p:sp>
      <p:pic>
        <p:nvPicPr>
          <p:cNvPr id="5" name="img.freya@image.image" descr="preencoded.png">    </p:cNvPr>
          <p:cNvPicPr>
            <a:picLocks noChangeAspect="1"/>
          </p:cNvPicPr>
          <p:nvPr/>
        </p:nvPicPr>
        <p:blipFill>
          <a:blip r:embed="rId1"/>
          <a:stretch>
            <a:fillRect/>
          </a:stretch>
        </p:blipFill>
        <p:spPr>
          <a:xfrm>
            <a:off x="6964871" y="975360"/>
            <a:ext cx="4358164" cy="4876705"/>
          </a:xfrm>
          <a:prstGeom prst="rect">
            <a:avLst/>
          </a:prstGeom>
        </p:spPr>
      </p:pic>
      <p:sp>
        <p:nvSpPr>
          <p:cNvPr id="6" name="span"/>
          <p:cNvSpPr/>
          <p:nvPr/>
        </p:nvSpPr>
        <p:spPr>
          <a:xfrm>
            <a:off x="487680" y="1571625"/>
            <a:ext cx="375494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Where does its name come from?</a:t>
            </a:r>
            <a:endParaRPr lang="en-US" sz="1814" dirty="0"/>
          </a:p>
        </p:txBody>
      </p:sp>
      <p:sp>
        <p:nvSpPr>
          <p:cNvPr id="7" name="h1.theme@fg-pink"/>
          <p:cNvSpPr/>
          <p:nvPr/>
        </p:nvSpPr>
        <p:spPr>
          <a:xfrm>
            <a:off x="487680" y="2546985"/>
            <a:ext cx="4429601" cy="499872"/>
          </a:xfrm>
          <a:prstGeom prst="rect">
            <a:avLst/>
          </a:prstGeom>
          <a:noFill/>
          <a:ln/>
        </p:spPr>
        <p:txBody>
          <a:bodyPr wrap="none" lIns="0" tIns="0" rIns="0" bIns="0" rtlCol="0" anchor="ctr"/>
          <a:lstStyle/>
          <a:p>
            <a:pPr indent="0" marL="0">
              <a:buNone/>
            </a:pPr>
            <a:r>
              <a:rPr lang="en-US" sz="3240" u="none" dirty="0">
                <a:solidFill>
                  <a:srgbClr val="DB2777"/>
                </a:solidFill>
                <a:latin typeface="Montserrat Black" pitchFamily="34" charset="0"/>
                <a:ea typeface="Montserrat Black" pitchFamily="34" charset="-122"/>
                <a:cs typeface="Montserrat Black" pitchFamily="34" charset="-120"/>
              </a:rPr>
              <a:t>It's a Caesar Cipher!</a:t>
            </a:r>
            <a:endParaRPr lang="en-US" sz="324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22921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And now, a bit of pain for some of us</a:t>
            </a:r>
            <a:endParaRPr lang="en-US" sz="3240" dirty="0"/>
          </a:p>
        </p:txBody>
      </p:sp>
      <p:sp>
        <p:nvSpPr>
          <p:cNvPr id="5" name="span"/>
          <p:cNvSpPr/>
          <p:nvPr/>
        </p:nvSpPr>
        <p:spPr>
          <a:xfrm>
            <a:off x="487680" y="1571625"/>
            <a:ext cx="5258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How</a:t>
            </a:r>
            <a:endParaRPr lang="en-US" sz="1944" dirty="0"/>
          </a:p>
        </p:txBody>
      </p:sp>
      <p:sp>
        <p:nvSpPr>
          <p:cNvPr id="6" name="span"/>
          <p:cNvSpPr/>
          <p:nvPr/>
        </p:nvSpPr>
        <p:spPr>
          <a:xfrm>
            <a:off x="1082897" y="1571625"/>
            <a:ext cx="35271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old</a:t>
            </a:r>
            <a:endParaRPr lang="en-US" sz="1944" dirty="0"/>
          </a:p>
        </p:txBody>
      </p:sp>
      <p:sp>
        <p:nvSpPr>
          <p:cNvPr id="7" name="span"/>
          <p:cNvSpPr/>
          <p:nvPr/>
        </p:nvSpPr>
        <p:spPr>
          <a:xfrm>
            <a:off x="1504950" y="1571625"/>
            <a:ext cx="3634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8" name="span"/>
          <p:cNvSpPr/>
          <p:nvPr/>
        </p:nvSpPr>
        <p:spPr>
          <a:xfrm>
            <a:off x="1937766" y="1571625"/>
            <a:ext cx="5478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a:t>
            </a:r>
            <a:endParaRPr lang="en-US" sz="1944" dirty="0"/>
          </a:p>
        </p:txBody>
      </p:sp>
      <p:sp>
        <p:nvSpPr>
          <p:cNvPr id="9" name="span"/>
          <p:cNvSpPr/>
          <p:nvPr/>
        </p:nvSpPr>
        <p:spPr>
          <a:xfrm>
            <a:off x="2554986" y="1571625"/>
            <a:ext cx="32394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Do</a:t>
            </a:r>
            <a:endParaRPr lang="en-US" sz="1944" dirty="0"/>
          </a:p>
        </p:txBody>
      </p:sp>
      <p:sp>
        <p:nvSpPr>
          <p:cNvPr id="10" name="span"/>
          <p:cNvSpPr/>
          <p:nvPr/>
        </p:nvSpPr>
        <p:spPr>
          <a:xfrm>
            <a:off x="2948273" y="1571625"/>
            <a:ext cx="4243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a:t>
            </a:r>
            <a:endParaRPr lang="en-US" sz="1944" dirty="0"/>
          </a:p>
        </p:txBody>
      </p:sp>
      <p:sp>
        <p:nvSpPr>
          <p:cNvPr id="11" name="span"/>
          <p:cNvSpPr/>
          <p:nvPr/>
        </p:nvSpPr>
        <p:spPr>
          <a:xfrm>
            <a:off x="3441954" y="1571625"/>
            <a:ext cx="11372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recognize</a:t>
            </a:r>
            <a:endParaRPr lang="en-US" sz="1944" dirty="0"/>
          </a:p>
        </p:txBody>
      </p:sp>
      <p:sp>
        <p:nvSpPr>
          <p:cNvPr id="12" name="span"/>
          <p:cNvSpPr/>
          <p:nvPr/>
        </p:nvSpPr>
        <p:spPr>
          <a:xfrm>
            <a:off x="4648581" y="1571625"/>
            <a:ext cx="5276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this?</a:t>
            </a:r>
            <a:endParaRPr lang="en-US" sz="1944" dirty="0"/>
          </a:p>
        </p:txBody>
      </p:sp>
      <p:pic>
        <p:nvPicPr>
          <p:cNvPr id="13" name="img.freya@image.image.with-content" descr="preencoded.png">    </p:cNvPr>
          <p:cNvPicPr>
            <a:picLocks noChangeAspect="1"/>
          </p:cNvPicPr>
          <p:nvPr/>
        </p:nvPicPr>
        <p:blipFill>
          <a:blip r:embed="rId1"/>
          <a:stretch>
            <a:fillRect/>
          </a:stretch>
        </p:blipFill>
        <p:spPr>
          <a:xfrm>
            <a:off x="3459385" y="2601659"/>
            <a:ext cx="5273326" cy="304790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3767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Why is Caesar Cipher weak?</a:t>
            </a:r>
            <a:endParaRPr lang="en-US" sz="3240" dirty="0"/>
          </a:p>
        </p:txBody>
      </p:sp>
      <p:sp>
        <p:nvSpPr>
          <p:cNvPr id="5" name="span"/>
          <p:cNvSpPr/>
          <p:nvPr/>
        </p:nvSpPr>
        <p:spPr>
          <a:xfrm>
            <a:off x="487680" y="1571625"/>
            <a:ext cx="64008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Since</a:t>
            </a:r>
            <a:endParaRPr lang="en-US" sz="1944" dirty="0"/>
          </a:p>
        </p:txBody>
      </p:sp>
      <p:sp>
        <p:nvSpPr>
          <p:cNvPr id="6" name="span"/>
          <p:cNvSpPr/>
          <p:nvPr/>
        </p:nvSpPr>
        <p:spPr>
          <a:xfrm>
            <a:off x="1219010" y="1571625"/>
            <a:ext cx="4874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only</a:t>
            </a:r>
            <a:endParaRPr lang="en-US" sz="1944" dirty="0"/>
          </a:p>
        </p:txBody>
      </p:sp>
      <p:sp>
        <p:nvSpPr>
          <p:cNvPr id="7" name="span"/>
          <p:cNvSpPr/>
          <p:nvPr/>
        </p:nvSpPr>
        <p:spPr>
          <a:xfrm>
            <a:off x="1797749"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8" name="span"/>
          <p:cNvSpPr/>
          <p:nvPr/>
        </p:nvSpPr>
        <p:spPr>
          <a:xfrm>
            <a:off x="2024729" y="1571625"/>
            <a:ext cx="4190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few</a:t>
            </a:r>
            <a:endParaRPr lang="en-US" sz="1944" dirty="0"/>
          </a:p>
        </p:txBody>
      </p:sp>
      <p:sp>
        <p:nvSpPr>
          <p:cNvPr id="9" name="span"/>
          <p:cNvSpPr/>
          <p:nvPr/>
        </p:nvSpPr>
        <p:spPr>
          <a:xfrm>
            <a:off x="2534984" y="1571625"/>
            <a:ext cx="150504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permutations</a:t>
            </a:r>
            <a:endParaRPr lang="en-US" sz="1944" dirty="0"/>
          </a:p>
        </p:txBody>
      </p:sp>
      <p:sp>
        <p:nvSpPr>
          <p:cNvPr id="10" name="span"/>
          <p:cNvSpPr/>
          <p:nvPr/>
        </p:nvSpPr>
        <p:spPr>
          <a:xfrm>
            <a:off x="4131278" y="1571625"/>
            <a:ext cx="3634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11" name="span"/>
          <p:cNvSpPr/>
          <p:nvPr/>
        </p:nvSpPr>
        <p:spPr>
          <a:xfrm>
            <a:off x="4586002" y="1571625"/>
            <a:ext cx="102660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possible,</a:t>
            </a:r>
            <a:endParaRPr lang="en-US" sz="1944" dirty="0"/>
          </a:p>
        </p:txBody>
      </p:sp>
      <p:sp>
        <p:nvSpPr>
          <p:cNvPr id="12" name="span"/>
          <p:cNvSpPr/>
          <p:nvPr/>
        </p:nvSpPr>
        <p:spPr>
          <a:xfrm>
            <a:off x="5703856" y="1571625"/>
            <a:ext cx="59750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brute</a:t>
            </a:r>
            <a:endParaRPr lang="en-US" sz="1944" dirty="0"/>
          </a:p>
        </p:txBody>
      </p:sp>
      <p:sp>
        <p:nvSpPr>
          <p:cNvPr id="13" name="span"/>
          <p:cNvSpPr/>
          <p:nvPr/>
        </p:nvSpPr>
        <p:spPr>
          <a:xfrm>
            <a:off x="6392609" y="1571625"/>
            <a:ext cx="7999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forcing</a:t>
            </a:r>
            <a:endParaRPr lang="en-US" sz="1944" dirty="0"/>
          </a:p>
        </p:txBody>
      </p:sp>
      <p:sp>
        <p:nvSpPr>
          <p:cNvPr id="14" name="span"/>
          <p:cNvSpPr/>
          <p:nvPr/>
        </p:nvSpPr>
        <p:spPr>
          <a:xfrm>
            <a:off x="7283768" y="1571625"/>
            <a:ext cx="185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5" name="span"/>
          <p:cNvSpPr/>
          <p:nvPr/>
        </p:nvSpPr>
        <p:spPr>
          <a:xfrm>
            <a:off x="7560183" y="1571625"/>
            <a:ext cx="56645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quite</a:t>
            </a:r>
            <a:endParaRPr lang="en-US" sz="1944" dirty="0"/>
          </a:p>
        </p:txBody>
      </p:sp>
      <p:sp>
        <p:nvSpPr>
          <p:cNvPr id="16" name="span"/>
          <p:cNvSpPr/>
          <p:nvPr/>
        </p:nvSpPr>
        <p:spPr>
          <a:xfrm>
            <a:off x="8217884" y="1571625"/>
            <a:ext cx="5458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easy</a:t>
            </a:r>
            <a:endParaRPr lang="en-US" sz="1944" dirty="0"/>
          </a:p>
        </p:txBody>
      </p:sp>
      <p:sp>
        <p:nvSpPr>
          <p:cNvPr id="17" name="span"/>
          <p:cNvSpPr/>
          <p:nvPr/>
        </p:nvSpPr>
        <p:spPr>
          <a:xfrm>
            <a:off x="8855107" y="1571625"/>
            <a:ext cx="123015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(especially</a:t>
            </a:r>
            <a:endParaRPr lang="en-US" sz="1944" dirty="0"/>
          </a:p>
        </p:txBody>
      </p:sp>
      <p:sp>
        <p:nvSpPr>
          <p:cNvPr id="18" name="span"/>
          <p:cNvSpPr/>
          <p:nvPr/>
        </p:nvSpPr>
        <p:spPr>
          <a:xfrm>
            <a:off x="10176510" y="1571625"/>
            <a:ext cx="1428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if</a:t>
            </a:r>
            <a:endParaRPr lang="en-US" sz="1944" dirty="0"/>
          </a:p>
        </p:txBody>
      </p:sp>
      <p:sp>
        <p:nvSpPr>
          <p:cNvPr id="19" name="span"/>
          <p:cNvSpPr/>
          <p:nvPr/>
        </p:nvSpPr>
        <p:spPr>
          <a:xfrm>
            <a:off x="10410635" y="1571625"/>
            <a:ext cx="62455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using</a:t>
            </a:r>
            <a:endParaRPr lang="en-US" sz="1944" dirty="0"/>
          </a:p>
        </p:txBody>
      </p:sp>
      <p:sp>
        <p:nvSpPr>
          <p:cNvPr id="20" name="span"/>
          <p:cNvSpPr/>
          <p:nvPr/>
        </p:nvSpPr>
        <p:spPr>
          <a:xfrm>
            <a:off x="11126438" y="1571625"/>
            <a:ext cx="57788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letter</a:t>
            </a:r>
            <a:endParaRPr lang="en-US" sz="1944" dirty="0"/>
          </a:p>
        </p:txBody>
      </p:sp>
      <p:sp>
        <p:nvSpPr>
          <p:cNvPr id="21" name="span"/>
          <p:cNvSpPr/>
          <p:nvPr/>
        </p:nvSpPr>
        <p:spPr>
          <a:xfrm>
            <a:off x="487680" y="1941957"/>
            <a:ext cx="11657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frequency</a:t>
            </a:r>
            <a:endParaRPr lang="en-US" sz="1944" dirty="0"/>
          </a:p>
        </p:txBody>
      </p:sp>
      <p:sp>
        <p:nvSpPr>
          <p:cNvPr id="22" name="span"/>
          <p:cNvSpPr/>
          <p:nvPr/>
        </p:nvSpPr>
        <p:spPr>
          <a:xfrm>
            <a:off x="1722787" y="1941957"/>
            <a:ext cx="108051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analysis).</a:t>
            </a:r>
            <a:endParaRPr lang="en-US" sz="1944" dirty="0"/>
          </a:p>
        </p:txBody>
      </p:sp>
      <p:pic>
        <p:nvPicPr>
          <p:cNvPr id="23" name="img.freya@image.image.with-content" descr="preencoded.png">    </p:cNvPr>
          <p:cNvPicPr>
            <a:picLocks noChangeAspect="1"/>
          </p:cNvPicPr>
          <p:nvPr/>
        </p:nvPicPr>
        <p:blipFill>
          <a:blip r:embed="rId1"/>
          <a:stretch>
            <a:fillRect/>
          </a:stretch>
        </p:blipFill>
        <p:spPr>
          <a:xfrm>
            <a:off x="2784158" y="2786825"/>
            <a:ext cx="6623685" cy="304790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3" name="article.freya@slide.theme@half"/>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91572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 good algorithm</a:t>
            </a:r>
            <a:endParaRPr lang="en-US" sz="3240"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pic>
        <p:nvPicPr>
          <p:cNvPr id="6" name="svg.freya@svg.theme@icon.icon"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7680" y="1567434"/>
            <a:ext cx="609600" cy="609600"/>
          </a:xfrm>
          <a:prstGeom prst="rect">
            <a:avLst/>
          </a:prstGeom>
        </p:spPr>
      </p:pic>
      <p:sp>
        <p:nvSpPr>
          <p:cNvPr id="7" name="span"/>
          <p:cNvSpPr/>
          <p:nvPr/>
        </p:nvSpPr>
        <p:spPr>
          <a:xfrm>
            <a:off x="1341120" y="1571625"/>
            <a:ext cx="162287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algorithm </a:t>
            </a:r>
            <a:endParaRPr lang="en-US" sz="1814" dirty="0"/>
          </a:p>
        </p:txBody>
      </p:sp>
      <p:sp>
        <p:nvSpPr>
          <p:cNvPr id="8" name="span"/>
          <p:cNvSpPr/>
          <p:nvPr/>
        </p:nvSpPr>
        <p:spPr>
          <a:xfrm>
            <a:off x="3531203" y="1571625"/>
            <a:ext cx="108613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 be public</a:t>
            </a:r>
            <a:endParaRPr lang="en-US" sz="1814" dirty="0"/>
          </a:p>
        </p:txBody>
      </p:sp>
      <p:sp>
        <p:nvSpPr>
          <p:cNvPr id="9" name="strong"/>
          <p:cNvSpPr/>
          <p:nvPr/>
        </p:nvSpPr>
        <p:spPr>
          <a:xfrm>
            <a:off x="2963990" y="1571625"/>
            <a:ext cx="56721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must</a:t>
            </a:r>
            <a:endParaRPr lang="en-US" sz="1814" dirty="0"/>
          </a:p>
        </p:txBody>
      </p:sp>
      <p:sp>
        <p:nvSpPr>
          <p:cNvPr id="10" name="span"/>
          <p:cNvSpPr/>
          <p:nvPr/>
        </p:nvSpPr>
        <p:spPr>
          <a:xfrm>
            <a:off x="1341120" y="1898999"/>
            <a:ext cx="348624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Public algorithms can be continuously</a:t>
            </a:r>
            <a:endParaRPr lang="en-US" sz="1555" dirty="0"/>
          </a:p>
        </p:txBody>
      </p:sp>
      <p:sp>
        <p:nvSpPr>
          <p:cNvPr id="11" name="span"/>
          <p:cNvSpPr/>
          <p:nvPr/>
        </p:nvSpPr>
        <p:spPr>
          <a:xfrm>
            <a:off x="1341120" y="2170557"/>
            <a:ext cx="356006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analyzed and validated from everyone.</a:t>
            </a:r>
            <a:endParaRPr lang="en-US" sz="1555" dirty="0"/>
          </a:p>
        </p:txBody>
      </p:sp>
      <p:pic>
        <p:nvPicPr>
          <p:cNvPr id="12" name="svg.freya@svg.theme@icon.icon"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680" y="2908554"/>
            <a:ext cx="609600" cy="609600"/>
          </a:xfrm>
          <a:prstGeom prst="rect">
            <a:avLst/>
          </a:prstGeom>
        </p:spPr>
      </p:pic>
      <p:sp>
        <p:nvSpPr>
          <p:cNvPr id="13" name="span"/>
          <p:cNvSpPr/>
          <p:nvPr/>
        </p:nvSpPr>
        <p:spPr>
          <a:xfrm>
            <a:off x="1341120" y="2912745"/>
            <a:ext cx="369693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security is in the parameters</a:t>
            </a:r>
            <a:endParaRPr lang="en-US" sz="1814" dirty="0"/>
          </a:p>
        </p:txBody>
      </p:sp>
      <p:sp>
        <p:nvSpPr>
          <p:cNvPr id="14" name="span"/>
          <p:cNvSpPr/>
          <p:nvPr/>
        </p:nvSpPr>
        <p:spPr>
          <a:xfrm>
            <a:off x="1341120" y="3240119"/>
            <a:ext cx="418452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parameters must be chosen so that brute</a:t>
            </a:r>
            <a:endParaRPr lang="en-US" sz="1555" dirty="0"/>
          </a:p>
        </p:txBody>
      </p:sp>
      <p:sp>
        <p:nvSpPr>
          <p:cNvPr id="15" name="span"/>
          <p:cNvSpPr/>
          <p:nvPr/>
        </p:nvSpPr>
        <p:spPr>
          <a:xfrm>
            <a:off x="1341120" y="3511677"/>
            <a:ext cx="190290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forcing is unfeasible.</a:t>
            </a:r>
            <a:endParaRPr lang="en-US" sz="1555"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46147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What are our choices today?</a:t>
            </a:r>
            <a:endParaRPr lang="en-US" sz="3240" dirty="0"/>
          </a:p>
        </p:txBody>
      </p:sp>
      <p:sp>
        <p:nvSpPr>
          <p:cNvPr id="5"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6" name="span"/>
          <p:cNvSpPr/>
          <p:nvPr/>
        </p:nvSpPr>
        <p:spPr>
          <a:xfrm>
            <a:off x="4835938" y="1571625"/>
            <a:ext cx="6411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(AES)</a:t>
            </a:r>
            <a:endParaRPr lang="en-US" sz="1944" dirty="0"/>
          </a:p>
        </p:txBody>
      </p:sp>
      <p:sp>
        <p:nvSpPr>
          <p:cNvPr id="7" name="span"/>
          <p:cNvSpPr/>
          <p:nvPr/>
        </p:nvSpPr>
        <p:spPr>
          <a:xfrm>
            <a:off x="5546408" y="1571625"/>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8" name="span"/>
          <p:cNvSpPr/>
          <p:nvPr/>
        </p:nvSpPr>
        <p:spPr>
          <a:xfrm>
            <a:off x="5800916"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9" name="span"/>
          <p:cNvSpPr/>
          <p:nvPr/>
        </p:nvSpPr>
        <p:spPr>
          <a:xfrm>
            <a:off x="6005989" y="1571625"/>
            <a:ext cx="78171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secure</a:t>
            </a:r>
            <a:endParaRPr lang="en-US" sz="1944" dirty="0"/>
          </a:p>
        </p:txBody>
      </p:sp>
      <p:sp>
        <p:nvSpPr>
          <p:cNvPr id="10" name="span"/>
          <p:cNvSpPr/>
          <p:nvPr/>
        </p:nvSpPr>
        <p:spPr>
          <a:xfrm>
            <a:off x="6857048" y="1571625"/>
            <a:ext cx="119834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symmetric</a:t>
            </a:r>
            <a:endParaRPr lang="en-US" sz="1944" dirty="0"/>
          </a:p>
        </p:txBody>
      </p:sp>
      <p:sp>
        <p:nvSpPr>
          <p:cNvPr id="11" name="span"/>
          <p:cNvSpPr/>
          <p:nvPr/>
        </p:nvSpPr>
        <p:spPr>
          <a:xfrm>
            <a:off x="8124730" y="1571625"/>
            <a:ext cx="62122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block</a:t>
            </a:r>
            <a:endParaRPr lang="en-US" sz="1944" dirty="0"/>
          </a:p>
        </p:txBody>
      </p:sp>
      <p:sp>
        <p:nvSpPr>
          <p:cNvPr id="12" name="span"/>
          <p:cNvSpPr/>
          <p:nvPr/>
        </p:nvSpPr>
        <p:spPr>
          <a:xfrm>
            <a:off x="8815292" y="1571625"/>
            <a:ext cx="11405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algorithm.</a:t>
            </a:r>
            <a:endParaRPr lang="en-US" sz="1944" dirty="0"/>
          </a:p>
        </p:txBody>
      </p:sp>
      <p:sp>
        <p:nvSpPr>
          <p:cNvPr id="13" name="strong"/>
          <p:cNvSpPr/>
          <p:nvPr/>
        </p:nvSpPr>
        <p:spPr>
          <a:xfrm>
            <a:off x="1002602" y="1571625"/>
            <a:ext cx="1227487"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Advanced</a:t>
            </a:r>
            <a:endParaRPr lang="en-US" sz="1944" dirty="0"/>
          </a:p>
        </p:txBody>
      </p:sp>
      <p:sp>
        <p:nvSpPr>
          <p:cNvPr id="14" name="strong"/>
          <p:cNvSpPr/>
          <p:nvPr/>
        </p:nvSpPr>
        <p:spPr>
          <a:xfrm>
            <a:off x="2288477" y="1571625"/>
            <a:ext cx="1320165"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Encryption</a:t>
            </a:r>
            <a:endParaRPr lang="en-US" sz="1944" dirty="0"/>
          </a:p>
        </p:txBody>
      </p:sp>
      <p:sp>
        <p:nvSpPr>
          <p:cNvPr id="15" name="strong"/>
          <p:cNvSpPr/>
          <p:nvPr/>
        </p:nvSpPr>
        <p:spPr>
          <a:xfrm>
            <a:off x="3666935" y="1571625"/>
            <a:ext cx="1099566" cy="298704"/>
          </a:xfrm>
          <a:prstGeom prst="rect">
            <a:avLst/>
          </a:prstGeom>
          <a:noFill/>
          <a:ln/>
        </p:spPr>
        <p:txBody>
          <a:bodyPr wrap="none" lIns="0" tIns="0" rIns="0" bIns="0" rtlCol="0" anchor="ctr"/>
          <a:lstStyle/>
          <a:p>
            <a:pPr indent="0" marL="0">
              <a:buNone/>
            </a:pPr>
            <a:r>
              <a:rPr lang="en-US" sz="1944" b="1" u="none" dirty="0">
                <a:solidFill>
                  <a:srgbClr val="000000"/>
                </a:solidFill>
                <a:latin typeface="Inter" pitchFamily="34" charset="0"/>
                <a:ea typeface="Inter" pitchFamily="34" charset="-122"/>
                <a:cs typeface="Inter" pitchFamily="34" charset="-120"/>
              </a:rPr>
              <a:t>Standard</a:t>
            </a:r>
            <a:endParaRPr lang="en-US" sz="1944" dirty="0"/>
          </a:p>
        </p:txBody>
      </p:sp>
      <p:pic>
        <p:nvPicPr>
          <p:cNvPr id="16" name="img.freya@image.image.with-content" descr="preencoded.png">    </p:cNvPr>
          <p:cNvPicPr>
            <a:picLocks noChangeAspect="1"/>
          </p:cNvPicPr>
          <p:nvPr/>
        </p:nvPicPr>
        <p:blipFill>
          <a:blip r:embed="rId1"/>
          <a:stretch>
            <a:fillRect/>
          </a:stretch>
        </p:blipFill>
        <p:spPr>
          <a:xfrm>
            <a:off x="3627120" y="2845499"/>
            <a:ext cx="4937760" cy="256032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53040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Let's make the communication secure</a:t>
            </a:r>
            <a:endParaRPr lang="en-US" sz="3240" dirty="0"/>
          </a:p>
        </p:txBody>
      </p:sp>
      <p:sp>
        <p:nvSpPr>
          <p:cNvPr id="5" name="span"/>
          <p:cNvSpPr/>
          <p:nvPr/>
        </p:nvSpPr>
        <p:spPr>
          <a:xfrm>
            <a:off x="487680" y="1571625"/>
            <a:ext cx="7566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Before</a:t>
            </a:r>
            <a:endParaRPr lang="en-US" sz="1944" dirty="0"/>
          </a:p>
        </p:txBody>
      </p:sp>
      <p:sp>
        <p:nvSpPr>
          <p:cNvPr id="6" name="span"/>
          <p:cNvSpPr/>
          <p:nvPr/>
        </p:nvSpPr>
        <p:spPr>
          <a:xfrm>
            <a:off x="1313688" y="1571625"/>
            <a:ext cx="85620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starting</a:t>
            </a:r>
            <a:endParaRPr lang="en-US" sz="1944" dirty="0"/>
          </a:p>
        </p:txBody>
      </p:sp>
      <p:sp>
        <p:nvSpPr>
          <p:cNvPr id="7" name="span"/>
          <p:cNvSpPr/>
          <p:nvPr/>
        </p:nvSpPr>
        <p:spPr>
          <a:xfrm>
            <a:off x="2239232" y="1571625"/>
            <a:ext cx="12303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encrypting</a:t>
            </a:r>
            <a:endParaRPr lang="en-US" sz="1944" dirty="0"/>
          </a:p>
        </p:txBody>
      </p:sp>
      <p:sp>
        <p:nvSpPr>
          <p:cNvPr id="8" name="span"/>
          <p:cNvSpPr/>
          <p:nvPr/>
        </p:nvSpPr>
        <p:spPr>
          <a:xfrm>
            <a:off x="3538919"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9" name="span"/>
          <p:cNvSpPr/>
          <p:nvPr/>
        </p:nvSpPr>
        <p:spPr>
          <a:xfrm>
            <a:off x="3970496" y="1571625"/>
            <a:ext cx="72599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traffic,</a:t>
            </a:r>
            <a:endParaRPr lang="en-US" sz="1944" dirty="0"/>
          </a:p>
        </p:txBody>
      </p:sp>
      <p:sp>
        <p:nvSpPr>
          <p:cNvPr id="10" name="span"/>
          <p:cNvSpPr/>
          <p:nvPr/>
        </p:nvSpPr>
        <p:spPr>
          <a:xfrm>
            <a:off x="4765834" y="1571625"/>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1" name="span"/>
          <p:cNvSpPr/>
          <p:nvPr/>
        </p:nvSpPr>
        <p:spPr>
          <a:xfrm>
            <a:off x="5197412" y="1571625"/>
            <a:ext cx="65112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peers</a:t>
            </a:r>
            <a:endParaRPr lang="en-US" sz="1944" dirty="0"/>
          </a:p>
        </p:txBody>
      </p:sp>
      <p:sp>
        <p:nvSpPr>
          <p:cNvPr id="12" name="span"/>
          <p:cNvSpPr/>
          <p:nvPr/>
        </p:nvSpPr>
        <p:spPr>
          <a:xfrm>
            <a:off x="5917883" y="1571625"/>
            <a:ext cx="5526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have</a:t>
            </a:r>
            <a:endParaRPr lang="en-US" sz="1944" dirty="0"/>
          </a:p>
        </p:txBody>
      </p:sp>
      <p:sp>
        <p:nvSpPr>
          <p:cNvPr id="13" name="span"/>
          <p:cNvSpPr/>
          <p:nvPr/>
        </p:nvSpPr>
        <p:spPr>
          <a:xfrm>
            <a:off x="6539865"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4" name="span"/>
          <p:cNvSpPr/>
          <p:nvPr/>
        </p:nvSpPr>
        <p:spPr>
          <a:xfrm>
            <a:off x="6827234" y="1571625"/>
            <a:ext cx="8467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choose</a:t>
            </a:r>
            <a:endParaRPr lang="en-US" sz="1944" dirty="0"/>
          </a:p>
        </p:txBody>
      </p:sp>
      <p:sp>
        <p:nvSpPr>
          <p:cNvPr id="15" name="span"/>
          <p:cNvSpPr/>
          <p:nvPr/>
        </p:nvSpPr>
        <p:spPr>
          <a:xfrm>
            <a:off x="7743349"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6" name="span"/>
          <p:cNvSpPr/>
          <p:nvPr/>
        </p:nvSpPr>
        <p:spPr>
          <a:xfrm>
            <a:off x="7948422" y="1571625"/>
            <a:ext cx="7848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shared</a:t>
            </a:r>
            <a:endParaRPr lang="en-US" sz="1944" dirty="0"/>
          </a:p>
        </p:txBody>
      </p:sp>
      <p:sp>
        <p:nvSpPr>
          <p:cNvPr id="17" name="span"/>
          <p:cNvSpPr/>
          <p:nvPr/>
        </p:nvSpPr>
        <p:spPr>
          <a:xfrm>
            <a:off x="8802624" y="1571625"/>
            <a:ext cx="45939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key.</a:t>
            </a:r>
            <a:endParaRPr lang="en-US" sz="1944" dirty="0"/>
          </a:p>
        </p:txBody>
      </p:sp>
      <p:sp>
        <p:nvSpPr>
          <p:cNvPr id="18" name="span"/>
          <p:cNvSpPr/>
          <p:nvPr/>
        </p:nvSpPr>
        <p:spPr>
          <a:xfrm>
            <a:off x="487680" y="2429637"/>
            <a:ext cx="81343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Shared</a:t>
            </a:r>
            <a:endParaRPr lang="en-US" sz="1944" dirty="0"/>
          </a:p>
        </p:txBody>
      </p:sp>
      <p:sp>
        <p:nvSpPr>
          <p:cNvPr id="19" name="span"/>
          <p:cNvSpPr/>
          <p:nvPr/>
        </p:nvSpPr>
        <p:spPr>
          <a:xfrm>
            <a:off x="1370457" y="2429637"/>
            <a:ext cx="40052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key</a:t>
            </a:r>
            <a:endParaRPr lang="en-US" sz="1944" dirty="0"/>
          </a:p>
        </p:txBody>
      </p:sp>
      <p:sp>
        <p:nvSpPr>
          <p:cNvPr id="20" name="span"/>
          <p:cNvSpPr/>
          <p:nvPr/>
        </p:nvSpPr>
        <p:spPr>
          <a:xfrm>
            <a:off x="1840325" y="2429637"/>
            <a:ext cx="146551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handshaking</a:t>
            </a:r>
            <a:endParaRPr lang="en-US" sz="1944" dirty="0"/>
          </a:p>
        </p:txBody>
      </p:sp>
      <p:sp>
        <p:nvSpPr>
          <p:cNvPr id="21" name="span"/>
          <p:cNvSpPr/>
          <p:nvPr/>
        </p:nvSpPr>
        <p:spPr>
          <a:xfrm>
            <a:off x="3375184" y="2429637"/>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22" name="span"/>
          <p:cNvSpPr/>
          <p:nvPr/>
        </p:nvSpPr>
        <p:spPr>
          <a:xfrm>
            <a:off x="3629692" y="2429637"/>
            <a:ext cx="365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not</a:t>
            </a:r>
            <a:endParaRPr lang="en-US" sz="1944" dirty="0"/>
          </a:p>
        </p:txBody>
      </p:sp>
      <p:sp>
        <p:nvSpPr>
          <p:cNvPr id="23" name="span"/>
          <p:cNvSpPr/>
          <p:nvPr/>
        </p:nvSpPr>
        <p:spPr>
          <a:xfrm>
            <a:off x="4064413" y="2429637"/>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24" name="span"/>
          <p:cNvSpPr/>
          <p:nvPr/>
        </p:nvSpPr>
        <p:spPr>
          <a:xfrm>
            <a:off x="4563332" y="2429637"/>
            <a:ext cx="7866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cannot</a:t>
            </a:r>
            <a:endParaRPr lang="en-US" sz="1944" dirty="0"/>
          </a:p>
        </p:txBody>
      </p:sp>
      <p:sp>
        <p:nvSpPr>
          <p:cNvPr id="25" name="span"/>
          <p:cNvSpPr/>
          <p:nvPr/>
        </p:nvSpPr>
        <p:spPr>
          <a:xfrm>
            <a:off x="5419344" y="2429637"/>
            <a:ext cx="2918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a:t>
            </a:r>
            <a:endParaRPr lang="en-US" sz="1944" dirty="0"/>
          </a:p>
        </p:txBody>
      </p:sp>
      <p:sp>
        <p:nvSpPr>
          <p:cNvPr id="26" name="span"/>
          <p:cNvSpPr/>
          <p:nvPr/>
        </p:nvSpPr>
        <p:spPr>
          <a:xfrm>
            <a:off x="5780532" y="2429637"/>
            <a:ext cx="12380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encrypted.</a:t>
            </a:r>
            <a:endParaRPr lang="en-US" sz="1944" dirty="0"/>
          </a:p>
        </p:txBody>
      </p:sp>
      <p:sp>
        <p:nvSpPr>
          <p:cNvPr id="27" name="em"/>
          <p:cNvSpPr/>
          <p:nvPr/>
        </p:nvSpPr>
        <p:spPr>
          <a:xfrm>
            <a:off x="487680" y="3275457"/>
            <a:ext cx="1096899"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Anybody</a:t>
            </a:r>
            <a:endParaRPr lang="en-US" sz="1944" dirty="0"/>
          </a:p>
        </p:txBody>
      </p:sp>
      <p:sp>
        <p:nvSpPr>
          <p:cNvPr id="28" name="em"/>
          <p:cNvSpPr/>
          <p:nvPr/>
        </p:nvSpPr>
        <p:spPr>
          <a:xfrm>
            <a:off x="1642967" y="3275457"/>
            <a:ext cx="67303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could</a:t>
            </a:r>
            <a:endParaRPr lang="en-US" sz="1944" dirty="0"/>
          </a:p>
        </p:txBody>
      </p:sp>
      <p:sp>
        <p:nvSpPr>
          <p:cNvPr id="29" name="em"/>
          <p:cNvSpPr/>
          <p:nvPr/>
        </p:nvSpPr>
        <p:spPr>
          <a:xfrm>
            <a:off x="2374392" y="3275457"/>
            <a:ext cx="586073"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steal</a:t>
            </a:r>
            <a:endParaRPr lang="en-US" sz="1944" dirty="0"/>
          </a:p>
        </p:txBody>
      </p:sp>
      <p:sp>
        <p:nvSpPr>
          <p:cNvPr id="30" name="em"/>
          <p:cNvSpPr/>
          <p:nvPr/>
        </p:nvSpPr>
        <p:spPr>
          <a:xfrm>
            <a:off x="3018854" y="3275457"/>
            <a:ext cx="391859"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the</a:t>
            </a:r>
            <a:endParaRPr lang="en-US" sz="1944" dirty="0"/>
          </a:p>
        </p:txBody>
      </p:sp>
      <p:sp>
        <p:nvSpPr>
          <p:cNvPr id="31" name="em"/>
          <p:cNvSpPr/>
          <p:nvPr/>
        </p:nvSpPr>
        <p:spPr>
          <a:xfrm>
            <a:off x="3469100" y="3275457"/>
            <a:ext cx="501968"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key.</a:t>
            </a:r>
            <a:endParaRPr lang="en-US" sz="1944"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3261646"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Do we have a</a:t>
            </a:r>
            <a:endParaRPr lang="en-US" sz="4277" dirty="0"/>
          </a:p>
        </p:txBody>
      </p:sp>
      <p:sp>
        <p:nvSpPr>
          <p:cNvPr id="5" name="span"/>
          <p:cNvSpPr/>
          <p:nvPr/>
        </p:nvSpPr>
        <p:spPr>
          <a:xfrm>
            <a:off x="487680" y="3456432"/>
            <a:ext cx="2378488"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solution?</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5303901"/>
            <a:ext cx="3497485" cy="1035939"/>
          </a:xfrm>
          <a:prstGeom prst="rect">
            <a:avLst/>
          </a:prstGeom>
          <a:solidFill>
            <a:srgbClr val="00050B"/>
          </a:solidFill>
          <a:ln w="12700">
            <a:solidFill>
              <a:srgbClr val="00050B">
                <a:alpha val="0"/>
              </a:srgbClr>
            </a:solidFill>
            <a:prstDash val="solid"/>
          </a:ln>
        </p:spPr>
      </p:sp>
      <p:sp>
        <p:nvSpPr>
          <p:cNvPr id="6" name="span"/>
          <p:cNvSpPr/>
          <p:nvPr/>
        </p:nvSpPr>
        <p:spPr>
          <a:xfrm>
            <a:off x="853250" y="5474589"/>
            <a:ext cx="2766346"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Of course!</a:t>
            </a:r>
            <a:endParaRPr lang="en-US" sz="4536"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51786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Diffie-Hellman algorithm</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58530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Brings security in the insecurity</a:t>
            </a:r>
            <a:endParaRPr lang="en-US" sz="1814" dirty="0"/>
          </a:p>
        </p:txBody>
      </p:sp>
      <p:sp>
        <p:nvSpPr>
          <p:cNvPr id="7" name="span"/>
          <p:cNvSpPr/>
          <p:nvPr/>
        </p:nvSpPr>
        <p:spPr>
          <a:xfrm>
            <a:off x="1341120" y="1898999"/>
            <a:ext cx="665264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allows to securely exchange cryptographic keys over a public channel.</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299951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Strong mathematical basis</a:t>
            </a:r>
            <a:endParaRPr lang="en-US" sz="1814" dirty="0"/>
          </a:p>
        </p:txBody>
      </p:sp>
      <p:sp>
        <p:nvSpPr>
          <p:cNvPr id="10" name="span"/>
          <p:cNvSpPr/>
          <p:nvPr/>
        </p:nvSpPr>
        <p:spPr>
          <a:xfrm>
            <a:off x="1341120" y="3240119"/>
            <a:ext cx="420728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uses asymmetric keys to build a shared key.</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348596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It is fast and easy to implement</a:t>
            </a:r>
            <a:endParaRPr lang="en-US" sz="1814" dirty="0"/>
          </a:p>
        </p:txBody>
      </p:sp>
      <p:sp>
        <p:nvSpPr>
          <p:cNvPr id="13" name="span"/>
          <p:cNvSpPr/>
          <p:nvPr/>
        </p:nvSpPr>
        <p:spPr>
          <a:xfrm>
            <a:off x="1341120" y="4581239"/>
            <a:ext cx="672693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Keys can (and should) be rotated with each message to improve security.</a:t>
            </a:r>
            <a:endParaRPr lang="en-US" sz="1555"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3083052"/>
            <a:ext cx="434911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It's time to paint!</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25722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Generate the private and public keys</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3573113" y="1563053"/>
            <a:ext cx="5045869" cy="426710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74138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Exchange the public keys</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4059650" y="1563053"/>
            <a:ext cx="4072700" cy="4267105"/>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72700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Generate the shared keys</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4272344" y="1563053"/>
            <a:ext cx="3647408" cy="4267105"/>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2709672"/>
            <a:ext cx="420843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Let's make some</a:t>
            </a:r>
            <a:endParaRPr lang="en-US" sz="4277" dirty="0"/>
          </a:p>
        </p:txBody>
      </p:sp>
      <p:sp>
        <p:nvSpPr>
          <p:cNvPr id="5" name="span"/>
          <p:cNvSpPr/>
          <p:nvPr/>
        </p:nvSpPr>
        <p:spPr>
          <a:xfrm>
            <a:off x="487680" y="3456432"/>
            <a:ext cx="51825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m</a:t>
            </a:r>
            <a:endParaRPr lang="en-US" sz="4277" dirty="0"/>
          </a:p>
        </p:txBody>
      </p:sp>
      <p:sp>
        <p:nvSpPr>
          <p:cNvPr id="6" name="span"/>
          <p:cNvSpPr/>
          <p:nvPr/>
        </p:nvSpPr>
        <p:spPr>
          <a:xfrm>
            <a:off x="1310735" y="3456432"/>
            <a:ext cx="72732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a:t>
            </a:r>
            <a:endParaRPr lang="en-US" sz="4277" dirty="0"/>
          </a:p>
        </p:txBody>
      </p:sp>
      <p:sp>
        <p:nvSpPr>
          <p:cNvPr id="7" name="span.theme@fg-amber"/>
          <p:cNvSpPr/>
          <p:nvPr/>
        </p:nvSpPr>
        <p:spPr>
          <a:xfrm>
            <a:off x="1005935" y="3456432"/>
            <a:ext cx="304800" cy="652272"/>
          </a:xfrm>
          <a:prstGeom prst="rect">
            <a:avLst/>
          </a:prstGeom>
          <a:noFill/>
          <a:ln/>
        </p:spPr>
        <p:txBody>
          <a:bodyPr wrap="none" lIns="0" tIns="0" rIns="0" bIns="0" rtlCol="0" anchor="ctr"/>
          <a:lstStyle/>
          <a:p>
            <a:pPr indent="0" marL="0">
              <a:buNone/>
            </a:pPr>
            <a:r>
              <a:rPr lang="en-US" sz="4277" b="1" u="none" dirty="0">
                <a:solidFill>
                  <a:srgbClr val="FCD34D"/>
                </a:solidFill>
                <a:latin typeface="Bitter" pitchFamily="34" charset="0"/>
                <a:ea typeface="Bitter" pitchFamily="34" charset="-122"/>
                <a:cs typeface="Bitter" pitchFamily="34" charset="-120"/>
              </a:rPr>
              <a:t>a</a:t>
            </a:r>
            <a:endParaRPr lang="en-US" sz="4277" dirty="0"/>
          </a:p>
        </p:txBody>
      </p:sp>
      <p:pic>
        <p:nvPicPr>
          <p:cNvPr id="8"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68553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is this possible?</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4211860" y="1563053"/>
            <a:ext cx="3768281" cy="4267105"/>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68553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is this possible?</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3808571" y="1563053"/>
            <a:ext cx="4574858" cy="426710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68553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is this possible?</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2731484" y="1563053"/>
            <a:ext cx="6729032" cy="426710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68553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is this possible?</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4863084" y="1563148"/>
            <a:ext cx="2465927" cy="426701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02237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Let's prove it!</a:t>
            </a:r>
            <a:endParaRPr lang="en-US" sz="3240" dirty="0"/>
          </a:p>
        </p:txBody>
      </p:sp>
      <p:pic>
        <p:nvPicPr>
          <p:cNvPr id="5" name="img.freya@image.image.no-content" descr="preencoded.png">    </p:cNvPr>
          <p:cNvPicPr>
            <a:picLocks noChangeAspect="1"/>
          </p:cNvPicPr>
          <p:nvPr/>
        </p:nvPicPr>
        <p:blipFill>
          <a:blip r:embed="rId1"/>
          <a:stretch>
            <a:fillRect/>
          </a:stretch>
        </p:blipFill>
        <p:spPr>
          <a:xfrm>
            <a:off x="3867436" y="1563053"/>
            <a:ext cx="4457129" cy="4267105"/>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prim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dark"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3613214"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One last thing™</a:t>
            </a:r>
            <a:endParaRPr lang="en-US" sz="3240" dirty="0"/>
          </a:p>
        </p:txBody>
      </p:sp>
      <p:sp>
        <p:nvSpPr>
          <p:cNvPr id="7" name="span.sentence.dark"/>
          <p:cNvSpPr/>
          <p:nvPr/>
        </p:nvSpPr>
        <p:spPr>
          <a:xfrm>
            <a:off x="487680" y="2705576"/>
            <a:ext cx="8778145"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“The decisions we make about communication</a:t>
            </a:r>
            <a:endParaRPr lang="en-US" sz="3240" dirty="0"/>
          </a:p>
        </p:txBody>
      </p:sp>
      <p:sp>
        <p:nvSpPr>
          <p:cNvPr id="8" name="span.sentence.dark"/>
          <p:cNvSpPr/>
          <p:nvPr/>
        </p:nvSpPr>
        <p:spPr>
          <a:xfrm>
            <a:off x="487680" y="3271361"/>
            <a:ext cx="7609142"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security today will determine the kind of</a:t>
            </a:r>
            <a:endParaRPr lang="en-US" sz="3240" dirty="0"/>
          </a:p>
        </p:txBody>
      </p:sp>
      <p:sp>
        <p:nvSpPr>
          <p:cNvPr id="9" name="span.sentence.dark"/>
          <p:cNvSpPr/>
          <p:nvPr/>
        </p:nvSpPr>
        <p:spPr>
          <a:xfrm>
            <a:off x="487680" y="3837146"/>
            <a:ext cx="5352574"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society we live in tomorrow.”</a:t>
            </a:r>
            <a:endParaRPr lang="en-US" sz="3240" dirty="0"/>
          </a:p>
        </p:txBody>
      </p:sp>
      <p:sp>
        <p:nvSpPr>
          <p:cNvPr id="10" name="strong.author.dark"/>
          <p:cNvSpPr/>
          <p:nvPr/>
        </p:nvSpPr>
        <p:spPr>
          <a:xfrm>
            <a:off x="487680" y="4390739"/>
            <a:ext cx="1976914"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Whitfield Diffie</a:t>
            </a:r>
            <a:endParaRPr lang="en-US" sz="1944"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450461"/>
            <a:ext cx="3775520" cy="1035939"/>
          </a:xfrm>
          <a:prstGeom prst="rect">
            <a:avLst/>
          </a:prstGeom>
          <a:solidFill>
            <a:srgbClr val="00050B"/>
          </a:solidFill>
          <a:ln w="12700">
            <a:solidFill>
              <a:srgbClr val="00050B">
                <a:alpha val="0"/>
              </a:srgbClr>
            </a:solidFill>
            <a:prstDash val="solid"/>
          </a:ln>
        </p:spPr>
      </p:sp>
      <p:sp>
        <p:nvSpPr>
          <p:cNvPr id="6" name="h1.theme@callout.title"/>
          <p:cNvSpPr/>
          <p:nvPr/>
        </p:nvSpPr>
        <p:spPr>
          <a:xfrm>
            <a:off x="853440" y="4621149"/>
            <a:ext cx="304400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Thank you!</a:t>
            </a:r>
            <a:endParaRPr lang="en-US" sz="4536" dirty="0"/>
          </a:p>
        </p:txBody>
      </p:sp>
      <p:sp>
        <p:nvSpPr>
          <p:cNvPr id="7" name="footer.footer"/>
          <p:cNvSpPr/>
          <p:nvPr/>
        </p:nvSpPr>
        <p:spPr>
          <a:xfrm>
            <a:off x="0" y="5974080"/>
            <a:ext cx="12192000" cy="853440"/>
          </a:xfrm>
          <a:prstGeom prst="rect">
            <a:avLst/>
          </a:prstGeom>
          <a:solidFill>
            <a:srgbClr val="00050B"/>
          </a:solidFill>
          <a:ln w="12700">
            <a:solidFill>
              <a:srgbClr val="00050B">
                <a:alpha val="0"/>
              </a:srgbClr>
            </a:solidFill>
            <a:prstDash val="solid"/>
          </a:ln>
        </p:spPr>
      </p:sp>
      <p:sp>
        <p:nvSpPr>
          <p:cNvPr id="8" name="strong.social.highlight.author"/>
          <p:cNvSpPr/>
          <p:nvPr/>
        </p:nvSpPr>
        <p:spPr>
          <a:xfrm>
            <a:off x="487680" y="6085046"/>
            <a:ext cx="1312069"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Paolo Insogna</a:t>
            </a:r>
            <a:endParaRPr lang="en-US" sz="1555" dirty="0"/>
          </a:p>
        </p:txBody>
      </p:sp>
      <p:sp>
        <p:nvSpPr>
          <p:cNvPr id="9" name="a.social.twitter">
            <a:hlinkClick r:id="rId2" tooltip=""/>
          </p:cNvPr>
          <p:cNvSpPr/>
          <p:nvPr/>
        </p:nvSpPr>
        <p:spPr>
          <a:xfrm>
            <a:off x="3772281" y="6085046"/>
            <a:ext cx="112109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@p_insogna</a:t>
            </a:r>
            <a:endParaRPr lang="en-US" sz="1555" dirty="0"/>
          </a:p>
        </p:txBody>
      </p:sp>
      <p:sp>
        <p:nvSpPr>
          <p:cNvPr id="10" name="span.social.highlight.description"/>
          <p:cNvSpPr/>
          <p:nvPr/>
        </p:nvSpPr>
        <p:spPr>
          <a:xfrm>
            <a:off x="487680" y="6469094"/>
            <a:ext cx="2918841"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Node.js TSC, Principal Engineer</a:t>
            </a:r>
            <a:endParaRPr lang="en-US" sz="1555" dirty="0"/>
          </a:p>
        </p:txBody>
      </p:sp>
      <p:sp>
        <p:nvSpPr>
          <p:cNvPr id="11" name="a.social.email">
            <a:hlinkClick r:id="rId3" tooltip=""/>
          </p:cNvPr>
          <p:cNvSpPr/>
          <p:nvPr/>
        </p:nvSpPr>
        <p:spPr>
          <a:xfrm>
            <a:off x="3772281" y="6469094"/>
            <a:ext cx="295951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paolo.insogna@platformatic.dev</a:t>
            </a:r>
            <a:endParaRPr lang="en-US" sz="1555" dirty="0"/>
          </a:p>
        </p:txBody>
      </p:sp>
      <p:sp>
        <p:nvSpPr>
          <p:cNvPr id="12" name="a.logo"/>
          <p:cNvSpPr/>
          <p:nvPr/>
        </p:nvSpPr>
        <p:spPr>
          <a:xfrm>
            <a:off x="9284684" y="6035040"/>
            <a:ext cx="12192" cy="731520"/>
          </a:xfrm>
          <a:prstGeom prst="rect">
            <a:avLst/>
          </a:prstGeom>
          <a:solidFill>
            <a:srgbClr val="FCD34D"/>
          </a:solidFill>
          <a:ln w="12700">
            <a:solidFill>
              <a:srgbClr val="FCD34D">
                <a:alpha val="0"/>
              </a:srgbClr>
            </a:solidFill>
            <a:prstDash val="solid"/>
          </a:ln>
        </p:spPr>
      </p:sp>
      <p:pic>
        <p:nvPicPr>
          <p:cNvPr id="13" name="img.freya@image.image" descr="preencoded.png">
            <a:hlinkClick r:id="rId5" tooltip=""/>
          </p:cNvPr>
          <p:cNvPicPr>
            <a:picLocks noChangeAspect="1"/>
          </p:cNvPicPr>
          <p:nvPr/>
        </p:nvPicPr>
        <p:blipFill>
          <a:blip r:embed="rId4"/>
          <a:stretch>
            <a:fillRect/>
          </a:stretch>
        </p:blipFill>
        <p:spPr>
          <a:xfrm>
            <a:off x="9784556" y="6035040"/>
            <a:ext cx="731520" cy="731520"/>
          </a:xfrm>
          <a:prstGeom prst="rect">
            <a:avLst/>
          </a:prstGeom>
        </p:spPr>
      </p:pic>
      <p:sp>
        <p:nvSpPr>
          <p:cNvPr id="14" name="span.text">
            <a:hlinkClick r:id="rId6" tooltip=""/>
          </p:cNvPr>
          <p:cNvSpPr/>
          <p:nvPr/>
        </p:nvSpPr>
        <p:spPr>
          <a:xfrm>
            <a:off x="10627805" y="6295930"/>
            <a:ext cx="1076516" cy="201168"/>
          </a:xfrm>
          <a:prstGeom prst="rect">
            <a:avLst/>
          </a:prstGeom>
          <a:noFill/>
          <a:ln/>
        </p:spPr>
        <p:txBody>
          <a:bodyPr wrap="none" lIns="0" tIns="0" rIns="0" bIns="0" rtlCol="0" anchor="ctr"/>
          <a:lstStyle/>
          <a:p>
            <a:pPr indent="0" marL="0">
              <a:buNone/>
            </a:pPr>
            <a:r>
              <a:rPr lang="en-US" sz="1296" b="1" u="none" dirty="0">
                <a:solidFill>
                  <a:srgbClr val="FFFFFF"/>
                </a:solidFill>
                <a:latin typeface="Montserrat" pitchFamily="34" charset="0"/>
                <a:ea typeface="Montserrat" pitchFamily="34" charset="-122"/>
                <a:cs typeface="Montserrat" pitchFamily="34" charset="-120"/>
              </a:rPr>
              <a:t>Platformatic</a:t>
            </a:r>
            <a:endParaRPr lang="en-US" sz="129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36</Slides>
  <Notes>36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36</vt:i4>
      </vt:variant>
    </vt:vector>
  </HeadingPairs>
  <TitlesOfParts>
    <vt:vector size="45" baseType="lpstr">
      <vt:lpstr>Montserrat</vt:lpstr>
      <vt:lpstr>Inter Light</vt:lpstr>
      <vt:lpstr>Bitter</vt:lpstr>
      <vt:lpstr>Montserrat ExtraBold</vt:lpstr>
      <vt:lpstr>Inter ExtraBold</vt:lpstr>
      <vt:lpstr>Inter</vt:lpstr>
      <vt:lpstr>Roboto Mono</vt:lpstr>
      <vt:lpstr>Montserrat Black</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Maths or magic? End-to-end encryption explained with art</dc:title>
  <dc:subject>Every time we send a message on the most popular messaging platforms, we want to make sure that our communication is
private and inaccessible to malicious users.
We also want to ensure that in case of a data breach, the messages will be encrypted so that no one could
potentially easily decrypt them. But how do we do that?
How does end-to-end encryption work, and is it really that secure?
In this interactive talk, we will see how to make our communications secure by implementing one of the most popular
e2e encryption algorithms... with some help from the public!
</dc:subject>
  <dc:creator>Paolo Insogna</dc:creator>
  <cp:lastModifiedBy>Paolo Insogna</cp:lastModifiedBy>
  <cp:revision>1</cp:revision>
  <dcterms:created xsi:type="dcterms:W3CDTF">2026-11-02T14:08:45Z</dcterms:created>
  <dcterms:modified xsi:type="dcterms:W3CDTF">2026-11-02T14:08:45Z</dcterms:modified>
</cp:coreProperties>
</file>