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12192000" cy="6827520"/>
  <p:notesSz cx="6827520" cy="12192000"/>
  <p:embeddedFontLst>
    <p:embeddedFont>
      <p:font typeface="Montserrat" panose="00000000000000000000" charset="1"/>
      <p:regular r:id="rId55"/>
      <p:bold r:id="rId54"/>
    </p:embeddedFont>
    <p:embeddedFont>
      <p:font typeface="Inter Light" panose="02000503000000020004" charset="1"/>
      <p:regular r:id="rId56"/>
    </p:embeddedFont>
    <p:embeddedFont>
      <p:font typeface="Bitter" panose="00000000000000000000" charset="1"/>
      <p:regular r:id="rId66"/>
      <p:bold r:id="rId57"/>
      <p:boldItalic r:id="rId65"/>
    </p:embeddedFont>
    <p:embeddedFont>
      <p:font typeface="Montserrat ExtraBold" panose="00000000000000000000" charset="1"/>
      <p:regular r:id="rId58"/>
    </p:embeddedFont>
    <p:embeddedFont>
      <p:font typeface="Inter ExtraBold" panose="02000503000000020004" charset="1"/>
      <p:regular r:id="rId59"/>
    </p:embeddedFont>
    <p:embeddedFont>
      <p:font typeface="Inter" panose="02000503000000020004" charset="1"/>
      <p:regular r:id="rId60"/>
      <p:bold r:id="rId64"/>
    </p:embeddedFont>
    <p:embeddedFont>
      <p:font typeface="Roboto Mono" panose="00000009000000000000" charset="1"/>
      <p:regular r:id="rId63"/>
      <p:bold r:id="rId61"/>
    </p:embeddedFont>
    <p:embeddedFont>
      <p:font typeface="Montserrat Black" panose="00000000000000000000" charset="1"/>
      <p:regular r:id="rId6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54" Type="http://schemas.openxmlformats.org/officeDocument/2006/relationships/font" Target="fonts/font1.fntdata"/><Relationship Id="rId55" Type="http://schemas.openxmlformats.org/officeDocument/2006/relationships/font" Target="fonts/font2.fntdata"/><Relationship Id="rId56" Type="http://schemas.openxmlformats.org/officeDocument/2006/relationships/font" Target="fonts/font3.fntdata"/><Relationship Id="rId57" Type="http://schemas.openxmlformats.org/officeDocument/2006/relationships/font" Target="fonts/font4.fntdata"/><Relationship Id="rId58" Type="http://schemas.openxmlformats.org/officeDocument/2006/relationships/font" Target="fonts/font5.fntdata"/><Relationship Id="rId59" Type="http://schemas.openxmlformats.org/officeDocument/2006/relationships/font" Target="fonts/font6.fntdata"/><Relationship Id="rId60" Type="http://schemas.openxmlformats.org/officeDocument/2006/relationships/font" Target="fonts/font7.fntdata"/><Relationship Id="rId61" Type="http://schemas.openxmlformats.org/officeDocument/2006/relationships/font" Target="fonts/font8.fntdata"/><Relationship Id="rId62" Type="http://schemas.openxmlformats.org/officeDocument/2006/relationships/font" Target="fonts/font9.fntdata"/><Relationship Id="rId63" Type="http://schemas.openxmlformats.org/officeDocument/2006/relationships/font" Target="fonts/font10.fntdata"/><Relationship Id="rId64" Type="http://schemas.openxmlformats.org/officeDocument/2006/relationships/font" Target="fonts/font11.fntdata"/><Relationship Id="rId65" Type="http://schemas.openxmlformats.org/officeDocument/2006/relationships/font" Target="fonts/font12.fntdata"/><Relationship Id="rId66"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elastic-ipfs" TargetMode="External"/><Relationship Id="rId14" Type="http://schemas.openxmlformats.org/officeDocument/2006/relationships/hyperlink" Target="https://talks.paoloinsogna.dev/pdfs/elastic-ipf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image" Target="../media/image-12-3.png"/><Relationship Id="rId4" Type="http://schemas.openxmlformats.org/officeDocument/2006/relationships/image" Target="../media/image-12-4.svg"/><Relationship Id="rId5" Type="http://schemas.openxmlformats.org/officeDocument/2006/relationships/image" Target="../media/image-12-5.png"/><Relationship Id="rId6" Type="http://schemas.openxmlformats.org/officeDocument/2006/relationships/image" Target="../media/image-12-6.sv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github.com/elastic-ipfs/elastic-ipfs" TargetMode="External"/><Relationship Id="rId1" Type="http://schemas.openxmlformats.org/officeDocument/2006/relationships/image" Target="../media/image-14-1.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image" Target="../media/image-24-4.svg"/><Relationship Id="rId5" Type="http://schemas.openxmlformats.org/officeDocument/2006/relationships/image" Target="../media/image-24-5.png"/><Relationship Id="rId6" Type="http://schemas.openxmlformats.org/officeDocument/2006/relationships/image" Target="../media/image-24-6.svg"/><Relationship Id="rId7" Type="http://schemas.openxmlformats.org/officeDocument/2006/relationships/slideLayout" Target="../slideLayouts/slideLayout1.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image" Target="../media/image-25-6.sv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image" Target="../media/image-27-5.png"/><Relationship Id="rId6" Type="http://schemas.openxmlformats.org/officeDocument/2006/relationships/image" Target="../media/image-27-6.sv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image" Target="../media/image-28-3.png"/><Relationship Id="rId4" Type="http://schemas.openxmlformats.org/officeDocument/2006/relationships/image" Target="../media/image-28-4.svg"/><Relationship Id="rId5" Type="http://schemas.openxmlformats.org/officeDocument/2006/relationships/image" Target="../media/image-28-5.png"/><Relationship Id="rId6" Type="http://schemas.openxmlformats.org/officeDocument/2006/relationships/image" Target="../media/image-28-6.svg"/><Relationship Id="rId7" Type="http://schemas.openxmlformats.org/officeDocument/2006/relationships/slideLayout" Target="../slideLayouts/slideLayout1.xml"/><Relationship Id="rId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image" Target="../media/image-35-4.svg"/><Relationship Id="rId5" Type="http://schemas.openxmlformats.org/officeDocument/2006/relationships/image" Target="../media/image-35-5.png"/><Relationship Id="rId6" Type="http://schemas.openxmlformats.org/officeDocument/2006/relationships/image" Target="../media/image-35-6.svg"/><Relationship Id="rId7" Type="http://schemas.openxmlformats.org/officeDocument/2006/relationships/slideLayout" Target="../slideLayouts/slideLayout1.xml"/><Relationship Id="rId8"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svg"/><Relationship Id="rId3" Type="http://schemas.openxmlformats.org/officeDocument/2006/relationships/image" Target="../media/image-40-3.png"/><Relationship Id="rId4" Type="http://schemas.openxmlformats.org/officeDocument/2006/relationships/image" Target="../media/image-40-4.svg"/><Relationship Id="rId5" Type="http://schemas.openxmlformats.org/officeDocument/2006/relationships/image" Target="../media/image-40-5.png"/><Relationship Id="rId6" Type="http://schemas.openxmlformats.org/officeDocument/2006/relationships/image" Target="../media/image-40-6.svg"/><Relationship Id="rId7" Type="http://schemas.openxmlformats.org/officeDocument/2006/relationships/slideLayout" Target="../slideLayouts/slideLayout1.xml"/><Relationship Id="rId8"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svg"/><Relationship Id="rId3" Type="http://schemas.openxmlformats.org/officeDocument/2006/relationships/image" Target="../media/image-45-3.png"/><Relationship Id="rId4" Type="http://schemas.openxmlformats.org/officeDocument/2006/relationships/image" Target="../media/image-45-4.svg"/><Relationship Id="rId5" Type="http://schemas.openxmlformats.org/officeDocument/2006/relationships/image" Target="../media/image-45-5.png"/><Relationship Id="rId6" Type="http://schemas.openxmlformats.org/officeDocument/2006/relationships/image" Target="../media/image-45-6.svg"/><Relationship Id="rId7" Type="http://schemas.openxmlformats.org/officeDocument/2006/relationships/slideLayout" Target="../slideLayouts/slideLayout1.xml"/><Relationship Id="rId8"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svg"/><Relationship Id="rId3" Type="http://schemas.openxmlformats.org/officeDocument/2006/relationships/image" Target="../media/image-46-3.png"/><Relationship Id="rId4" Type="http://schemas.openxmlformats.org/officeDocument/2006/relationships/image" Target="../media/image-46-4.svg"/><Relationship Id="rId5" Type="http://schemas.openxmlformats.org/officeDocument/2006/relationships/slideLayout" Target="../slideLayouts/slideLayout1.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7-1.png"/><Relationship Id="rId4" Type="http://schemas.openxmlformats.org/officeDocument/2006/relationships/image" Target="../media/image-47-2.png"/><Relationship Id="rId7" Type="http://schemas.openxmlformats.org/officeDocument/2006/relationships/slideLayout" Target="../slideLayouts/slideLayout1.xml"/><Relationship Id="rId8"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964025"/>
            <a:ext cx="2438400" cy="2438400"/>
          </a:xfrm>
          <a:prstGeom prst="rect">
            <a:avLst/>
          </a:prstGeom>
        </p:spPr>
      </p:pic>
      <p:sp>
        <p:nvSpPr>
          <p:cNvPr id="6" name="span"/>
          <p:cNvSpPr/>
          <p:nvPr/>
        </p:nvSpPr>
        <p:spPr>
          <a:xfrm>
            <a:off x="1386840" y="3915347"/>
            <a:ext cx="9418320"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Horizontal Scaling of a Web3 system</a:t>
            </a:r>
            <a:endParaRPr lang="en-US" sz="3888" dirty="0"/>
          </a:p>
        </p:txBody>
      </p:sp>
      <p:sp>
        <p:nvSpPr>
          <p:cNvPr id="7" name="span"/>
          <p:cNvSpPr/>
          <p:nvPr/>
        </p:nvSpPr>
        <p:spPr>
          <a:xfrm>
            <a:off x="2207705" y="4594289"/>
            <a:ext cx="7776496"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to the sky and beyond in AWS</a:t>
            </a:r>
            <a:endParaRPr lang="en-US" sz="3888" dirty="0"/>
          </a:p>
        </p:txBody>
      </p:sp>
      <p:sp>
        <p:nvSpPr>
          <p:cNvPr id="8" name="span"/>
          <p:cNvSpPr/>
          <p:nvPr/>
        </p:nvSpPr>
        <p:spPr>
          <a:xfrm>
            <a:off x="5115687"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0"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7"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0"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336292"/>
            <a:ext cx="375808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All you need to</a:t>
            </a:r>
            <a:endParaRPr lang="en-US" sz="4277" dirty="0"/>
          </a:p>
        </p:txBody>
      </p:sp>
      <p:sp>
        <p:nvSpPr>
          <p:cNvPr id="5" name="span"/>
          <p:cNvSpPr/>
          <p:nvPr/>
        </p:nvSpPr>
        <p:spPr>
          <a:xfrm>
            <a:off x="487680" y="3083052"/>
            <a:ext cx="207759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succeed</a:t>
            </a:r>
            <a:endParaRPr lang="en-US" sz="4277" dirty="0"/>
          </a:p>
        </p:txBody>
      </p:sp>
      <p:sp>
        <p:nvSpPr>
          <p:cNvPr id="6" name="span"/>
          <p:cNvSpPr/>
          <p:nvPr/>
        </p:nvSpPr>
        <p:spPr>
          <a:xfrm>
            <a:off x="487680" y="3829812"/>
            <a:ext cx="177403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is love!</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2233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IPFS (InterPlanetary FileSystem)</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4376" y="1571625"/>
            <a:ext cx="939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protocol</a:t>
            </a:r>
            <a:endParaRPr lang="en-US" sz="1944" dirty="0"/>
          </a:p>
        </p:txBody>
      </p:sp>
      <p:sp>
        <p:nvSpPr>
          <p:cNvPr id="7" name="span"/>
          <p:cNvSpPr/>
          <p:nvPr/>
        </p:nvSpPr>
        <p:spPr>
          <a:xfrm>
            <a:off x="1734407" y="1571625"/>
            <a:ext cx="10626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designed</a:t>
            </a:r>
            <a:endParaRPr lang="en-US" sz="1944" dirty="0"/>
          </a:p>
        </p:txBody>
      </p:sp>
      <p:sp>
        <p:nvSpPr>
          <p:cNvPr id="8" name="span"/>
          <p:cNvSpPr/>
          <p:nvPr/>
        </p:nvSpPr>
        <p:spPr>
          <a:xfrm>
            <a:off x="2867501" y="1571625"/>
            <a:ext cx="4778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9" name="span"/>
          <p:cNvSpPr/>
          <p:nvPr/>
        </p:nvSpPr>
        <p:spPr>
          <a:xfrm>
            <a:off x="3415856"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3848481" y="1571625"/>
            <a:ext cx="9858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intention</a:t>
            </a:r>
            <a:endParaRPr lang="en-US" sz="1944" dirty="0"/>
          </a:p>
        </p:txBody>
      </p:sp>
      <p:sp>
        <p:nvSpPr>
          <p:cNvPr id="11" name="span"/>
          <p:cNvSpPr/>
          <p:nvPr/>
        </p:nvSpPr>
        <p:spPr>
          <a:xfrm>
            <a:off x="4904708"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5193125" y="1571625"/>
            <a:ext cx="10150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preserve</a:t>
            </a:r>
            <a:endParaRPr lang="en-US" sz="1944" dirty="0"/>
          </a:p>
        </p:txBody>
      </p:sp>
      <p:sp>
        <p:nvSpPr>
          <p:cNvPr id="13" name="span"/>
          <p:cNvSpPr/>
          <p:nvPr/>
        </p:nvSpPr>
        <p:spPr>
          <a:xfrm>
            <a:off x="6278690"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6778657" y="1571625"/>
            <a:ext cx="5765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grow</a:t>
            </a:r>
            <a:endParaRPr lang="en-US" sz="1944" dirty="0"/>
          </a:p>
        </p:txBody>
      </p:sp>
      <p:sp>
        <p:nvSpPr>
          <p:cNvPr id="15" name="span"/>
          <p:cNvSpPr/>
          <p:nvPr/>
        </p:nvSpPr>
        <p:spPr>
          <a:xfrm>
            <a:off x="7425595" y="1571625"/>
            <a:ext cx="12603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humanity's</a:t>
            </a:r>
            <a:endParaRPr lang="en-US" sz="1944" dirty="0"/>
          </a:p>
        </p:txBody>
      </p:sp>
      <p:sp>
        <p:nvSpPr>
          <p:cNvPr id="16" name="span"/>
          <p:cNvSpPr/>
          <p:nvPr/>
        </p:nvSpPr>
        <p:spPr>
          <a:xfrm>
            <a:off x="8756333" y="1571625"/>
            <a:ext cx="12601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knowledge</a:t>
            </a:r>
            <a:endParaRPr lang="en-US" sz="1944" dirty="0"/>
          </a:p>
        </p:txBody>
      </p:sp>
      <p:sp>
        <p:nvSpPr>
          <p:cNvPr id="17" name="span"/>
          <p:cNvSpPr/>
          <p:nvPr/>
        </p:nvSpPr>
        <p:spPr>
          <a:xfrm>
            <a:off x="10086880" y="1571625"/>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8" name="span"/>
          <p:cNvSpPr/>
          <p:nvPr/>
        </p:nvSpPr>
        <p:spPr>
          <a:xfrm>
            <a:off x="10438448" y="1571625"/>
            <a:ext cx="8332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making</a:t>
            </a:r>
            <a:endParaRPr lang="en-US" sz="1944" dirty="0"/>
          </a:p>
        </p:txBody>
      </p:sp>
      <p:sp>
        <p:nvSpPr>
          <p:cNvPr id="19" name="span"/>
          <p:cNvSpPr/>
          <p:nvPr/>
        </p:nvSpPr>
        <p:spPr>
          <a:xfrm>
            <a:off x="1134208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0" name="span"/>
          <p:cNvSpPr/>
          <p:nvPr/>
        </p:nvSpPr>
        <p:spPr>
          <a:xfrm>
            <a:off x="487680" y="1941957"/>
            <a:ext cx="4885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web</a:t>
            </a:r>
            <a:endParaRPr lang="en-US" sz="1944" dirty="0"/>
          </a:p>
        </p:txBody>
      </p:sp>
      <p:sp>
        <p:nvSpPr>
          <p:cNvPr id="21" name="span"/>
          <p:cNvSpPr/>
          <p:nvPr/>
        </p:nvSpPr>
        <p:spPr>
          <a:xfrm>
            <a:off x="1045559" y="1941957"/>
            <a:ext cx="15159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upgradeable,</a:t>
            </a:r>
            <a:endParaRPr lang="en-US" sz="1944" dirty="0"/>
          </a:p>
        </p:txBody>
      </p:sp>
      <p:sp>
        <p:nvSpPr>
          <p:cNvPr id="22" name="span"/>
          <p:cNvSpPr/>
          <p:nvPr/>
        </p:nvSpPr>
        <p:spPr>
          <a:xfrm>
            <a:off x="2630900" y="1941957"/>
            <a:ext cx="9598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resilient,</a:t>
            </a:r>
            <a:endParaRPr lang="en-US" sz="1944" dirty="0"/>
          </a:p>
        </p:txBody>
      </p:sp>
      <p:sp>
        <p:nvSpPr>
          <p:cNvPr id="23" name="span"/>
          <p:cNvSpPr/>
          <p:nvPr/>
        </p:nvSpPr>
        <p:spPr>
          <a:xfrm>
            <a:off x="3660077" y="194195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4" name="span"/>
          <p:cNvSpPr/>
          <p:nvPr/>
        </p:nvSpPr>
        <p:spPr>
          <a:xfrm>
            <a:off x="4158996" y="1941957"/>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25" name="span"/>
          <p:cNvSpPr/>
          <p:nvPr/>
        </p:nvSpPr>
        <p:spPr>
          <a:xfrm>
            <a:off x="4817936" y="1941957"/>
            <a:ext cx="6531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pic>
        <p:nvPicPr>
          <p:cNvPr id="26" name="img.freya@image.image.with-content" descr="preencoded.png">    </p:cNvPr>
          <p:cNvPicPr>
            <a:picLocks noChangeAspect="1"/>
          </p:cNvPicPr>
          <p:nvPr/>
        </p:nvPicPr>
        <p:blipFill>
          <a:blip r:embed="rId1"/>
          <a:stretch>
            <a:fillRect/>
          </a:stretch>
        </p:blipFill>
        <p:spPr>
          <a:xfrm>
            <a:off x="4777645" y="2786825"/>
            <a:ext cx="2636711" cy="30479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02028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web3.storage</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3329" y="1571625"/>
            <a:ext cx="8392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service</a:t>
            </a:r>
            <a:endParaRPr lang="en-US" sz="1944" dirty="0"/>
          </a:p>
        </p:txBody>
      </p:sp>
      <p:sp>
        <p:nvSpPr>
          <p:cNvPr id="7" name="span"/>
          <p:cNvSpPr/>
          <p:nvPr/>
        </p:nvSpPr>
        <p:spPr>
          <a:xfrm>
            <a:off x="1631918" y="1571625"/>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8" name="span"/>
          <p:cNvSpPr/>
          <p:nvPr/>
        </p:nvSpPr>
        <p:spPr>
          <a:xfrm>
            <a:off x="2129695" y="1571625"/>
            <a:ext cx="746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makes</a:t>
            </a:r>
            <a:endParaRPr lang="en-US" sz="1944" dirty="0"/>
          </a:p>
        </p:txBody>
      </p:sp>
      <p:sp>
        <p:nvSpPr>
          <p:cNvPr id="9" name="span"/>
          <p:cNvSpPr/>
          <p:nvPr/>
        </p:nvSpPr>
        <p:spPr>
          <a:xfrm>
            <a:off x="2945511" y="1571625"/>
            <a:ext cx="7874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storing</a:t>
            </a:r>
            <a:endParaRPr lang="en-US" sz="1944" dirty="0"/>
          </a:p>
        </p:txBody>
      </p:sp>
      <p:sp>
        <p:nvSpPr>
          <p:cNvPr id="10" name="span"/>
          <p:cNvSpPr/>
          <p:nvPr/>
        </p:nvSpPr>
        <p:spPr>
          <a:xfrm>
            <a:off x="3802285" y="1571625"/>
            <a:ext cx="4710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files</a:t>
            </a:r>
            <a:endParaRPr lang="en-US" sz="1944" dirty="0"/>
          </a:p>
        </p:txBody>
      </p:sp>
      <p:sp>
        <p:nvSpPr>
          <p:cNvPr id="11" name="span"/>
          <p:cNvSpPr/>
          <p:nvPr/>
        </p:nvSpPr>
        <p:spPr>
          <a:xfrm>
            <a:off x="4342638"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2" name="span"/>
          <p:cNvSpPr/>
          <p:nvPr/>
        </p:nvSpPr>
        <p:spPr>
          <a:xfrm>
            <a:off x="4703636" y="1571625"/>
            <a:ext cx="5211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IPFS</a:t>
            </a:r>
            <a:endParaRPr lang="en-US" sz="1944" dirty="0"/>
          </a:p>
        </p:txBody>
      </p:sp>
      <p:sp>
        <p:nvSpPr>
          <p:cNvPr id="13" name="span"/>
          <p:cNvSpPr/>
          <p:nvPr/>
        </p:nvSpPr>
        <p:spPr>
          <a:xfrm>
            <a:off x="5294090" y="1571625"/>
            <a:ext cx="6980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easier</a:t>
            </a:r>
            <a:endParaRPr lang="en-US" sz="1944" dirty="0"/>
          </a:p>
        </p:txBody>
      </p:sp>
      <p:sp>
        <p:nvSpPr>
          <p:cNvPr id="14" name="span"/>
          <p:cNvSpPr/>
          <p:nvPr/>
        </p:nvSpPr>
        <p:spPr>
          <a:xfrm>
            <a:off x="6061520"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5" name="span"/>
          <p:cNvSpPr/>
          <p:nvPr/>
        </p:nvSpPr>
        <p:spPr>
          <a:xfrm>
            <a:off x="6560534" y="1571625"/>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16" name="span"/>
          <p:cNvSpPr/>
          <p:nvPr/>
        </p:nvSpPr>
        <p:spPr>
          <a:xfrm>
            <a:off x="7219474" y="1571625"/>
            <a:ext cx="12166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accessible</a:t>
            </a:r>
            <a:endParaRPr lang="en-US" sz="1944" dirty="0"/>
          </a:p>
        </p:txBody>
      </p:sp>
      <p:sp>
        <p:nvSpPr>
          <p:cNvPr id="17" name="span"/>
          <p:cNvSpPr/>
          <p:nvPr/>
        </p:nvSpPr>
        <p:spPr>
          <a:xfrm>
            <a:off x="8505444"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8" name="span"/>
          <p:cNvSpPr/>
          <p:nvPr/>
        </p:nvSpPr>
        <p:spPr>
          <a:xfrm>
            <a:off x="8889016" y="1571625"/>
            <a:ext cx="15834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non-technical</a:t>
            </a:r>
            <a:endParaRPr lang="en-US" sz="1944" dirty="0"/>
          </a:p>
        </p:txBody>
      </p:sp>
      <p:sp>
        <p:nvSpPr>
          <p:cNvPr id="19" name="span"/>
          <p:cNvSpPr/>
          <p:nvPr/>
        </p:nvSpPr>
        <p:spPr>
          <a:xfrm>
            <a:off x="10541794" y="1571625"/>
            <a:ext cx="8572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pic>
        <p:nvPicPr>
          <p:cNvPr id="20" name="img.freya@image.image.with-content.talk@image-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048000" y="2601659"/>
            <a:ext cx="6096000" cy="304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0335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Content Identifier</a:t>
            </a:r>
            <a:endParaRPr lang="en-US" sz="3240" dirty="0"/>
          </a:p>
        </p:txBody>
      </p:sp>
      <p:pic>
        <p:nvPicPr>
          <p:cNvPr id="5" name="img.freya@image.image" descr="preencoded.png">    </p:cNvPr>
          <p:cNvPicPr>
            <a:picLocks noChangeAspect="1"/>
          </p:cNvPicPr>
          <p:nvPr/>
        </p:nvPicPr>
        <p:blipFill>
          <a:blip r:embed="rId1"/>
          <a:stretch>
            <a:fillRect/>
          </a:stretch>
        </p:blipFill>
        <p:spPr>
          <a:xfrm>
            <a:off x="6785229" y="975360"/>
            <a:ext cx="4717542" cy="4876705"/>
          </a:xfrm>
          <a:prstGeom prst="rect">
            <a:avLst/>
          </a:prstGeom>
        </p:spPr>
      </p:pic>
      <p:sp>
        <p:nvSpPr>
          <p:cNvPr id="6"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7" name="span"/>
          <p:cNvSpPr/>
          <p:nvPr/>
        </p:nvSpPr>
        <p:spPr>
          <a:xfrm>
            <a:off x="746665" y="1571625"/>
            <a:ext cx="4221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CID</a:t>
            </a:r>
            <a:endParaRPr lang="en-US" sz="1944" dirty="0"/>
          </a:p>
        </p:txBody>
      </p:sp>
      <p:sp>
        <p:nvSpPr>
          <p:cNvPr id="8" name="span"/>
          <p:cNvSpPr/>
          <p:nvPr/>
        </p:nvSpPr>
        <p:spPr>
          <a:xfrm>
            <a:off x="1261586" y="1571625"/>
            <a:ext cx="9811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uniquely</a:t>
            </a:r>
            <a:endParaRPr lang="en-US" sz="1944" dirty="0"/>
          </a:p>
        </p:txBody>
      </p:sp>
      <p:sp>
        <p:nvSpPr>
          <p:cNvPr id="9" name="span"/>
          <p:cNvSpPr/>
          <p:nvPr/>
        </p:nvSpPr>
        <p:spPr>
          <a:xfrm>
            <a:off x="2335530" y="1571625"/>
            <a:ext cx="1039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identifies</a:t>
            </a:r>
            <a:endParaRPr lang="en-US" sz="1944" dirty="0"/>
          </a:p>
        </p:txBody>
      </p:sp>
      <p:sp>
        <p:nvSpPr>
          <p:cNvPr id="10" name="span"/>
          <p:cNvSpPr/>
          <p:nvPr/>
        </p:nvSpPr>
        <p:spPr>
          <a:xfrm>
            <a:off x="3467481"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1" name="span"/>
          <p:cNvSpPr/>
          <p:nvPr/>
        </p:nvSpPr>
        <p:spPr>
          <a:xfrm>
            <a:off x="3695891" y="1571625"/>
            <a:ext cx="7045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chunk</a:t>
            </a:r>
            <a:endParaRPr lang="en-US" sz="1944" dirty="0"/>
          </a:p>
        </p:txBody>
      </p:sp>
      <p:sp>
        <p:nvSpPr>
          <p:cNvPr id="12" name="span"/>
          <p:cNvSpPr/>
          <p:nvPr/>
        </p:nvSpPr>
        <p:spPr>
          <a:xfrm>
            <a:off x="4493228"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3" name="span"/>
          <p:cNvSpPr/>
          <p:nvPr/>
        </p:nvSpPr>
        <p:spPr>
          <a:xfrm>
            <a:off x="4817459" y="157162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4" name="span"/>
          <p:cNvSpPr/>
          <p:nvPr/>
        </p:nvSpPr>
        <p:spPr>
          <a:xfrm>
            <a:off x="5405342"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5" name="span"/>
          <p:cNvSpPr/>
          <p:nvPr/>
        </p:nvSpPr>
        <p:spPr>
          <a:xfrm>
            <a:off x="487680" y="1941957"/>
            <a:ext cx="5211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IPFS</a:t>
            </a:r>
            <a:endParaRPr lang="en-US" sz="1944" dirty="0"/>
          </a:p>
        </p:txBody>
      </p:sp>
      <p:sp>
        <p:nvSpPr>
          <p:cNvPr id="16" name="span"/>
          <p:cNvSpPr/>
          <p:nvPr/>
        </p:nvSpPr>
        <p:spPr>
          <a:xfrm>
            <a:off x="1156907" y="1941957"/>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1734693" y="1941957"/>
            <a:ext cx="9889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provides</a:t>
            </a:r>
            <a:endParaRPr lang="en-US" sz="1944" dirty="0"/>
          </a:p>
        </p:txBody>
      </p:sp>
      <p:sp>
        <p:nvSpPr>
          <p:cNvPr id="18" name="span"/>
          <p:cNvSpPr/>
          <p:nvPr/>
        </p:nvSpPr>
        <p:spPr>
          <a:xfrm>
            <a:off x="2871883" y="1941957"/>
            <a:ext cx="1293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information</a:t>
            </a:r>
            <a:endParaRPr lang="en-US" sz="1944" dirty="0"/>
          </a:p>
        </p:txBody>
      </p:sp>
      <p:sp>
        <p:nvSpPr>
          <p:cNvPr id="19" name="span"/>
          <p:cNvSpPr/>
          <p:nvPr/>
        </p:nvSpPr>
        <p:spPr>
          <a:xfrm>
            <a:off x="4313682" y="1941957"/>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20" name="span"/>
          <p:cNvSpPr/>
          <p:nvPr/>
        </p:nvSpPr>
        <p:spPr>
          <a:xfrm>
            <a:off x="4753547" y="1941957"/>
            <a:ext cx="4885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how</a:t>
            </a:r>
            <a:endParaRPr lang="en-US" sz="1944" dirty="0"/>
          </a:p>
        </p:txBody>
      </p:sp>
      <p:sp>
        <p:nvSpPr>
          <p:cNvPr id="21" name="span"/>
          <p:cNvSpPr/>
          <p:nvPr/>
        </p:nvSpPr>
        <p:spPr>
          <a:xfrm>
            <a:off x="5390293"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2" name="span"/>
          <p:cNvSpPr/>
          <p:nvPr/>
        </p:nvSpPr>
        <p:spPr>
          <a:xfrm>
            <a:off x="487680" y="2312289"/>
            <a:ext cx="6459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verify</a:t>
            </a:r>
            <a:endParaRPr lang="en-US" sz="1944" dirty="0"/>
          </a:p>
        </p:txBody>
      </p:sp>
      <p:sp>
        <p:nvSpPr>
          <p:cNvPr id="23" name="span"/>
          <p:cNvSpPr/>
          <p:nvPr/>
        </p:nvSpPr>
        <p:spPr>
          <a:xfrm>
            <a:off x="1203008" y="2312289"/>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4" name="span"/>
          <p:cNvSpPr/>
          <p:nvPr/>
        </p:nvSpPr>
        <p:spPr>
          <a:xfrm>
            <a:off x="1634585" y="2312289"/>
            <a:ext cx="9304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integrity</a:t>
            </a:r>
            <a:endParaRPr lang="en-US" sz="1944" dirty="0"/>
          </a:p>
        </p:txBody>
      </p:sp>
      <p:sp>
        <p:nvSpPr>
          <p:cNvPr id="25" name="span"/>
          <p:cNvSpPr/>
          <p:nvPr/>
        </p:nvSpPr>
        <p:spPr>
          <a:xfrm>
            <a:off x="2634425" y="2312289"/>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6" name="span"/>
          <p:cNvSpPr/>
          <p:nvPr/>
        </p:nvSpPr>
        <p:spPr>
          <a:xfrm>
            <a:off x="2935319" y="2312289"/>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7" name="span"/>
          <p:cNvSpPr/>
          <p:nvPr/>
        </p:nvSpPr>
        <p:spPr>
          <a:xfrm>
            <a:off x="3366897" y="2312289"/>
            <a:ext cx="5648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28" name="span"/>
          <p:cNvSpPr/>
          <p:nvPr/>
        </p:nvSpPr>
        <p:spPr>
          <a:xfrm>
            <a:off x="487680" y="3170301"/>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29" name="span"/>
          <p:cNvSpPr/>
          <p:nvPr/>
        </p:nvSpPr>
        <p:spPr>
          <a:xfrm>
            <a:off x="771525" y="3170301"/>
            <a:ext cx="5655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does</a:t>
            </a:r>
            <a:endParaRPr lang="en-US" sz="1944" dirty="0"/>
          </a:p>
        </p:txBody>
      </p:sp>
      <p:sp>
        <p:nvSpPr>
          <p:cNvPr id="30" name="span"/>
          <p:cNvSpPr/>
          <p:nvPr/>
        </p:nvSpPr>
        <p:spPr>
          <a:xfrm>
            <a:off x="1478090" y="3170301"/>
            <a:ext cx="3652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31" name="span"/>
          <p:cNvSpPr/>
          <p:nvPr/>
        </p:nvSpPr>
        <p:spPr>
          <a:xfrm>
            <a:off x="1984343" y="3170301"/>
            <a:ext cx="8434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contain</a:t>
            </a:r>
            <a:endParaRPr lang="en-US" sz="1944" dirty="0"/>
          </a:p>
        </p:txBody>
      </p:sp>
      <p:sp>
        <p:nvSpPr>
          <p:cNvPr id="32" name="span"/>
          <p:cNvSpPr/>
          <p:nvPr/>
        </p:nvSpPr>
        <p:spPr>
          <a:xfrm>
            <a:off x="2968752" y="3170301"/>
            <a:ext cx="4143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33" name="span"/>
          <p:cNvSpPr/>
          <p:nvPr/>
        </p:nvSpPr>
        <p:spPr>
          <a:xfrm>
            <a:off x="3523964" y="3170301"/>
            <a:ext cx="12936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information</a:t>
            </a:r>
            <a:endParaRPr lang="en-US" sz="1944" dirty="0"/>
          </a:p>
        </p:txBody>
      </p:sp>
      <p:sp>
        <p:nvSpPr>
          <p:cNvPr id="34" name="span"/>
          <p:cNvSpPr/>
          <p:nvPr/>
        </p:nvSpPr>
        <p:spPr>
          <a:xfrm>
            <a:off x="4958525" y="3170301"/>
            <a:ext cx="649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35" name="span"/>
          <p:cNvSpPr/>
          <p:nvPr/>
        </p:nvSpPr>
        <p:spPr>
          <a:xfrm>
            <a:off x="487680" y="3540633"/>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36" name="span"/>
          <p:cNvSpPr/>
          <p:nvPr/>
        </p:nvSpPr>
        <p:spPr>
          <a:xfrm>
            <a:off x="919163" y="3540633"/>
            <a:ext cx="9726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location.</a:t>
            </a:r>
            <a:endParaRPr lang="en-US" sz="1944"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87162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Content Archives</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44893" y="1571625"/>
            <a:ext cx="498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CAR</a:t>
            </a:r>
            <a:endParaRPr lang="en-US" sz="1944" dirty="0"/>
          </a:p>
        </p:txBody>
      </p:sp>
      <p:sp>
        <p:nvSpPr>
          <p:cNvPr id="7" name="span"/>
          <p:cNvSpPr/>
          <p:nvPr/>
        </p:nvSpPr>
        <p:spPr>
          <a:xfrm>
            <a:off x="1655350" y="1571625"/>
            <a:ext cx="3435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file</a:t>
            </a:r>
            <a:endParaRPr lang="en-US" sz="1944" dirty="0"/>
          </a:p>
        </p:txBody>
      </p:sp>
      <p:sp>
        <p:nvSpPr>
          <p:cNvPr id="8" name="span"/>
          <p:cNvSpPr/>
          <p:nvPr/>
        </p:nvSpPr>
        <p:spPr>
          <a:xfrm>
            <a:off x="2110645" y="1571625"/>
            <a:ext cx="7414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format</a:t>
            </a:r>
            <a:endParaRPr lang="en-US" sz="1944" dirty="0"/>
          </a:p>
        </p:txBody>
      </p:sp>
      <p:sp>
        <p:nvSpPr>
          <p:cNvPr id="9" name="span"/>
          <p:cNvSpPr/>
          <p:nvPr/>
        </p:nvSpPr>
        <p:spPr>
          <a:xfrm>
            <a:off x="2963799"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3260693" y="1571625"/>
            <a:ext cx="1121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optimized</a:t>
            </a:r>
            <a:endParaRPr lang="en-US" sz="1944" dirty="0"/>
          </a:p>
        </p:txBody>
      </p:sp>
      <p:sp>
        <p:nvSpPr>
          <p:cNvPr id="11" name="span"/>
          <p:cNvSpPr/>
          <p:nvPr/>
        </p:nvSpPr>
        <p:spPr>
          <a:xfrm>
            <a:off x="4493895"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2" name="span"/>
          <p:cNvSpPr/>
          <p:nvPr/>
        </p:nvSpPr>
        <p:spPr>
          <a:xfrm>
            <a:off x="4919853" y="1571625"/>
            <a:ext cx="11775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sequential</a:t>
            </a:r>
            <a:endParaRPr lang="en-US" sz="1944" dirty="0"/>
          </a:p>
        </p:txBody>
      </p:sp>
      <p:sp>
        <p:nvSpPr>
          <p:cNvPr id="13" name="span"/>
          <p:cNvSpPr/>
          <p:nvPr/>
        </p:nvSpPr>
        <p:spPr>
          <a:xfrm>
            <a:off x="6209157" y="1571625"/>
            <a:ext cx="8661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reading</a:t>
            </a:r>
            <a:endParaRPr lang="en-US" sz="1944" dirty="0"/>
          </a:p>
        </p:txBody>
      </p:sp>
      <p:sp>
        <p:nvSpPr>
          <p:cNvPr id="14" name="span"/>
          <p:cNvSpPr/>
          <p:nvPr/>
        </p:nvSpPr>
        <p:spPr>
          <a:xfrm>
            <a:off x="7186994"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5" name="span"/>
          <p:cNvSpPr/>
          <p:nvPr/>
        </p:nvSpPr>
        <p:spPr>
          <a:xfrm>
            <a:off x="7728395" y="1571625"/>
            <a:ext cx="3307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it's</a:t>
            </a:r>
            <a:endParaRPr lang="en-US" sz="1944" dirty="0"/>
          </a:p>
        </p:txBody>
      </p:sp>
      <p:sp>
        <p:nvSpPr>
          <p:cNvPr id="16" name="span"/>
          <p:cNvSpPr/>
          <p:nvPr/>
        </p:nvSpPr>
        <p:spPr>
          <a:xfrm>
            <a:off x="8170831" y="1571625"/>
            <a:ext cx="12067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essentially</a:t>
            </a:r>
            <a:endParaRPr lang="en-US" sz="1944" dirty="0"/>
          </a:p>
        </p:txBody>
      </p:sp>
      <p:sp>
        <p:nvSpPr>
          <p:cNvPr id="17" name="span"/>
          <p:cNvSpPr/>
          <p:nvPr/>
        </p:nvSpPr>
        <p:spPr>
          <a:xfrm>
            <a:off x="9489281"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8" name="span"/>
          <p:cNvSpPr/>
          <p:nvPr/>
        </p:nvSpPr>
        <p:spPr>
          <a:xfrm>
            <a:off x="9736741" y="1571625"/>
            <a:ext cx="16242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concatenation</a:t>
            </a:r>
            <a:endParaRPr lang="en-US" sz="1944" dirty="0"/>
          </a:p>
        </p:txBody>
      </p:sp>
      <p:sp>
        <p:nvSpPr>
          <p:cNvPr id="19" name="span"/>
          <p:cNvSpPr/>
          <p:nvPr/>
        </p:nvSpPr>
        <p:spPr>
          <a:xfrm>
            <a:off x="11472767"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0" name="span"/>
          <p:cNvSpPr/>
          <p:nvPr/>
        </p:nvSpPr>
        <p:spPr>
          <a:xfrm>
            <a:off x="487680" y="1941957"/>
            <a:ext cx="748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blocks</a:t>
            </a:r>
            <a:endParaRPr lang="en-US" sz="1944" dirty="0"/>
          </a:p>
        </p:txBody>
      </p:sp>
      <p:sp>
        <p:nvSpPr>
          <p:cNvPr id="21" name="span"/>
          <p:cNvSpPr/>
          <p:nvPr/>
        </p:nvSpPr>
        <p:spPr>
          <a:xfrm>
            <a:off x="1305592" y="1941957"/>
            <a:ext cx="10434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delimited</a:t>
            </a:r>
            <a:endParaRPr lang="en-US" sz="1944" dirty="0"/>
          </a:p>
        </p:txBody>
      </p:sp>
      <p:sp>
        <p:nvSpPr>
          <p:cNvPr id="22" name="span"/>
          <p:cNvSpPr/>
          <p:nvPr/>
        </p:nvSpPr>
        <p:spPr>
          <a:xfrm>
            <a:off x="2418398" y="1941957"/>
            <a:ext cx="624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23" name="span"/>
          <p:cNvSpPr/>
          <p:nvPr/>
        </p:nvSpPr>
        <p:spPr>
          <a:xfrm>
            <a:off x="3112294" y="1941957"/>
            <a:ext cx="4991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byte</a:t>
            </a:r>
            <a:endParaRPr lang="en-US" sz="1944" dirty="0"/>
          </a:p>
        </p:txBody>
      </p:sp>
      <p:sp>
        <p:nvSpPr>
          <p:cNvPr id="24" name="span"/>
          <p:cNvSpPr/>
          <p:nvPr/>
        </p:nvSpPr>
        <p:spPr>
          <a:xfrm>
            <a:off x="3680746" y="1941957"/>
            <a:ext cx="7138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length</a:t>
            </a:r>
            <a:endParaRPr lang="en-US" sz="1944" dirty="0"/>
          </a:p>
        </p:txBody>
      </p:sp>
      <p:sp>
        <p:nvSpPr>
          <p:cNvPr id="25" name="span"/>
          <p:cNvSpPr/>
          <p:nvPr/>
        </p:nvSpPr>
        <p:spPr>
          <a:xfrm>
            <a:off x="4463987" y="1941957"/>
            <a:ext cx="9848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prefixes.</a:t>
            </a:r>
            <a:endParaRPr lang="en-US" sz="1944" dirty="0"/>
          </a:p>
        </p:txBody>
      </p:sp>
      <p:sp>
        <p:nvSpPr>
          <p:cNvPr id="26" name="pre.freya@code"/>
          <p:cNvSpPr/>
          <p:nvPr/>
        </p:nvSpPr>
        <p:spPr>
          <a:xfrm>
            <a:off x="2086451" y="4018312"/>
            <a:ext cx="8019002" cy="1072610"/>
          </a:xfrm>
          <a:prstGeom prst="roundRect">
            <a:avLst>
              <a:gd name="adj" fmla="val 5683"/>
            </a:avLst>
          </a:prstGeom>
          <a:solidFill>
            <a:srgbClr val="282C34"/>
          </a:solidFill>
          <a:ln w="12700">
            <a:solidFill>
              <a:srgbClr val="282C34">
                <a:alpha val="0"/>
              </a:srgbClr>
            </a:solidFill>
            <a:prstDash val="solid"/>
          </a:ln>
        </p:spPr>
      </p:sp>
      <p:sp>
        <p:nvSpPr>
          <p:cNvPr id="27" name="pre.freya@code:code"/>
          <p:cNvSpPr/>
          <p:nvPr/>
        </p:nvSpPr>
        <p:spPr>
          <a:xfrm>
            <a:off x="2257044" y="4268248"/>
            <a:ext cx="7734775" cy="572834"/>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Header --------- | | ------------------------ Data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varint | DAG-CBOR block ] | | [ varint | CID | block ] [ varint | CID | block ] ... |</a:t>
            </a:r>
            <a:endParaRPr lang="en-US" sz="11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454352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was wrong?</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5599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Previous Challenges</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2144363" y="4258056"/>
            <a:ext cx="19230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Increasing traffic</a:t>
            </a:r>
            <a:endParaRPr lang="en-US" sz="1814" dirty="0"/>
          </a:p>
        </p:txBody>
      </p:sp>
      <p:sp>
        <p:nvSpPr>
          <p:cNvPr id="8" name="span"/>
          <p:cNvSpPr/>
          <p:nvPr/>
        </p:nvSpPr>
        <p:spPr>
          <a:xfrm>
            <a:off x="1256919" y="4585430"/>
            <a:ext cx="36978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original implementation struggled to</a:t>
            </a:r>
            <a:endParaRPr lang="en-US" sz="1555" dirty="0"/>
          </a:p>
        </p:txBody>
      </p:sp>
      <p:sp>
        <p:nvSpPr>
          <p:cNvPr id="9" name="span"/>
          <p:cNvSpPr/>
          <p:nvPr/>
        </p:nvSpPr>
        <p:spPr>
          <a:xfrm>
            <a:off x="1316927" y="4856988"/>
            <a:ext cx="35778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handle the massive daily upload traffic.</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8349901" y="4258056"/>
            <a:ext cx="14723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Hard to scale</a:t>
            </a:r>
            <a:endParaRPr lang="en-US" sz="1814" dirty="0"/>
          </a:p>
        </p:txBody>
      </p:sp>
      <p:sp>
        <p:nvSpPr>
          <p:cNvPr id="12" name="span"/>
          <p:cNvSpPr/>
          <p:nvPr/>
        </p:nvSpPr>
        <p:spPr>
          <a:xfrm>
            <a:off x="7101650" y="4585430"/>
            <a:ext cx="39688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New nodes could not be quickly added on-</a:t>
            </a:r>
            <a:endParaRPr lang="en-US" sz="1555" dirty="0"/>
          </a:p>
        </p:txBody>
      </p:sp>
      <p:sp>
        <p:nvSpPr>
          <p:cNvPr id="13" name="span"/>
          <p:cNvSpPr/>
          <p:nvPr/>
        </p:nvSpPr>
        <p:spPr>
          <a:xfrm>
            <a:off x="7196042" y="4856988"/>
            <a:ext cx="37799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demand due to the long bootstrap phase.</a:t>
            </a:r>
            <a:endParaRPr lang="en-US" sz="155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48224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was the</a:t>
            </a:r>
            <a:endParaRPr lang="en-US" sz="4277" dirty="0"/>
          </a:p>
        </p:txBody>
      </p:sp>
      <p:sp>
        <p:nvSpPr>
          <p:cNvPr id="5" name="span"/>
          <p:cNvSpPr/>
          <p:nvPr/>
        </p:nvSpPr>
        <p:spPr>
          <a:xfrm>
            <a:off x="487680" y="3456432"/>
            <a:ext cx="242954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problem?</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1067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One simple question</a:t>
            </a:r>
            <a:endParaRPr lang="en-US" sz="3240" dirty="0"/>
          </a:p>
        </p:txBody>
      </p:sp>
      <p:sp>
        <p:nvSpPr>
          <p:cNvPr id="5" name="span.sentence.light"/>
          <p:cNvSpPr/>
          <p:nvPr/>
        </p:nvSpPr>
        <p:spPr>
          <a:xfrm>
            <a:off x="487680" y="3161348"/>
            <a:ext cx="9456706"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“How can we use AWS services to make the service</a:t>
            </a:r>
            <a:endParaRPr lang="en-US" sz="3240" dirty="0"/>
          </a:p>
        </p:txBody>
      </p:sp>
      <p:sp>
        <p:nvSpPr>
          <p:cNvPr id="6" name="span.sentence.light"/>
          <p:cNvSpPr/>
          <p:nvPr/>
        </p:nvSpPr>
        <p:spPr>
          <a:xfrm>
            <a:off x="487680" y="3727133"/>
            <a:ext cx="7002590"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horizontally scalable with no limits?”</a:t>
            </a:r>
            <a:endParaRPr lang="en-US" sz="32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2192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Goals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628805"/>
            <a:ext cx="1219200" cy="1219200"/>
          </a:xfrm>
          <a:prstGeom prst="rect">
            <a:avLst/>
          </a:prstGeom>
        </p:spPr>
      </p:pic>
      <p:sp>
        <p:nvSpPr>
          <p:cNvPr id="8" name="span"/>
          <p:cNvSpPr/>
          <p:nvPr/>
        </p:nvSpPr>
        <p:spPr>
          <a:xfrm>
            <a:off x="1286542" y="4122325"/>
            <a:ext cx="16452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Handle growth</a:t>
            </a:r>
            <a:endParaRPr lang="en-US" sz="1814" dirty="0"/>
          </a:p>
        </p:txBody>
      </p:sp>
      <p:sp>
        <p:nvSpPr>
          <p:cNvPr id="9" name="span"/>
          <p:cNvSpPr/>
          <p:nvPr/>
        </p:nvSpPr>
        <p:spPr>
          <a:xfrm>
            <a:off x="757047" y="4449699"/>
            <a:ext cx="27043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system should be able to</a:t>
            </a:r>
            <a:endParaRPr lang="en-US" sz="1555" dirty="0"/>
          </a:p>
        </p:txBody>
      </p:sp>
      <p:sp>
        <p:nvSpPr>
          <p:cNvPr id="10" name="span"/>
          <p:cNvSpPr/>
          <p:nvPr/>
        </p:nvSpPr>
        <p:spPr>
          <a:xfrm>
            <a:off x="504254" y="4721257"/>
            <a:ext cx="32099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handle the massive amount of data</a:t>
            </a:r>
            <a:endParaRPr lang="en-US" sz="1555" dirty="0"/>
          </a:p>
        </p:txBody>
      </p:sp>
      <p:sp>
        <p:nvSpPr>
          <p:cNvPr id="11" name="span"/>
          <p:cNvSpPr/>
          <p:nvPr/>
        </p:nvSpPr>
        <p:spPr>
          <a:xfrm>
            <a:off x="853059" y="4992815"/>
            <a:ext cx="25123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uploaded on web3.storage.</a:t>
            </a:r>
            <a:endParaRPr lang="en-US" sz="1555" dirty="0"/>
          </a:p>
        </p:txBody>
      </p:sp>
      <p:pic>
        <p:nvPicPr>
          <p:cNvPr id="12"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628805"/>
            <a:ext cx="1219200" cy="1219200"/>
          </a:xfrm>
          <a:prstGeom prst="rect">
            <a:avLst/>
          </a:prstGeom>
        </p:spPr>
      </p:pic>
      <p:sp>
        <p:nvSpPr>
          <p:cNvPr id="13" name="span"/>
          <p:cNvSpPr/>
          <p:nvPr/>
        </p:nvSpPr>
        <p:spPr>
          <a:xfrm>
            <a:off x="5061871" y="4122325"/>
            <a:ext cx="206825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Stateless services</a:t>
            </a:r>
            <a:endParaRPr lang="en-US" sz="1814" dirty="0"/>
          </a:p>
        </p:txBody>
      </p:sp>
      <p:sp>
        <p:nvSpPr>
          <p:cNvPr id="14" name="span"/>
          <p:cNvSpPr/>
          <p:nvPr/>
        </p:nvSpPr>
        <p:spPr>
          <a:xfrm>
            <a:off x="4652391" y="4449699"/>
            <a:ext cx="28872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Having stateless services helps</a:t>
            </a:r>
            <a:endParaRPr lang="en-US" sz="1555" dirty="0"/>
          </a:p>
        </p:txBody>
      </p:sp>
      <p:sp>
        <p:nvSpPr>
          <p:cNvPr id="15" name="span"/>
          <p:cNvSpPr/>
          <p:nvPr/>
        </p:nvSpPr>
        <p:spPr>
          <a:xfrm>
            <a:off x="4750118" y="4721257"/>
            <a:ext cx="269167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horizontal scaling and greatly</a:t>
            </a:r>
            <a:endParaRPr lang="en-US" sz="1555" dirty="0"/>
          </a:p>
        </p:txBody>
      </p:sp>
      <p:sp>
        <p:nvSpPr>
          <p:cNvPr id="16" name="span"/>
          <p:cNvSpPr/>
          <p:nvPr/>
        </p:nvSpPr>
        <p:spPr>
          <a:xfrm>
            <a:off x="4965192" y="4992815"/>
            <a:ext cx="22615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improves fault tolerance.</a:t>
            </a:r>
            <a:endParaRPr lang="en-US" sz="1555" dirty="0"/>
          </a:p>
        </p:txBody>
      </p:sp>
      <p:pic>
        <p:nvPicPr>
          <p:cNvPr id="17"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628805"/>
            <a:ext cx="1219200" cy="1219200"/>
          </a:xfrm>
          <a:prstGeom prst="rect">
            <a:avLst/>
          </a:prstGeom>
        </p:spPr>
      </p:pic>
      <p:sp>
        <p:nvSpPr>
          <p:cNvPr id="18" name="span"/>
          <p:cNvSpPr/>
          <p:nvPr/>
        </p:nvSpPr>
        <p:spPr>
          <a:xfrm>
            <a:off x="9377553" y="4122325"/>
            <a:ext cx="14103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Cloud based</a:t>
            </a:r>
            <a:endParaRPr lang="en-US" sz="1814" dirty="0"/>
          </a:p>
        </p:txBody>
      </p:sp>
      <p:sp>
        <p:nvSpPr>
          <p:cNvPr id="19" name="span"/>
          <p:cNvSpPr/>
          <p:nvPr/>
        </p:nvSpPr>
        <p:spPr>
          <a:xfrm>
            <a:off x="8709660" y="4449699"/>
            <a:ext cx="27461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entire architecture should</a:t>
            </a:r>
            <a:endParaRPr lang="en-US" sz="1555" dirty="0"/>
          </a:p>
        </p:txBody>
      </p:sp>
      <p:sp>
        <p:nvSpPr>
          <p:cNvPr id="20" name="span"/>
          <p:cNvSpPr/>
          <p:nvPr/>
        </p:nvSpPr>
        <p:spPr>
          <a:xfrm>
            <a:off x="8828246" y="4721257"/>
            <a:ext cx="25090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leverage any modern cloud</a:t>
            </a:r>
            <a:endParaRPr lang="en-US" sz="1555" dirty="0"/>
          </a:p>
        </p:txBody>
      </p:sp>
      <p:sp>
        <p:nvSpPr>
          <p:cNvPr id="21" name="span"/>
          <p:cNvSpPr/>
          <p:nvPr/>
        </p:nvSpPr>
        <p:spPr>
          <a:xfrm>
            <a:off x="8569547" y="4992815"/>
            <a:ext cx="30264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services and try to be affordable.</a:t>
            </a:r>
            <a:endParaRPr lang="en-US" sz="155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3083052"/>
            <a:ext cx="32111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solution</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300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Hi, I'm Elastic IPFS!</a:t>
            </a:r>
            <a:endParaRPr lang="en-US" sz="3240" dirty="0"/>
          </a:p>
        </p:txBody>
      </p:sp>
      <p:pic>
        <p:nvPicPr>
          <p:cNvPr id="5" name="img.freya@image.image" descr="preencoded.png">    </p:cNvPr>
          <p:cNvPicPr>
            <a:picLocks noChangeAspect="1"/>
          </p:cNvPicPr>
          <p:nvPr/>
        </p:nvPicPr>
        <p:blipFill>
          <a:blip r:embed="rId1"/>
          <a:stretch>
            <a:fillRect/>
          </a:stretch>
        </p:blipFill>
        <p:spPr>
          <a:xfrm>
            <a:off x="6915436" y="975360"/>
            <a:ext cx="4457129" cy="4876705"/>
          </a:xfrm>
          <a:prstGeom prst="rect">
            <a:avLst/>
          </a:prstGeom>
        </p:spPr>
      </p:pic>
      <p:sp>
        <p:nvSpPr>
          <p:cNvPr id="6"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188530" y="1571625"/>
            <a:ext cx="13608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architecture</a:t>
            </a:r>
            <a:endParaRPr lang="en-US" sz="1944" dirty="0"/>
          </a:p>
        </p:txBody>
      </p:sp>
      <p:sp>
        <p:nvSpPr>
          <p:cNvPr id="8" name="span"/>
          <p:cNvSpPr/>
          <p:nvPr/>
        </p:nvSpPr>
        <p:spPr>
          <a:xfrm>
            <a:off x="2804732"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9" name="span"/>
          <p:cNvSpPr/>
          <p:nvPr/>
        </p:nvSpPr>
        <p:spPr>
          <a:xfrm>
            <a:off x="3245168" y="1571625"/>
            <a:ext cx="8416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divided</a:t>
            </a:r>
            <a:endParaRPr lang="en-US" sz="1944" dirty="0"/>
          </a:p>
        </p:txBody>
      </p:sp>
      <p:sp>
        <p:nvSpPr>
          <p:cNvPr id="10" name="span"/>
          <p:cNvSpPr/>
          <p:nvPr/>
        </p:nvSpPr>
        <p:spPr>
          <a:xfrm>
            <a:off x="4342162"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1" name="span"/>
          <p:cNvSpPr/>
          <p:nvPr/>
        </p:nvSpPr>
        <p:spPr>
          <a:xfrm>
            <a:off x="5018437" y="1571625"/>
            <a:ext cx="5898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three</a:t>
            </a:r>
            <a:endParaRPr lang="en-US" sz="1944" dirty="0"/>
          </a:p>
        </p:txBody>
      </p:sp>
      <p:sp>
        <p:nvSpPr>
          <p:cNvPr id="12" name="span"/>
          <p:cNvSpPr/>
          <p:nvPr/>
        </p:nvSpPr>
        <p:spPr>
          <a:xfrm>
            <a:off x="487680" y="1941957"/>
            <a:ext cx="14422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independent</a:t>
            </a:r>
            <a:endParaRPr lang="en-US" sz="1944" dirty="0"/>
          </a:p>
        </p:txBody>
      </p:sp>
      <p:sp>
        <p:nvSpPr>
          <p:cNvPr id="13" name="span"/>
          <p:cNvSpPr/>
          <p:nvPr/>
        </p:nvSpPr>
        <p:spPr>
          <a:xfrm>
            <a:off x="1999298" y="1941957"/>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2498312" y="1941957"/>
            <a:ext cx="10086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stateless</a:t>
            </a:r>
            <a:endParaRPr lang="en-US" sz="1944" dirty="0"/>
          </a:p>
        </p:txBody>
      </p:sp>
      <p:sp>
        <p:nvSpPr>
          <p:cNvPr id="15" name="span"/>
          <p:cNvSpPr/>
          <p:nvPr/>
        </p:nvSpPr>
        <p:spPr>
          <a:xfrm>
            <a:off x="3576257" y="1941957"/>
            <a:ext cx="14409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subsystems.</a:t>
            </a:r>
            <a:endParaRPr lang="en-US" sz="1944" dirty="0"/>
          </a:p>
        </p:txBody>
      </p:sp>
      <p:sp>
        <p:nvSpPr>
          <p:cNvPr id="16" name="span"/>
          <p:cNvSpPr/>
          <p:nvPr/>
        </p:nvSpPr>
        <p:spPr>
          <a:xfrm>
            <a:off x="487680" y="2799969"/>
            <a:ext cx="5273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17" name="span"/>
          <p:cNvSpPr/>
          <p:nvPr/>
        </p:nvSpPr>
        <p:spPr>
          <a:xfrm>
            <a:off x="1087088" y="2799969"/>
            <a:ext cx="710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nodes</a:t>
            </a:r>
            <a:endParaRPr lang="en-US" sz="1944" dirty="0"/>
          </a:p>
        </p:txBody>
      </p:sp>
      <p:sp>
        <p:nvSpPr>
          <p:cNvPr id="18" name="span"/>
          <p:cNvSpPr/>
          <p:nvPr/>
        </p:nvSpPr>
        <p:spPr>
          <a:xfrm>
            <a:off x="1870043" y="2799969"/>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9" name="span"/>
          <p:cNvSpPr/>
          <p:nvPr/>
        </p:nvSpPr>
        <p:spPr>
          <a:xfrm>
            <a:off x="2363534" y="2799969"/>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20" name="span"/>
          <p:cNvSpPr/>
          <p:nvPr/>
        </p:nvSpPr>
        <p:spPr>
          <a:xfrm>
            <a:off x="2727484" y="2799969"/>
            <a:ext cx="7246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added</a:t>
            </a:r>
            <a:endParaRPr lang="en-US" sz="1944" dirty="0"/>
          </a:p>
        </p:txBody>
      </p:sp>
      <p:sp>
        <p:nvSpPr>
          <p:cNvPr id="21" name="span"/>
          <p:cNvSpPr/>
          <p:nvPr/>
        </p:nvSpPr>
        <p:spPr>
          <a:xfrm>
            <a:off x="3524250" y="2799969"/>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22" name="span"/>
          <p:cNvSpPr/>
          <p:nvPr/>
        </p:nvSpPr>
        <p:spPr>
          <a:xfrm>
            <a:off x="3831527" y="2799969"/>
            <a:ext cx="10089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removed</a:t>
            </a:r>
            <a:endParaRPr lang="en-US" sz="1944" dirty="0"/>
          </a:p>
        </p:txBody>
      </p:sp>
      <p:sp>
        <p:nvSpPr>
          <p:cNvPr id="23" name="span"/>
          <p:cNvSpPr/>
          <p:nvPr/>
        </p:nvSpPr>
        <p:spPr>
          <a:xfrm>
            <a:off x="4912614" y="2799969"/>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24" name="span"/>
          <p:cNvSpPr/>
          <p:nvPr/>
        </p:nvSpPr>
        <p:spPr>
          <a:xfrm>
            <a:off x="5193983" y="2799969"/>
            <a:ext cx="4143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25" name="span"/>
          <p:cNvSpPr/>
          <p:nvPr/>
        </p:nvSpPr>
        <p:spPr>
          <a:xfrm>
            <a:off x="487680" y="3170301"/>
            <a:ext cx="5594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26" name="span"/>
          <p:cNvSpPr/>
          <p:nvPr/>
        </p:nvSpPr>
        <p:spPr>
          <a:xfrm>
            <a:off x="1306830" y="3170301"/>
            <a:ext cx="6971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global</a:t>
            </a:r>
            <a:endParaRPr lang="en-US" sz="1944" dirty="0"/>
          </a:p>
        </p:txBody>
      </p:sp>
      <p:sp>
        <p:nvSpPr>
          <p:cNvPr id="27" name="span"/>
          <p:cNvSpPr/>
          <p:nvPr/>
        </p:nvSpPr>
        <p:spPr>
          <a:xfrm>
            <a:off x="2263521" y="3170301"/>
            <a:ext cx="11907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replication</a:t>
            </a:r>
            <a:endParaRPr lang="en-US" sz="1944" dirty="0"/>
          </a:p>
        </p:txBody>
      </p:sp>
      <p:sp>
        <p:nvSpPr>
          <p:cNvPr id="28" name="span"/>
          <p:cNvSpPr/>
          <p:nvPr/>
        </p:nvSpPr>
        <p:spPr>
          <a:xfrm>
            <a:off x="3713798" y="3170301"/>
            <a:ext cx="4214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29" name="span"/>
          <p:cNvSpPr/>
          <p:nvPr/>
        </p:nvSpPr>
        <p:spPr>
          <a:xfrm>
            <a:off x="4394835" y="3170301"/>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30" name="span"/>
          <p:cNvSpPr/>
          <p:nvPr/>
        </p:nvSpPr>
        <p:spPr>
          <a:xfrm>
            <a:off x="4946333" y="3170301"/>
            <a:ext cx="661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easily</a:t>
            </a:r>
            <a:endParaRPr lang="en-US" sz="1944" dirty="0"/>
          </a:p>
        </p:txBody>
      </p:sp>
      <p:sp>
        <p:nvSpPr>
          <p:cNvPr id="31" name="span"/>
          <p:cNvSpPr/>
          <p:nvPr/>
        </p:nvSpPr>
        <p:spPr>
          <a:xfrm>
            <a:off x="487680" y="3540633"/>
            <a:ext cx="11089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achieved.</a:t>
            </a:r>
            <a:endParaRPr lang="en-US" sz="1944" dirty="0"/>
          </a:p>
        </p:txBody>
      </p:sp>
      <p:sp>
        <p:nvSpPr>
          <p:cNvPr id="32" name="a.talk@link">
            <a:hlinkClick r:id="rId2" tooltip=""/>
          </p:cNvPr>
          <p:cNvSpPr/>
          <p:nvPr/>
        </p:nvSpPr>
        <p:spPr>
          <a:xfrm>
            <a:off x="487680" y="4343781"/>
            <a:ext cx="4167664"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https://github.com/elastic-ipfs/elastic-ipfs</a:t>
            </a:r>
            <a:endParaRPr lang="en-US" sz="155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9616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E-IPFS is democratic and cloud agnostic</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9947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vendor lock-in</a:t>
            </a:r>
            <a:endParaRPr lang="en-US" sz="1814" dirty="0"/>
          </a:p>
        </p:txBody>
      </p:sp>
      <p:sp>
        <p:nvSpPr>
          <p:cNvPr id="7" name="span"/>
          <p:cNvSpPr/>
          <p:nvPr/>
        </p:nvSpPr>
        <p:spPr>
          <a:xfrm>
            <a:off x="1341120" y="1898999"/>
            <a:ext cx="825855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AWS implementation is just the first implementation and it can also serve as reference</a:t>
            </a:r>
            <a:endParaRPr lang="en-US" sz="1555" dirty="0"/>
          </a:p>
        </p:txBody>
      </p:sp>
      <p:sp>
        <p:nvSpPr>
          <p:cNvPr id="8" name="span"/>
          <p:cNvSpPr/>
          <p:nvPr/>
        </p:nvSpPr>
        <p:spPr>
          <a:xfrm>
            <a:off x="1341120" y="2170557"/>
            <a:ext cx="24401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implementation for testing.</a:t>
            </a:r>
            <a:endParaRPr lang="en-US" sz="1555" dirty="0"/>
          </a:p>
        </p:txBody>
      </p:sp>
      <p:pic>
        <p:nvPicPr>
          <p:cNvPr id="9"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0" name="span"/>
          <p:cNvSpPr/>
          <p:nvPr/>
        </p:nvSpPr>
        <p:spPr>
          <a:xfrm>
            <a:off x="1341120" y="2912745"/>
            <a:ext cx="234810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Generic components</a:t>
            </a:r>
            <a:endParaRPr lang="en-US" sz="1814" dirty="0"/>
          </a:p>
        </p:txBody>
      </p:sp>
      <p:sp>
        <p:nvSpPr>
          <p:cNvPr id="11" name="span"/>
          <p:cNvSpPr/>
          <p:nvPr/>
        </p:nvSpPr>
        <p:spPr>
          <a:xfrm>
            <a:off x="1341120" y="3240119"/>
            <a:ext cx="82172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As long as you have object storage, queueing and serverless systems, you can adapt and</a:t>
            </a:r>
            <a:endParaRPr lang="en-US" sz="1555" dirty="0"/>
          </a:p>
        </p:txBody>
      </p:sp>
      <p:sp>
        <p:nvSpPr>
          <p:cNvPr id="12" name="span"/>
          <p:cNvSpPr/>
          <p:nvPr/>
        </p:nvSpPr>
        <p:spPr>
          <a:xfrm>
            <a:off x="1341120" y="3511677"/>
            <a:ext cx="13565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deploy E-IPFS.</a:t>
            </a:r>
            <a:endParaRPr lang="en-US" sz="1555" dirty="0"/>
          </a:p>
        </p:txBody>
      </p:sp>
      <p:pic>
        <p:nvPicPr>
          <p:cNvPr id="1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4" name="span"/>
          <p:cNvSpPr/>
          <p:nvPr/>
        </p:nvSpPr>
        <p:spPr>
          <a:xfrm>
            <a:off x="1341120" y="4253865"/>
            <a:ext cx="28968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DevOps are your limit</a:t>
            </a:r>
            <a:endParaRPr lang="en-US" sz="1814" dirty="0"/>
          </a:p>
        </p:txBody>
      </p:sp>
      <p:sp>
        <p:nvSpPr>
          <p:cNvPr id="15" name="span"/>
          <p:cNvSpPr/>
          <p:nvPr/>
        </p:nvSpPr>
        <p:spPr>
          <a:xfrm>
            <a:off x="1341120" y="4581239"/>
            <a:ext cx="83428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Mixed or on-premise approach are also possible, but be gentle with the people responsible</a:t>
            </a:r>
            <a:endParaRPr lang="en-US" sz="1555" dirty="0"/>
          </a:p>
        </p:txBody>
      </p:sp>
      <p:sp>
        <p:nvSpPr>
          <p:cNvPr id="16" name="span"/>
          <p:cNvSpPr/>
          <p:nvPr/>
        </p:nvSpPr>
        <p:spPr>
          <a:xfrm>
            <a:off x="1341120" y="4852797"/>
            <a:ext cx="268652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 maintain the infrastructure.</a:t>
            </a:r>
            <a:endParaRPr lang="en-US" sz="155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6531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CARs Table Item</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699897" y="1571625"/>
            <a:ext cx="9708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contains</a:t>
            </a:r>
            <a:endParaRPr lang="en-US" sz="1944" dirty="0"/>
          </a:p>
        </p:txBody>
      </p:sp>
      <p:sp>
        <p:nvSpPr>
          <p:cNvPr id="7" name="span"/>
          <p:cNvSpPr/>
          <p:nvPr/>
        </p:nvSpPr>
        <p:spPr>
          <a:xfrm>
            <a:off x="1740122" y="1571625"/>
            <a:ext cx="1293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information</a:t>
            </a:r>
            <a:endParaRPr lang="en-US" sz="1944" dirty="0"/>
          </a:p>
        </p:txBody>
      </p:sp>
      <p:sp>
        <p:nvSpPr>
          <p:cNvPr id="8" name="span"/>
          <p:cNvSpPr/>
          <p:nvPr/>
        </p:nvSpPr>
        <p:spPr>
          <a:xfrm>
            <a:off x="3103150" y="1571625"/>
            <a:ext cx="649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9" name="span"/>
          <p:cNvSpPr/>
          <p:nvPr/>
        </p:nvSpPr>
        <p:spPr>
          <a:xfrm>
            <a:off x="3822192" y="1571625"/>
            <a:ext cx="9063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indexed</a:t>
            </a:r>
            <a:endParaRPr lang="en-US" sz="1944" dirty="0"/>
          </a:p>
        </p:txBody>
      </p:sp>
      <p:sp>
        <p:nvSpPr>
          <p:cNvPr id="10" name="span"/>
          <p:cNvSpPr/>
          <p:nvPr/>
        </p:nvSpPr>
        <p:spPr>
          <a:xfrm>
            <a:off x="4797933" y="1571625"/>
            <a:ext cx="498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CAR</a:t>
            </a:r>
            <a:endParaRPr lang="en-US" sz="1944" dirty="0"/>
          </a:p>
        </p:txBody>
      </p:sp>
      <p:sp>
        <p:nvSpPr>
          <p:cNvPr id="11" name="span"/>
          <p:cNvSpPr/>
          <p:nvPr/>
        </p:nvSpPr>
        <p:spPr>
          <a:xfrm>
            <a:off x="5366004" y="1571625"/>
            <a:ext cx="5406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files,</a:t>
            </a:r>
            <a:endParaRPr lang="en-US" sz="1944" dirty="0"/>
          </a:p>
        </p:txBody>
      </p:sp>
      <p:sp>
        <p:nvSpPr>
          <p:cNvPr id="12" name="span"/>
          <p:cNvSpPr/>
          <p:nvPr/>
        </p:nvSpPr>
        <p:spPr>
          <a:xfrm>
            <a:off x="5975985" y="1571625"/>
            <a:ext cx="10442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including</a:t>
            </a:r>
            <a:endParaRPr lang="en-US" sz="1944" dirty="0"/>
          </a:p>
        </p:txBody>
      </p:sp>
      <p:sp>
        <p:nvSpPr>
          <p:cNvPr id="13" name="span"/>
          <p:cNvSpPr/>
          <p:nvPr/>
        </p:nvSpPr>
        <p:spPr>
          <a:xfrm>
            <a:off x="708955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7521131" y="1571625"/>
            <a:ext cx="3057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S3</a:t>
            </a:r>
            <a:endParaRPr lang="en-US" sz="1944" dirty="0"/>
          </a:p>
        </p:txBody>
      </p:sp>
      <p:sp>
        <p:nvSpPr>
          <p:cNvPr id="15" name="span"/>
          <p:cNvSpPr/>
          <p:nvPr/>
        </p:nvSpPr>
        <p:spPr>
          <a:xfrm>
            <a:off x="7896225" y="1571625"/>
            <a:ext cx="3458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full</a:t>
            </a:r>
            <a:endParaRPr lang="en-US" sz="1944" dirty="0"/>
          </a:p>
        </p:txBody>
      </p:sp>
      <p:sp>
        <p:nvSpPr>
          <p:cNvPr id="16" name="span"/>
          <p:cNvSpPr/>
          <p:nvPr/>
        </p:nvSpPr>
        <p:spPr>
          <a:xfrm>
            <a:off x="8311420" y="1571625"/>
            <a:ext cx="5754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path.</a:t>
            </a:r>
            <a:endParaRPr lang="en-US" sz="1944" dirty="0"/>
          </a:p>
        </p:txBody>
      </p:sp>
      <p:sp>
        <p:nvSpPr>
          <p:cNvPr id="17" name="pre.freya@code"/>
          <p:cNvSpPr/>
          <p:nvPr/>
        </p:nvSpPr>
        <p:spPr>
          <a:xfrm>
            <a:off x="4267200" y="3150775"/>
            <a:ext cx="3657600" cy="2437448"/>
          </a:xfrm>
          <a:prstGeom prst="roundRect">
            <a:avLst>
              <a:gd name="adj" fmla="val 2501"/>
            </a:avLst>
          </a:prstGeom>
          <a:solidFill>
            <a:srgbClr val="282C34"/>
          </a:solidFill>
          <a:ln w="12700">
            <a:solidFill>
              <a:srgbClr val="282C34">
                <a:alpha val="0"/>
              </a:srgbClr>
            </a:solidFill>
            <a:prstDash val="solid"/>
          </a:ln>
        </p:spPr>
      </p:sp>
      <p:sp>
        <p:nvSpPr>
          <p:cNvPr id="18" name="pre.freya@code:code"/>
          <p:cNvSpPr/>
          <p:nvPr/>
        </p:nvSpPr>
        <p:spPr>
          <a:xfrm>
            <a:off x="4437793" y="3400711"/>
            <a:ext cx="2019394" cy="193767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interface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Car</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bucket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bucketRegion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createdAt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fileSize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number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roots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Array</a:t>
            </a:r>
            <a:r>
              <a:rPr lang="en-US" sz="1120" u="none" dirty="0">
                <a:solidFill>
                  <a:srgbClr val="ABB2BF"/>
                </a:solidFill>
                <a:latin typeface="Roboto Mono" pitchFamily="34" charset="0"/>
                <a:ea typeface="Roboto Mono" pitchFamily="34" charset="-122"/>
                <a:cs typeface="Roboto Mono" pitchFamily="34" charset="-120"/>
              </a:rPr>
              <a:t>&lt;</a:t>
            </a:r>
            <a:r>
              <a:rPr lang="en-US" sz="1120" u="none" dirty="0">
                <a:solidFill>
                  <a:srgbClr val="E5C07B"/>
                </a:solidFill>
                <a:latin typeface="Roboto Mono" pitchFamily="34" charset="0"/>
                <a:ea typeface="Roboto Mono" pitchFamily="34" charset="-122"/>
                <a:cs typeface="Roboto Mono" pitchFamily="34" charset="-120"/>
              </a:rPr>
              <a:t>string</a:t>
            </a:r>
            <a:r>
              <a:rPr lang="en-US" sz="1120" u="none" dirty="0">
                <a:solidFill>
                  <a:srgbClr val="ABB2BF"/>
                </a:solidFill>
                <a:latin typeface="Roboto Mono" pitchFamily="34" charset="0"/>
                <a:ea typeface="Roboto Mono" pitchFamily="34" charset="-122"/>
                <a:cs typeface="Roboto Mono" pitchFamily="34" charset="-120"/>
              </a:rPr>
              <a:t>&gt;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number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1281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Blocks Tables Item</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699897" y="1571625"/>
            <a:ext cx="7006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stores</a:t>
            </a:r>
            <a:endParaRPr lang="en-US" sz="1944" dirty="0"/>
          </a:p>
        </p:txBody>
      </p:sp>
      <p:sp>
        <p:nvSpPr>
          <p:cNvPr id="7" name="span"/>
          <p:cNvSpPr/>
          <p:nvPr/>
        </p:nvSpPr>
        <p:spPr>
          <a:xfrm>
            <a:off x="146989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901476" y="1571625"/>
            <a:ext cx="11080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multihash</a:t>
            </a:r>
            <a:endParaRPr lang="en-US" sz="1944" dirty="0"/>
          </a:p>
        </p:txBody>
      </p:sp>
      <p:sp>
        <p:nvSpPr>
          <p:cNvPr id="9" name="span"/>
          <p:cNvSpPr/>
          <p:nvPr/>
        </p:nvSpPr>
        <p:spPr>
          <a:xfrm>
            <a:off x="3078861"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0" name="span"/>
          <p:cNvSpPr/>
          <p:nvPr/>
        </p:nvSpPr>
        <p:spPr>
          <a:xfrm>
            <a:off x="3577876"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4009358" y="1571625"/>
            <a:ext cx="5080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type</a:t>
            </a:r>
            <a:endParaRPr lang="en-US" sz="1944" dirty="0"/>
          </a:p>
        </p:txBody>
      </p:sp>
      <p:sp>
        <p:nvSpPr>
          <p:cNvPr id="12" name="span"/>
          <p:cNvSpPr/>
          <p:nvPr/>
        </p:nvSpPr>
        <p:spPr>
          <a:xfrm>
            <a:off x="4586764"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3" name="span"/>
          <p:cNvSpPr/>
          <p:nvPr/>
        </p:nvSpPr>
        <p:spPr>
          <a:xfrm>
            <a:off x="4887659"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5319141" y="1571625"/>
            <a:ext cx="6909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block,</a:t>
            </a:r>
            <a:endParaRPr lang="en-US" sz="1944" dirty="0"/>
          </a:p>
        </p:txBody>
      </p:sp>
      <p:sp>
        <p:nvSpPr>
          <p:cNvPr id="15" name="span"/>
          <p:cNvSpPr/>
          <p:nvPr/>
        </p:nvSpPr>
        <p:spPr>
          <a:xfrm>
            <a:off x="6079427" y="1571625"/>
            <a:ext cx="5645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16" name="span"/>
          <p:cNvSpPr/>
          <p:nvPr/>
        </p:nvSpPr>
        <p:spPr>
          <a:xfrm>
            <a:off x="6713315" y="1571625"/>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7" name="span"/>
          <p:cNvSpPr/>
          <p:nvPr/>
        </p:nvSpPr>
        <p:spPr>
          <a:xfrm>
            <a:off x="7096982" y="1571625"/>
            <a:ext cx="13046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debugging.</a:t>
            </a:r>
            <a:endParaRPr lang="en-US" sz="1944" dirty="0"/>
          </a:p>
        </p:txBody>
      </p:sp>
      <p:sp>
        <p:nvSpPr>
          <p:cNvPr id="18" name="pre.freya@code"/>
          <p:cNvSpPr/>
          <p:nvPr/>
        </p:nvSpPr>
        <p:spPr>
          <a:xfrm>
            <a:off x="4219004" y="3638169"/>
            <a:ext cx="3753898" cy="1462564"/>
          </a:xfrm>
          <a:prstGeom prst="roundRect">
            <a:avLst>
              <a:gd name="adj" fmla="val 4168"/>
            </a:avLst>
          </a:prstGeom>
          <a:solidFill>
            <a:srgbClr val="282C34"/>
          </a:solidFill>
          <a:ln w="12700">
            <a:solidFill>
              <a:srgbClr val="282C34">
                <a:alpha val="0"/>
              </a:srgbClr>
            </a:solidFill>
            <a:prstDash val="solid"/>
          </a:ln>
        </p:spPr>
      </p:sp>
      <p:sp>
        <p:nvSpPr>
          <p:cNvPr id="19" name="pre.freya@code:code"/>
          <p:cNvSpPr/>
          <p:nvPr/>
        </p:nvSpPr>
        <p:spPr>
          <a:xfrm>
            <a:off x="4389596" y="3888105"/>
            <a:ext cx="3469671" cy="962787"/>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interface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Block</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multihash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createdAt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'raw'</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'dag-cbor'</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'dag-json'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061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Blocks Position Item</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7" name="span"/>
          <p:cNvSpPr/>
          <p:nvPr/>
        </p:nvSpPr>
        <p:spPr>
          <a:xfrm>
            <a:off x="1634776" y="1571625"/>
            <a:ext cx="10905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important</a:t>
            </a:r>
            <a:endParaRPr lang="en-US" sz="1944" dirty="0"/>
          </a:p>
        </p:txBody>
      </p:sp>
      <p:sp>
        <p:nvSpPr>
          <p:cNvPr id="8" name="span"/>
          <p:cNvSpPr/>
          <p:nvPr/>
        </p:nvSpPr>
        <p:spPr>
          <a:xfrm>
            <a:off x="2794635" y="1571625"/>
            <a:ext cx="5602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table</a:t>
            </a:r>
            <a:endParaRPr lang="en-US" sz="1944" dirty="0"/>
          </a:p>
        </p:txBody>
      </p:sp>
      <p:sp>
        <p:nvSpPr>
          <p:cNvPr id="9" name="span"/>
          <p:cNvSpPr/>
          <p:nvPr/>
        </p:nvSpPr>
        <p:spPr>
          <a:xfrm>
            <a:off x="3424238"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0" name="span"/>
          <p:cNvSpPr/>
          <p:nvPr/>
        </p:nvSpPr>
        <p:spPr>
          <a:xfrm>
            <a:off x="3696557"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4128135" y="1571625"/>
            <a:ext cx="13608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architecture</a:t>
            </a:r>
            <a:endParaRPr lang="en-US" sz="1944" dirty="0"/>
          </a:p>
        </p:txBody>
      </p:sp>
      <p:sp>
        <p:nvSpPr>
          <p:cNvPr id="12" name="span"/>
          <p:cNvSpPr/>
          <p:nvPr/>
        </p:nvSpPr>
        <p:spPr>
          <a:xfrm>
            <a:off x="487680" y="2429637"/>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3" name="span"/>
          <p:cNvSpPr/>
          <p:nvPr/>
        </p:nvSpPr>
        <p:spPr>
          <a:xfrm>
            <a:off x="699897" y="2429637"/>
            <a:ext cx="5184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links</a:t>
            </a:r>
            <a:endParaRPr lang="en-US" sz="1944" dirty="0"/>
          </a:p>
        </p:txBody>
      </p:sp>
      <p:sp>
        <p:nvSpPr>
          <p:cNvPr id="14" name="span"/>
          <p:cNvSpPr/>
          <p:nvPr/>
        </p:nvSpPr>
        <p:spPr>
          <a:xfrm>
            <a:off x="1287685" y="2429637"/>
            <a:ext cx="7486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blocks</a:t>
            </a:r>
            <a:endParaRPr lang="en-US" sz="1944" dirty="0"/>
          </a:p>
        </p:txBody>
      </p:sp>
      <p:sp>
        <p:nvSpPr>
          <p:cNvPr id="15" name="span"/>
          <p:cNvSpPr/>
          <p:nvPr/>
        </p:nvSpPr>
        <p:spPr>
          <a:xfrm>
            <a:off x="2105692" y="242963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2393061" y="2429637"/>
            <a:ext cx="6958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CARs,</a:t>
            </a:r>
            <a:endParaRPr lang="en-US" sz="1944" dirty="0"/>
          </a:p>
        </p:txBody>
      </p:sp>
      <p:sp>
        <p:nvSpPr>
          <p:cNvPr id="17" name="span"/>
          <p:cNvSpPr/>
          <p:nvPr/>
        </p:nvSpPr>
        <p:spPr>
          <a:xfrm>
            <a:off x="3158204" y="2429637"/>
            <a:ext cx="10443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including</a:t>
            </a:r>
            <a:endParaRPr lang="en-US" sz="1944" dirty="0"/>
          </a:p>
        </p:txBody>
      </p:sp>
      <p:sp>
        <p:nvSpPr>
          <p:cNvPr id="18" name="span"/>
          <p:cNvSpPr/>
          <p:nvPr/>
        </p:nvSpPr>
        <p:spPr>
          <a:xfrm>
            <a:off x="4271867" y="2429637"/>
            <a:ext cx="647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offset</a:t>
            </a:r>
            <a:endParaRPr lang="en-US" sz="1944" dirty="0"/>
          </a:p>
        </p:txBody>
      </p:sp>
      <p:sp>
        <p:nvSpPr>
          <p:cNvPr id="19" name="span"/>
          <p:cNvSpPr/>
          <p:nvPr/>
        </p:nvSpPr>
        <p:spPr>
          <a:xfrm>
            <a:off x="4988909" y="242963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0" name="span"/>
          <p:cNvSpPr/>
          <p:nvPr/>
        </p:nvSpPr>
        <p:spPr>
          <a:xfrm>
            <a:off x="5487829" y="2429637"/>
            <a:ext cx="783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length.</a:t>
            </a:r>
            <a:endParaRPr lang="en-US" sz="1944" dirty="0"/>
          </a:p>
        </p:txBody>
      </p:sp>
      <p:sp>
        <p:nvSpPr>
          <p:cNvPr id="21" name="pre.freya@code"/>
          <p:cNvSpPr/>
          <p:nvPr/>
        </p:nvSpPr>
        <p:spPr>
          <a:xfrm>
            <a:off x="4267200" y="3969734"/>
            <a:ext cx="3657600" cy="1657541"/>
          </a:xfrm>
          <a:prstGeom prst="roundRect">
            <a:avLst>
              <a:gd name="adj" fmla="val 3678"/>
            </a:avLst>
          </a:prstGeom>
          <a:solidFill>
            <a:srgbClr val="282C34"/>
          </a:solidFill>
          <a:ln w="12700">
            <a:solidFill>
              <a:srgbClr val="282C34">
                <a:alpha val="0"/>
              </a:srgbClr>
            </a:solidFill>
            <a:prstDash val="solid"/>
          </a:ln>
        </p:spPr>
      </p:sp>
      <p:sp>
        <p:nvSpPr>
          <p:cNvPr id="22" name="pre.freya@code:code"/>
          <p:cNvSpPr/>
          <p:nvPr/>
        </p:nvSpPr>
        <p:spPr>
          <a:xfrm>
            <a:off x="4437793" y="4219670"/>
            <a:ext cx="2189797" cy="1157764"/>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interface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BlockToCars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blockmultihash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carpath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string</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length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number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offset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number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516216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Indexing subsystem</a:t>
            </a:r>
            <a:endParaRPr lang="en-US" sz="427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1360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Overview</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636264" y="2264093"/>
            <a:ext cx="4919472" cy="28651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0824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Indexing flow</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5978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CAR file is copied to S3</a:t>
            </a:r>
            <a:endParaRPr lang="en-US" sz="1814" dirty="0"/>
          </a:p>
        </p:txBody>
      </p:sp>
      <p:sp>
        <p:nvSpPr>
          <p:cNvPr id="7" name="span"/>
          <p:cNvSpPr/>
          <p:nvPr/>
        </p:nvSpPr>
        <p:spPr>
          <a:xfrm>
            <a:off x="1341120" y="1898999"/>
            <a:ext cx="822588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event is recorded on a SQS topic which will later trigger Indexing Lambda executions.</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300551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Indexing Lambda executes</a:t>
            </a:r>
            <a:endParaRPr lang="en-US" sz="1814" dirty="0"/>
          </a:p>
        </p:txBody>
      </p:sp>
      <p:sp>
        <p:nvSpPr>
          <p:cNvPr id="10" name="span"/>
          <p:cNvSpPr/>
          <p:nvPr/>
        </p:nvSpPr>
        <p:spPr>
          <a:xfrm>
            <a:off x="1341120" y="3240119"/>
            <a:ext cx="84817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Lambda processes the CAR file and copies all the relevant information in the DynamoDB</a:t>
            </a:r>
            <a:endParaRPr lang="en-US" sz="1555" dirty="0"/>
          </a:p>
        </p:txBody>
      </p:sp>
      <p:sp>
        <p:nvSpPr>
          <p:cNvPr id="11" name="span"/>
          <p:cNvSpPr/>
          <p:nvPr/>
        </p:nvSpPr>
        <p:spPr>
          <a:xfrm>
            <a:off x="1341120" y="3511677"/>
            <a:ext cx="20027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tables showed earlier.</a:t>
            </a:r>
            <a:endParaRPr lang="en-US" sz="1555" dirty="0"/>
          </a:p>
        </p:txBody>
      </p:sp>
      <p:sp>
        <p:nvSpPr>
          <p:cNvPr id="12"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3" name="span"/>
          <p:cNvSpPr/>
          <p:nvPr/>
        </p:nvSpPr>
        <p:spPr>
          <a:xfrm>
            <a:off x="1341120" y="4253865"/>
            <a:ext cx="396954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Blocks are enqueued for publishing</a:t>
            </a:r>
            <a:endParaRPr lang="en-US" sz="1814" dirty="0"/>
          </a:p>
        </p:txBody>
      </p:sp>
      <p:sp>
        <p:nvSpPr>
          <p:cNvPr id="14" name="span"/>
          <p:cNvSpPr/>
          <p:nvPr/>
        </p:nvSpPr>
        <p:spPr>
          <a:xfrm>
            <a:off x="1341120" y="4581239"/>
            <a:ext cx="84096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For each block encountered in the CAR file, the Indexer Lambda enqueues its multihash in a</a:t>
            </a:r>
            <a:endParaRPr lang="en-US" sz="1555" dirty="0"/>
          </a:p>
        </p:txBody>
      </p:sp>
      <p:sp>
        <p:nvSpPr>
          <p:cNvPr id="15" name="span"/>
          <p:cNvSpPr/>
          <p:nvPr/>
        </p:nvSpPr>
        <p:spPr>
          <a:xfrm>
            <a:off x="1341120" y="4852797"/>
            <a:ext cx="60556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SQS topic which will later trigger Publishing Subsystem execution.</a:t>
            </a:r>
            <a:endParaRPr lang="en-US" sz="155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8566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Bye, Idempotence!</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1483805" y="4258056"/>
            <a:ext cx="32441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Lambda was idempotent</a:t>
            </a:r>
            <a:endParaRPr lang="en-US" sz="1814" dirty="0"/>
          </a:p>
        </p:txBody>
      </p:sp>
      <p:sp>
        <p:nvSpPr>
          <p:cNvPr id="8" name="span"/>
          <p:cNvSpPr/>
          <p:nvPr/>
        </p:nvSpPr>
        <p:spPr>
          <a:xfrm>
            <a:off x="1430084" y="4585430"/>
            <a:ext cx="335156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required lots of additional reads on</a:t>
            </a:r>
            <a:endParaRPr lang="en-US" sz="1555" dirty="0"/>
          </a:p>
        </p:txBody>
      </p:sp>
      <p:sp>
        <p:nvSpPr>
          <p:cNvPr id="9" name="span"/>
          <p:cNvSpPr/>
          <p:nvPr/>
        </p:nvSpPr>
        <p:spPr>
          <a:xfrm>
            <a:off x="1105186" y="4856988"/>
            <a:ext cx="40014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DynamoDB and made batching unavailable.</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7229570" y="4258056"/>
            <a:ext cx="37130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Indexing has very low failure rate</a:t>
            </a:r>
            <a:endParaRPr lang="en-US" sz="1814" dirty="0"/>
          </a:p>
        </p:txBody>
      </p:sp>
      <p:sp>
        <p:nvSpPr>
          <p:cNvPr id="12" name="span"/>
          <p:cNvSpPr/>
          <p:nvPr/>
        </p:nvSpPr>
        <p:spPr>
          <a:xfrm>
            <a:off x="7001637" y="4585430"/>
            <a:ext cx="41688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Idempotence was removed as indexing rarely</a:t>
            </a:r>
            <a:endParaRPr lang="en-US" sz="1555" dirty="0"/>
          </a:p>
        </p:txBody>
      </p:sp>
      <p:sp>
        <p:nvSpPr>
          <p:cNvPr id="13" name="span"/>
          <p:cNvSpPr/>
          <p:nvPr/>
        </p:nvSpPr>
        <p:spPr>
          <a:xfrm>
            <a:off x="7023164" y="4856988"/>
            <a:ext cx="412584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failed and this brought big performance gain.</a:t>
            </a:r>
            <a:endParaRPr lang="en-US" sz="155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511873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talk about DHT</a:t>
            </a:r>
            <a:endParaRPr lang="en-US" sz="4277"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54206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DHT Challenges</a:t>
            </a:r>
            <a:endParaRPr lang="en-US" sz="3240" dirty="0"/>
          </a:p>
        </p:txBody>
      </p:sp>
      <p:sp>
        <p:nvSpPr>
          <p:cNvPr id="5" name="span"/>
          <p:cNvSpPr/>
          <p:nvPr/>
        </p:nvSpPr>
        <p:spPr>
          <a:xfrm>
            <a:off x="487680" y="1571625"/>
            <a:ext cx="5211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IPFS</a:t>
            </a:r>
            <a:endParaRPr lang="en-US" sz="1944" dirty="0"/>
          </a:p>
        </p:txBody>
      </p:sp>
      <p:sp>
        <p:nvSpPr>
          <p:cNvPr id="6" name="span"/>
          <p:cNvSpPr/>
          <p:nvPr/>
        </p:nvSpPr>
        <p:spPr>
          <a:xfrm>
            <a:off x="1078135" y="1571625"/>
            <a:ext cx="543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uses</a:t>
            </a:r>
            <a:endParaRPr lang="en-US" sz="1944" dirty="0"/>
          </a:p>
        </p:txBody>
      </p:sp>
      <p:sp>
        <p:nvSpPr>
          <p:cNvPr id="7" name="span"/>
          <p:cNvSpPr/>
          <p:nvPr/>
        </p:nvSpPr>
        <p:spPr>
          <a:xfrm>
            <a:off x="169087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2122456" y="1571625"/>
            <a:ext cx="10534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Kademlia</a:t>
            </a:r>
            <a:endParaRPr lang="en-US" sz="1944" dirty="0"/>
          </a:p>
        </p:txBody>
      </p:sp>
      <p:sp>
        <p:nvSpPr>
          <p:cNvPr id="9" name="span"/>
          <p:cNvSpPr/>
          <p:nvPr/>
        </p:nvSpPr>
        <p:spPr>
          <a:xfrm>
            <a:off x="3245263" y="1571625"/>
            <a:ext cx="5173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DHT</a:t>
            </a:r>
            <a:endParaRPr lang="en-US" sz="1944" dirty="0"/>
          </a:p>
        </p:txBody>
      </p:sp>
      <p:sp>
        <p:nvSpPr>
          <p:cNvPr id="10" name="span"/>
          <p:cNvSpPr/>
          <p:nvPr/>
        </p:nvSpPr>
        <p:spPr>
          <a:xfrm>
            <a:off x="3831908" y="1571625"/>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1" name="span"/>
          <p:cNvSpPr/>
          <p:nvPr/>
        </p:nvSpPr>
        <p:spPr>
          <a:xfrm>
            <a:off x="4215575" y="1571625"/>
            <a:ext cx="9114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keeping</a:t>
            </a:r>
            <a:endParaRPr lang="en-US" sz="1944" dirty="0"/>
          </a:p>
        </p:txBody>
      </p:sp>
      <p:sp>
        <p:nvSpPr>
          <p:cNvPr id="12" name="span"/>
          <p:cNvSpPr/>
          <p:nvPr/>
        </p:nvSpPr>
        <p:spPr>
          <a:xfrm>
            <a:off x="5196364" y="1571625"/>
            <a:ext cx="6510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peers</a:t>
            </a:r>
            <a:endParaRPr lang="en-US" sz="1944" dirty="0"/>
          </a:p>
        </p:txBody>
      </p:sp>
      <p:sp>
        <p:nvSpPr>
          <p:cNvPr id="13" name="span"/>
          <p:cNvSpPr/>
          <p:nvPr/>
        </p:nvSpPr>
        <p:spPr>
          <a:xfrm>
            <a:off x="5916740"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6415754" y="1571625"/>
            <a:ext cx="748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blocks</a:t>
            </a:r>
            <a:endParaRPr lang="en-US" sz="1944" dirty="0"/>
          </a:p>
        </p:txBody>
      </p:sp>
      <p:sp>
        <p:nvSpPr>
          <p:cNvPr id="15" name="span"/>
          <p:cNvSpPr/>
          <p:nvPr/>
        </p:nvSpPr>
        <p:spPr>
          <a:xfrm>
            <a:off x="7233666" y="1571625"/>
            <a:ext cx="13633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information.</a:t>
            </a:r>
            <a:endParaRPr lang="en-US" sz="1944" dirty="0"/>
          </a:p>
        </p:txBody>
      </p:sp>
      <p:pic>
        <p:nvPicPr>
          <p:cNvPr id="16"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425446"/>
            <a:ext cx="609600" cy="609600"/>
          </a:xfrm>
          <a:prstGeom prst="rect">
            <a:avLst/>
          </a:prstGeom>
        </p:spPr>
      </p:pic>
      <p:sp>
        <p:nvSpPr>
          <p:cNvPr id="17" name="span"/>
          <p:cNvSpPr/>
          <p:nvPr/>
        </p:nvSpPr>
        <p:spPr>
          <a:xfrm>
            <a:off x="1341120" y="2429637"/>
            <a:ext cx="47398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Elastic IPFS claims to be a single node</a:t>
            </a:r>
            <a:endParaRPr lang="en-US" sz="1814" dirty="0"/>
          </a:p>
        </p:txBody>
      </p:sp>
      <p:sp>
        <p:nvSpPr>
          <p:cNvPr id="18" name="span"/>
          <p:cNvSpPr/>
          <p:nvPr/>
        </p:nvSpPr>
        <p:spPr>
          <a:xfrm>
            <a:off x="1341120" y="2763107"/>
            <a:ext cx="550726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 though internally a lot of resources are used, only one </a:t>
            </a:r>
            <a:endParaRPr lang="en-US" sz="1555" dirty="0"/>
          </a:p>
        </p:txBody>
      </p:sp>
      <p:sp>
        <p:nvSpPr>
          <p:cNvPr id="19" name="span"/>
          <p:cNvSpPr/>
          <p:nvPr/>
        </p:nvSpPr>
        <p:spPr>
          <a:xfrm>
            <a:off x="7559612" y="2763107"/>
            <a:ext cx="7665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is used.</a:t>
            </a:r>
            <a:endParaRPr lang="en-US" sz="1555" dirty="0"/>
          </a:p>
        </p:txBody>
      </p:sp>
      <p:sp>
        <p:nvSpPr>
          <p:cNvPr id="20" name="code"/>
          <p:cNvSpPr/>
          <p:nvPr/>
        </p:nvSpPr>
        <p:spPr>
          <a:xfrm>
            <a:off x="6848380" y="2744819"/>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PeerID</a:t>
            </a:r>
            <a:endParaRPr lang="en-US" sz="1555" dirty="0"/>
          </a:p>
        </p:txBody>
      </p:sp>
      <p:pic>
        <p:nvPicPr>
          <p:cNvPr id="21"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3766566"/>
            <a:ext cx="609600" cy="609600"/>
          </a:xfrm>
          <a:prstGeom prst="rect">
            <a:avLst/>
          </a:prstGeom>
        </p:spPr>
      </p:pic>
      <p:sp>
        <p:nvSpPr>
          <p:cNvPr id="22" name="span"/>
          <p:cNvSpPr/>
          <p:nvPr/>
        </p:nvSpPr>
        <p:spPr>
          <a:xfrm>
            <a:off x="1341120" y="3770757"/>
            <a:ext cx="21872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long connection</a:t>
            </a:r>
            <a:endParaRPr lang="en-US" sz="1814" dirty="0"/>
          </a:p>
        </p:txBody>
      </p:sp>
      <p:sp>
        <p:nvSpPr>
          <p:cNvPr id="23" name="span"/>
          <p:cNvSpPr/>
          <p:nvPr/>
        </p:nvSpPr>
        <p:spPr>
          <a:xfrm>
            <a:off x="1341120" y="4098131"/>
            <a:ext cx="822988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E-IPFS cannot directly participate to the DHT as it is not capable to connect to GossipSub.</a:t>
            </a:r>
            <a:endParaRPr lang="en-US" sz="1555" dirty="0"/>
          </a:p>
        </p:txBody>
      </p:sp>
      <p:pic>
        <p:nvPicPr>
          <p:cNvPr id="24"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5107686"/>
            <a:ext cx="609600" cy="609600"/>
          </a:xfrm>
          <a:prstGeom prst="rect">
            <a:avLst/>
          </a:prstGeom>
        </p:spPr>
      </p:pic>
      <p:sp>
        <p:nvSpPr>
          <p:cNvPr id="25" name="span"/>
          <p:cNvSpPr/>
          <p:nvPr/>
        </p:nvSpPr>
        <p:spPr>
          <a:xfrm>
            <a:off x="1341120" y="5111877"/>
            <a:ext cx="20048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Not self sufficient</a:t>
            </a:r>
            <a:endParaRPr lang="en-US" sz="1814" dirty="0"/>
          </a:p>
        </p:txBody>
      </p:sp>
      <p:sp>
        <p:nvSpPr>
          <p:cNvPr id="26" name="span"/>
          <p:cNvSpPr/>
          <p:nvPr/>
        </p:nvSpPr>
        <p:spPr>
          <a:xfrm>
            <a:off x="1341120" y="5439251"/>
            <a:ext cx="75817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order to advertise content, the E-IPFS systems needs external auxiliary systems.</a:t>
            </a:r>
            <a:endParaRPr lang="en-US" sz="155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4254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Hydra Nodes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002506" y="1571625"/>
            <a:ext cx="6891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Hydra</a:t>
            </a:r>
            <a:endParaRPr lang="en-US" sz="1944" dirty="0"/>
          </a:p>
        </p:txBody>
      </p:sp>
      <p:sp>
        <p:nvSpPr>
          <p:cNvPr id="9" name="span"/>
          <p:cNvSpPr/>
          <p:nvPr/>
        </p:nvSpPr>
        <p:spPr>
          <a:xfrm>
            <a:off x="1760982" y="1571625"/>
            <a:ext cx="710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nodes</a:t>
            </a:r>
            <a:endParaRPr lang="en-US" sz="1944" dirty="0"/>
          </a:p>
        </p:txBody>
      </p:sp>
      <p:sp>
        <p:nvSpPr>
          <p:cNvPr id="10" name="span"/>
          <p:cNvSpPr/>
          <p:nvPr/>
        </p:nvSpPr>
        <p:spPr>
          <a:xfrm>
            <a:off x="2541175" y="1571625"/>
            <a:ext cx="7110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speed</a:t>
            </a:r>
            <a:endParaRPr lang="en-US" sz="1944" dirty="0"/>
          </a:p>
        </p:txBody>
      </p:sp>
      <p:sp>
        <p:nvSpPr>
          <p:cNvPr id="11" name="span"/>
          <p:cNvSpPr/>
          <p:nvPr/>
        </p:nvSpPr>
        <p:spPr>
          <a:xfrm>
            <a:off x="3321558" y="1571625"/>
            <a:ext cx="2941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up</a:t>
            </a:r>
            <a:endParaRPr lang="en-US" sz="1944" dirty="0"/>
          </a:p>
        </p:txBody>
      </p:sp>
      <p:sp>
        <p:nvSpPr>
          <p:cNvPr id="12" name="span"/>
          <p:cNvSpPr/>
          <p:nvPr/>
        </p:nvSpPr>
        <p:spPr>
          <a:xfrm>
            <a:off x="3685032" y="1571625"/>
            <a:ext cx="8324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looking</a:t>
            </a:r>
            <a:endParaRPr lang="en-US" sz="1944" dirty="0"/>
          </a:p>
        </p:txBody>
      </p:sp>
      <p:sp>
        <p:nvSpPr>
          <p:cNvPr id="13" name="span"/>
          <p:cNvSpPr/>
          <p:nvPr/>
        </p:nvSpPr>
        <p:spPr>
          <a:xfrm>
            <a:off x="4586859" y="1571625"/>
            <a:ext cx="2941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up</a:t>
            </a:r>
            <a:endParaRPr lang="en-US" sz="1944" dirty="0"/>
          </a:p>
        </p:txBody>
      </p:sp>
      <p:sp>
        <p:nvSpPr>
          <p:cNvPr id="14" name="span"/>
          <p:cNvSpPr/>
          <p:nvPr/>
        </p:nvSpPr>
        <p:spPr>
          <a:xfrm>
            <a:off x="4950333" y="1571625"/>
            <a:ext cx="8633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content</a:t>
            </a:r>
            <a:endParaRPr lang="en-US" sz="1944" dirty="0"/>
          </a:p>
        </p:txBody>
      </p:sp>
      <p:sp>
        <p:nvSpPr>
          <p:cNvPr id="15" name="span"/>
          <p:cNvSpPr/>
          <p:nvPr/>
        </p:nvSpPr>
        <p:spPr>
          <a:xfrm>
            <a:off x="5883021"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6" name="span"/>
          <p:cNvSpPr/>
          <p:nvPr/>
        </p:nvSpPr>
        <p:spPr>
          <a:xfrm>
            <a:off x="615534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6586919" y="1571625"/>
            <a:ext cx="5787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DHT.</a:t>
            </a:r>
            <a:endParaRPr lang="en-US" sz="1944" dirty="0"/>
          </a:p>
        </p:txBody>
      </p:sp>
      <p:pic>
        <p:nvPicPr>
          <p:cNvPr id="18"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057811"/>
            <a:ext cx="1219200" cy="1219200"/>
          </a:xfrm>
          <a:prstGeom prst="rect">
            <a:avLst/>
          </a:prstGeom>
        </p:spPr>
      </p:pic>
      <p:sp>
        <p:nvSpPr>
          <p:cNvPr id="19" name="span"/>
          <p:cNvSpPr/>
          <p:nvPr/>
        </p:nvSpPr>
        <p:spPr>
          <a:xfrm>
            <a:off x="1777556" y="4551331"/>
            <a:ext cx="6633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When</a:t>
            </a:r>
            <a:endParaRPr lang="en-US" sz="1814" dirty="0"/>
          </a:p>
        </p:txBody>
      </p:sp>
      <p:sp>
        <p:nvSpPr>
          <p:cNvPr id="20" name="span"/>
          <p:cNvSpPr/>
          <p:nvPr/>
        </p:nvSpPr>
        <p:spPr>
          <a:xfrm>
            <a:off x="609981" y="4878705"/>
            <a:ext cx="299847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Hydra nodes are created to have</a:t>
            </a:r>
            <a:endParaRPr lang="en-US" sz="1555" dirty="0"/>
          </a:p>
        </p:txBody>
      </p:sp>
      <p:sp>
        <p:nvSpPr>
          <p:cNvPr id="21" name="span"/>
          <p:cNvSpPr/>
          <p:nvPr/>
        </p:nvSpPr>
        <p:spPr>
          <a:xfrm>
            <a:off x="513398" y="5150263"/>
            <a:ext cx="319163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 high chance to incur into one of</a:t>
            </a:r>
            <a:endParaRPr lang="en-US" sz="1555" dirty="0"/>
          </a:p>
        </p:txBody>
      </p:sp>
      <p:sp>
        <p:nvSpPr>
          <p:cNvPr id="22" name="span"/>
          <p:cNvSpPr/>
          <p:nvPr/>
        </p:nvSpPr>
        <p:spPr>
          <a:xfrm>
            <a:off x="836581" y="5421821"/>
            <a:ext cx="254517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them when looking up data.</a:t>
            </a:r>
            <a:endParaRPr lang="en-US" sz="1555" dirty="0"/>
          </a:p>
        </p:txBody>
      </p:sp>
      <p:pic>
        <p:nvPicPr>
          <p:cNvPr id="23"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057811"/>
            <a:ext cx="1219200" cy="1219200"/>
          </a:xfrm>
          <a:prstGeom prst="rect">
            <a:avLst/>
          </a:prstGeom>
        </p:spPr>
      </p:pic>
      <p:sp>
        <p:nvSpPr>
          <p:cNvPr id="24" name="span"/>
          <p:cNvSpPr/>
          <p:nvPr/>
        </p:nvSpPr>
        <p:spPr>
          <a:xfrm>
            <a:off x="5795582" y="4551331"/>
            <a:ext cx="6007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What</a:t>
            </a:r>
            <a:endParaRPr lang="en-US" sz="1814" dirty="0"/>
          </a:p>
        </p:txBody>
      </p:sp>
      <p:sp>
        <p:nvSpPr>
          <p:cNvPr id="25" name="span"/>
          <p:cNvSpPr/>
          <p:nvPr/>
        </p:nvSpPr>
        <p:spPr>
          <a:xfrm>
            <a:off x="4678775" y="4878705"/>
            <a:ext cx="28343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Content Routing Delegation via</a:t>
            </a:r>
            <a:endParaRPr lang="en-US" sz="1555" dirty="0"/>
          </a:p>
        </p:txBody>
      </p:sp>
      <p:sp>
        <p:nvSpPr>
          <p:cNvPr id="26" name="span"/>
          <p:cNvSpPr/>
          <p:nvPr/>
        </p:nvSpPr>
        <p:spPr>
          <a:xfrm>
            <a:off x="4712399" y="5150263"/>
            <a:ext cx="27672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shared storage and third party</a:t>
            </a:r>
            <a:endParaRPr lang="en-US" sz="1555" dirty="0"/>
          </a:p>
        </p:txBody>
      </p:sp>
      <p:sp>
        <p:nvSpPr>
          <p:cNvPr id="27" name="span"/>
          <p:cNvSpPr/>
          <p:nvPr/>
        </p:nvSpPr>
        <p:spPr>
          <a:xfrm>
            <a:off x="4684490" y="5421821"/>
            <a:ext cx="28230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systems as the Indexer Nodes.</a:t>
            </a:r>
            <a:endParaRPr lang="en-US" sz="1555" dirty="0"/>
          </a:p>
        </p:txBody>
      </p:sp>
      <p:pic>
        <p:nvPicPr>
          <p:cNvPr id="28"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057811"/>
            <a:ext cx="1219200" cy="1219200"/>
          </a:xfrm>
          <a:prstGeom prst="rect">
            <a:avLst/>
          </a:prstGeom>
        </p:spPr>
      </p:pic>
      <p:sp>
        <p:nvSpPr>
          <p:cNvPr id="29" name="span"/>
          <p:cNvSpPr/>
          <p:nvPr/>
        </p:nvSpPr>
        <p:spPr>
          <a:xfrm>
            <a:off x="9710071" y="4551331"/>
            <a:ext cx="7453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Where</a:t>
            </a:r>
            <a:endParaRPr lang="en-US" sz="1814" dirty="0"/>
          </a:p>
        </p:txBody>
      </p:sp>
      <p:sp>
        <p:nvSpPr>
          <p:cNvPr id="30" name="span"/>
          <p:cNvSpPr/>
          <p:nvPr/>
        </p:nvSpPr>
        <p:spPr>
          <a:xfrm>
            <a:off x="8494205" y="4878705"/>
            <a:ext cx="31770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Hydra nodes are distributed in</a:t>
            </a:r>
            <a:endParaRPr lang="en-US" sz="1555" dirty="0"/>
          </a:p>
        </p:txBody>
      </p:sp>
      <p:sp>
        <p:nvSpPr>
          <p:cNvPr id="31" name="span"/>
          <p:cNvSpPr/>
          <p:nvPr/>
        </p:nvSpPr>
        <p:spPr>
          <a:xfrm>
            <a:off x="9026557" y="5150263"/>
            <a:ext cx="211245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DHT sense, not the</a:t>
            </a:r>
            <a:endParaRPr lang="en-US" sz="1555" dirty="0"/>
          </a:p>
        </p:txBody>
      </p:sp>
      <p:sp>
        <p:nvSpPr>
          <p:cNvPr id="32" name="span"/>
          <p:cNvSpPr/>
          <p:nvPr/>
        </p:nvSpPr>
        <p:spPr>
          <a:xfrm>
            <a:off x="9254585" y="5421821"/>
            <a:ext cx="16563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geographical one.</a:t>
            </a:r>
            <a:endParaRPr lang="en-US" sz="155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2297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Indexer Nodes</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3329" y="1571625"/>
            <a:ext cx="8223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system</a:t>
            </a:r>
            <a:endParaRPr lang="en-US" sz="1944" dirty="0"/>
          </a:p>
        </p:txBody>
      </p:sp>
      <p:sp>
        <p:nvSpPr>
          <p:cNvPr id="7" name="span"/>
          <p:cNvSpPr/>
          <p:nvPr/>
        </p:nvSpPr>
        <p:spPr>
          <a:xfrm>
            <a:off x="1615059" y="1571625"/>
            <a:ext cx="6877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8" name="span"/>
          <p:cNvSpPr/>
          <p:nvPr/>
        </p:nvSpPr>
        <p:spPr>
          <a:xfrm>
            <a:off x="2372106" y="1571625"/>
            <a:ext cx="6272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maps</a:t>
            </a:r>
            <a:endParaRPr lang="en-US" sz="1944" dirty="0"/>
          </a:p>
        </p:txBody>
      </p:sp>
      <p:sp>
        <p:nvSpPr>
          <p:cNvPr id="9" name="span"/>
          <p:cNvSpPr/>
          <p:nvPr/>
        </p:nvSpPr>
        <p:spPr>
          <a:xfrm>
            <a:off x="3068669" y="1571625"/>
            <a:ext cx="4220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CID</a:t>
            </a:r>
            <a:endParaRPr lang="en-US" sz="1944" dirty="0"/>
          </a:p>
        </p:txBody>
      </p:sp>
      <p:sp>
        <p:nvSpPr>
          <p:cNvPr id="10" name="span"/>
          <p:cNvSpPr/>
          <p:nvPr/>
        </p:nvSpPr>
        <p:spPr>
          <a:xfrm>
            <a:off x="3560064" y="1571625"/>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1" name="span"/>
          <p:cNvSpPr/>
          <p:nvPr/>
        </p:nvSpPr>
        <p:spPr>
          <a:xfrm>
            <a:off x="3847529" y="1571625"/>
            <a:ext cx="8633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content</a:t>
            </a:r>
            <a:endParaRPr lang="en-US" sz="1944" dirty="0"/>
          </a:p>
        </p:txBody>
      </p:sp>
      <p:sp>
        <p:nvSpPr>
          <p:cNvPr id="12" name="span"/>
          <p:cNvSpPr/>
          <p:nvPr/>
        </p:nvSpPr>
        <p:spPr>
          <a:xfrm>
            <a:off x="4780217" y="1571625"/>
            <a:ext cx="10776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providers</a:t>
            </a:r>
            <a:endParaRPr lang="en-US" sz="1944" dirty="0"/>
          </a:p>
        </p:txBody>
      </p:sp>
      <p:sp>
        <p:nvSpPr>
          <p:cNvPr id="13" name="span"/>
          <p:cNvSpPr/>
          <p:nvPr/>
        </p:nvSpPr>
        <p:spPr>
          <a:xfrm>
            <a:off x="5927217" y="1571625"/>
            <a:ext cx="3307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via</a:t>
            </a:r>
            <a:endParaRPr lang="en-US" sz="1944" dirty="0"/>
          </a:p>
        </p:txBody>
      </p:sp>
      <p:sp>
        <p:nvSpPr>
          <p:cNvPr id="14" name="span"/>
          <p:cNvSpPr/>
          <p:nvPr/>
        </p:nvSpPr>
        <p:spPr>
          <a:xfrm>
            <a:off x="6327267" y="1571625"/>
            <a:ext cx="7127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libp2p</a:t>
            </a:r>
            <a:endParaRPr lang="en-US" sz="1944" dirty="0"/>
          </a:p>
        </p:txBody>
      </p:sp>
      <p:sp>
        <p:nvSpPr>
          <p:cNvPr id="15" name="span"/>
          <p:cNvSpPr/>
          <p:nvPr/>
        </p:nvSpPr>
        <p:spPr>
          <a:xfrm>
            <a:off x="7109365" y="1571625"/>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16" name="span"/>
          <p:cNvSpPr/>
          <p:nvPr/>
        </p:nvSpPr>
        <p:spPr>
          <a:xfrm>
            <a:off x="7413879" y="1571625"/>
            <a:ext cx="651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HTTP</a:t>
            </a:r>
            <a:endParaRPr lang="en-US" sz="1944" dirty="0"/>
          </a:p>
        </p:txBody>
      </p:sp>
      <p:sp>
        <p:nvSpPr>
          <p:cNvPr id="17" name="span"/>
          <p:cNvSpPr/>
          <p:nvPr/>
        </p:nvSpPr>
        <p:spPr>
          <a:xfrm>
            <a:off x="8135017" y="1571625"/>
            <a:ext cx="4557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pic>
        <p:nvPicPr>
          <p:cNvPr id="18" name="img.freya@image.image.with-content" descr="preencoded.png">    </p:cNvPr>
          <p:cNvPicPr>
            <a:picLocks noChangeAspect="1"/>
          </p:cNvPicPr>
          <p:nvPr/>
        </p:nvPicPr>
        <p:blipFill>
          <a:blip r:embed="rId1"/>
          <a:stretch>
            <a:fillRect/>
          </a:stretch>
        </p:blipFill>
        <p:spPr>
          <a:xfrm>
            <a:off x="4201382" y="2601659"/>
            <a:ext cx="3789236" cy="304790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2571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API shall we use?</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7798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E-IPFS</a:t>
            </a:r>
            <a:endParaRPr lang="en-US" sz="1944" dirty="0"/>
          </a:p>
        </p:txBody>
      </p:sp>
      <p:sp>
        <p:nvSpPr>
          <p:cNvPr id="8" name="span"/>
          <p:cNvSpPr/>
          <p:nvPr/>
        </p:nvSpPr>
        <p:spPr>
          <a:xfrm>
            <a:off x="1336834" y="1571625"/>
            <a:ext cx="543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uses</a:t>
            </a:r>
            <a:endParaRPr lang="en-US" sz="1944" dirty="0"/>
          </a:p>
        </p:txBody>
      </p:sp>
      <p:sp>
        <p:nvSpPr>
          <p:cNvPr id="9" name="span"/>
          <p:cNvSpPr/>
          <p:nvPr/>
        </p:nvSpPr>
        <p:spPr>
          <a:xfrm>
            <a:off x="1949577"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2381155" y="1571625"/>
            <a:ext cx="651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HTTP</a:t>
            </a:r>
            <a:endParaRPr lang="en-US" sz="1944" dirty="0"/>
          </a:p>
        </p:txBody>
      </p:sp>
      <p:sp>
        <p:nvSpPr>
          <p:cNvPr id="11" name="span"/>
          <p:cNvSpPr/>
          <p:nvPr/>
        </p:nvSpPr>
        <p:spPr>
          <a:xfrm>
            <a:off x="3102293" y="1571625"/>
            <a:ext cx="3860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12" name="span"/>
          <p:cNvSpPr/>
          <p:nvPr/>
        </p:nvSpPr>
        <p:spPr>
          <a:xfrm>
            <a:off x="3557683" y="1571625"/>
            <a:ext cx="2631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a:t>
            </a:r>
            <a:endParaRPr lang="en-US" sz="1944" dirty="0"/>
          </a:p>
        </p:txBody>
      </p:sp>
      <p:sp>
        <p:nvSpPr>
          <p:cNvPr id="13" name="span"/>
          <p:cNvSpPr/>
          <p:nvPr/>
        </p:nvSpPr>
        <p:spPr>
          <a:xfrm>
            <a:off x="3890201" y="1571625"/>
            <a:ext cx="12411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GossipSub</a:t>
            </a:r>
            <a:endParaRPr lang="en-US" sz="1944" dirty="0"/>
          </a:p>
        </p:txBody>
      </p:sp>
      <p:sp>
        <p:nvSpPr>
          <p:cNvPr id="14" name="span"/>
          <p:cNvSpPr/>
          <p:nvPr/>
        </p:nvSpPr>
        <p:spPr>
          <a:xfrm>
            <a:off x="5200650"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5" name="span"/>
          <p:cNvSpPr/>
          <p:nvPr/>
        </p:nvSpPr>
        <p:spPr>
          <a:xfrm>
            <a:off x="5455158" y="1571625"/>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16" name="span"/>
          <p:cNvSpPr/>
          <p:nvPr/>
        </p:nvSpPr>
        <p:spPr>
          <a:xfrm>
            <a:off x="5889879" y="1571625"/>
            <a:ext cx="6799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viable</a:t>
            </a:r>
            <a:endParaRPr lang="en-US" sz="1944" dirty="0"/>
          </a:p>
        </p:txBody>
      </p:sp>
      <p:sp>
        <p:nvSpPr>
          <p:cNvPr id="17" name="span"/>
          <p:cNvSpPr/>
          <p:nvPr/>
        </p:nvSpPr>
        <p:spPr>
          <a:xfrm>
            <a:off x="6639211"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8" name="span"/>
          <p:cNvSpPr/>
          <p:nvPr/>
        </p:nvSpPr>
        <p:spPr>
          <a:xfrm>
            <a:off x="702278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7454360" y="1571625"/>
            <a:ext cx="9123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reasons</a:t>
            </a:r>
            <a:endParaRPr lang="en-US" sz="1944" dirty="0"/>
          </a:p>
        </p:txBody>
      </p:sp>
      <p:sp>
        <p:nvSpPr>
          <p:cNvPr id="20" name="span"/>
          <p:cNvSpPr/>
          <p:nvPr/>
        </p:nvSpPr>
        <p:spPr>
          <a:xfrm>
            <a:off x="8436007" y="1571625"/>
            <a:ext cx="7439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below.</a:t>
            </a:r>
            <a:endParaRPr lang="en-US" sz="1944" dirty="0"/>
          </a:p>
        </p:txBody>
      </p:sp>
      <p:pic>
        <p:nvPicPr>
          <p:cNvPr id="21"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193542"/>
            <a:ext cx="1219200" cy="1219200"/>
          </a:xfrm>
          <a:prstGeom prst="rect">
            <a:avLst/>
          </a:prstGeom>
        </p:spPr>
      </p:pic>
      <p:sp>
        <p:nvSpPr>
          <p:cNvPr id="22" name="span"/>
          <p:cNvSpPr/>
          <p:nvPr/>
        </p:nvSpPr>
        <p:spPr>
          <a:xfrm>
            <a:off x="891064" y="4687062"/>
            <a:ext cx="24362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E-IPFS is on the cloud</a:t>
            </a:r>
            <a:endParaRPr lang="en-US" sz="1814" dirty="0"/>
          </a:p>
        </p:txBody>
      </p:sp>
      <p:sp>
        <p:nvSpPr>
          <p:cNvPr id="23" name="span"/>
          <p:cNvSpPr/>
          <p:nvPr/>
        </p:nvSpPr>
        <p:spPr>
          <a:xfrm>
            <a:off x="515017" y="5014436"/>
            <a:ext cx="31883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Maintaining long living connection,</a:t>
            </a:r>
            <a:endParaRPr lang="en-US" sz="1555" dirty="0"/>
          </a:p>
        </p:txBody>
      </p:sp>
      <p:sp>
        <p:nvSpPr>
          <p:cNvPr id="24" name="span"/>
          <p:cNvSpPr/>
          <p:nvPr/>
        </p:nvSpPr>
        <p:spPr>
          <a:xfrm>
            <a:off x="792861" y="5285994"/>
            <a:ext cx="26326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when possible, is expensive.</a:t>
            </a:r>
            <a:endParaRPr lang="en-US" sz="1555" dirty="0"/>
          </a:p>
        </p:txBody>
      </p:sp>
      <p:pic>
        <p:nvPicPr>
          <p:cNvPr id="25"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193542"/>
            <a:ext cx="1219200" cy="1219200"/>
          </a:xfrm>
          <a:prstGeom prst="rect">
            <a:avLst/>
          </a:prstGeom>
        </p:spPr>
      </p:pic>
      <p:sp>
        <p:nvSpPr>
          <p:cNvPr id="26" name="span"/>
          <p:cNvSpPr/>
          <p:nvPr/>
        </p:nvSpPr>
        <p:spPr>
          <a:xfrm>
            <a:off x="4874990" y="4687062"/>
            <a:ext cx="24419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GossipSub is verbose</a:t>
            </a:r>
            <a:endParaRPr lang="en-US" sz="1814" dirty="0"/>
          </a:p>
        </p:txBody>
      </p:sp>
      <p:sp>
        <p:nvSpPr>
          <p:cNvPr id="27" name="span"/>
          <p:cNvSpPr/>
          <p:nvPr/>
        </p:nvSpPr>
        <p:spPr>
          <a:xfrm>
            <a:off x="4627912" y="5014436"/>
            <a:ext cx="29361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lot of data is exchanged and it</a:t>
            </a:r>
            <a:endParaRPr lang="en-US" sz="1555" dirty="0"/>
          </a:p>
        </p:txBody>
      </p:sp>
      <p:sp>
        <p:nvSpPr>
          <p:cNvPr id="28" name="span"/>
          <p:cNvSpPr/>
          <p:nvPr/>
        </p:nvSpPr>
        <p:spPr>
          <a:xfrm>
            <a:off x="4967383" y="5285994"/>
            <a:ext cx="22572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will impact costs as well.</a:t>
            </a:r>
            <a:endParaRPr lang="en-US" sz="1555" dirty="0"/>
          </a:p>
        </p:txBody>
      </p:sp>
      <p:pic>
        <p:nvPicPr>
          <p:cNvPr id="29"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190494"/>
            <a:ext cx="1219200" cy="1219200"/>
          </a:xfrm>
          <a:prstGeom prst="rect">
            <a:avLst/>
          </a:prstGeom>
        </p:spPr>
      </p:pic>
      <p:sp>
        <p:nvSpPr>
          <p:cNvPr id="30" name="span"/>
          <p:cNvSpPr/>
          <p:nvPr/>
        </p:nvSpPr>
        <p:spPr>
          <a:xfrm>
            <a:off x="8545068" y="4684014"/>
            <a:ext cx="30754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libp2p optimization conflict</a:t>
            </a:r>
            <a:endParaRPr lang="en-US" sz="1814" dirty="0"/>
          </a:p>
        </p:txBody>
      </p:sp>
      <p:sp>
        <p:nvSpPr>
          <p:cNvPr id="31" name="span"/>
          <p:cNvSpPr/>
          <p:nvPr/>
        </p:nvSpPr>
        <p:spPr>
          <a:xfrm>
            <a:off x="8713851" y="5011388"/>
            <a:ext cx="27378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Destination host joins multiple</a:t>
            </a:r>
            <a:endParaRPr lang="en-US" sz="1555" dirty="0"/>
          </a:p>
        </p:txBody>
      </p:sp>
      <p:sp>
        <p:nvSpPr>
          <p:cNvPr id="32" name="span"/>
          <p:cNvSpPr/>
          <p:nvPr/>
        </p:nvSpPr>
        <p:spPr>
          <a:xfrm>
            <a:off x="8639651" y="5289042"/>
            <a:ext cx="21192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streams with the same </a:t>
            </a:r>
            <a:endParaRPr lang="en-US" sz="1555" dirty="0"/>
          </a:p>
        </p:txBody>
      </p:sp>
      <p:sp>
        <p:nvSpPr>
          <p:cNvPr id="33" name="span"/>
          <p:cNvSpPr/>
          <p:nvPr/>
        </p:nvSpPr>
        <p:spPr>
          <a:xfrm>
            <a:off x="11470100" y="5289042"/>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34" name="code"/>
          <p:cNvSpPr/>
          <p:nvPr/>
        </p:nvSpPr>
        <p:spPr>
          <a:xfrm>
            <a:off x="10758869" y="5270754"/>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PeerID</a:t>
            </a:r>
            <a:endParaRPr lang="en-US" sz="155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6929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HTTP ingestion work?</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651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HTTP</a:t>
            </a:r>
            <a:endParaRPr lang="en-US" sz="1944" dirty="0"/>
          </a:p>
        </p:txBody>
      </p:sp>
      <p:sp>
        <p:nvSpPr>
          <p:cNvPr id="7" name="span"/>
          <p:cNvSpPr/>
          <p:nvPr/>
        </p:nvSpPr>
        <p:spPr>
          <a:xfrm>
            <a:off x="1723644" y="1571625"/>
            <a:ext cx="7030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Ingest</a:t>
            </a:r>
            <a:endParaRPr lang="en-US" sz="1944" dirty="0"/>
          </a:p>
        </p:txBody>
      </p:sp>
      <p:sp>
        <p:nvSpPr>
          <p:cNvPr id="8" name="span"/>
          <p:cNvSpPr/>
          <p:nvPr/>
        </p:nvSpPr>
        <p:spPr>
          <a:xfrm>
            <a:off x="2496026" y="1571625"/>
            <a:ext cx="3860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9" name="span"/>
          <p:cNvSpPr/>
          <p:nvPr/>
        </p:nvSpPr>
        <p:spPr>
          <a:xfrm>
            <a:off x="2951417" y="1571625"/>
            <a:ext cx="6191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make</a:t>
            </a:r>
            <a:endParaRPr lang="en-US" sz="1944" dirty="0"/>
          </a:p>
        </p:txBody>
      </p:sp>
      <p:sp>
        <p:nvSpPr>
          <p:cNvPr id="10" name="span"/>
          <p:cNvSpPr/>
          <p:nvPr/>
        </p:nvSpPr>
        <p:spPr>
          <a:xfrm>
            <a:off x="363988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4071461" y="1571625"/>
            <a:ext cx="8536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Indexer</a:t>
            </a:r>
            <a:endParaRPr lang="en-US" sz="1944" dirty="0"/>
          </a:p>
        </p:txBody>
      </p:sp>
      <p:sp>
        <p:nvSpPr>
          <p:cNvPr id="12" name="span"/>
          <p:cNvSpPr/>
          <p:nvPr/>
        </p:nvSpPr>
        <p:spPr>
          <a:xfrm>
            <a:off x="4994434" y="1571625"/>
            <a:ext cx="7530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Nodes</a:t>
            </a:r>
            <a:endParaRPr lang="en-US" sz="1944" dirty="0"/>
          </a:p>
        </p:txBody>
      </p:sp>
      <p:sp>
        <p:nvSpPr>
          <p:cNvPr id="13" name="span"/>
          <p:cNvSpPr/>
          <p:nvPr/>
        </p:nvSpPr>
        <p:spPr>
          <a:xfrm>
            <a:off x="5816822" y="1571625"/>
            <a:ext cx="8466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choose</a:t>
            </a:r>
            <a:endParaRPr lang="en-US" sz="1944" dirty="0"/>
          </a:p>
        </p:txBody>
      </p:sp>
      <p:sp>
        <p:nvSpPr>
          <p:cNvPr id="14" name="span"/>
          <p:cNvSpPr/>
          <p:nvPr/>
        </p:nvSpPr>
        <p:spPr>
          <a:xfrm>
            <a:off x="6732842" y="1571625"/>
            <a:ext cx="6351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15" name="span"/>
          <p:cNvSpPr/>
          <p:nvPr/>
        </p:nvSpPr>
        <p:spPr>
          <a:xfrm>
            <a:off x="7437311"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7724680" y="1571625"/>
            <a:ext cx="6177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sync.</a:t>
            </a:r>
            <a:endParaRPr lang="en-US" sz="1944" dirty="0"/>
          </a:p>
        </p:txBody>
      </p:sp>
      <p:pic>
        <p:nvPicPr>
          <p:cNvPr id="17"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425446"/>
            <a:ext cx="609600" cy="609600"/>
          </a:xfrm>
          <a:prstGeom prst="rect">
            <a:avLst/>
          </a:prstGeom>
        </p:spPr>
      </p:pic>
      <p:sp>
        <p:nvSpPr>
          <p:cNvPr id="18" name="span"/>
          <p:cNvSpPr/>
          <p:nvPr/>
        </p:nvSpPr>
        <p:spPr>
          <a:xfrm>
            <a:off x="1341120" y="2429637"/>
            <a:ext cx="502177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Upload new advertisements and entries data</a:t>
            </a:r>
            <a:endParaRPr lang="en-US" sz="1814" dirty="0"/>
          </a:p>
        </p:txBody>
      </p:sp>
      <p:sp>
        <p:nvSpPr>
          <p:cNvPr id="19" name="span"/>
          <p:cNvSpPr/>
          <p:nvPr/>
        </p:nvSpPr>
        <p:spPr>
          <a:xfrm>
            <a:off x="1341120" y="2757011"/>
            <a:ext cx="32569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data must available over HTTP.</a:t>
            </a:r>
            <a:endParaRPr lang="en-US" sz="1555" dirty="0"/>
          </a:p>
        </p:txBody>
      </p:sp>
      <p:pic>
        <p:nvPicPr>
          <p:cNvPr id="2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3766566"/>
            <a:ext cx="609600" cy="609600"/>
          </a:xfrm>
          <a:prstGeom prst="rect">
            <a:avLst/>
          </a:prstGeom>
        </p:spPr>
      </p:pic>
      <p:sp>
        <p:nvSpPr>
          <p:cNvPr id="21" name="span"/>
          <p:cNvSpPr/>
          <p:nvPr/>
        </p:nvSpPr>
        <p:spPr>
          <a:xfrm>
            <a:off x="1341120" y="3770757"/>
            <a:ext cx="40005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Advertisements are strictly ordered</a:t>
            </a:r>
            <a:endParaRPr lang="en-US" sz="1814" dirty="0"/>
          </a:p>
        </p:txBody>
      </p:sp>
      <p:sp>
        <p:nvSpPr>
          <p:cNvPr id="22" name="span"/>
          <p:cNvSpPr/>
          <p:nvPr/>
        </p:nvSpPr>
        <p:spPr>
          <a:xfrm>
            <a:off x="1341120" y="4104227"/>
            <a:ext cx="35994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is linked to the previous one. The </a:t>
            </a:r>
            <a:endParaRPr lang="en-US" sz="1555" dirty="0"/>
          </a:p>
        </p:txBody>
      </p:sp>
      <p:sp>
        <p:nvSpPr>
          <p:cNvPr id="23" name="span"/>
          <p:cNvSpPr/>
          <p:nvPr/>
        </p:nvSpPr>
        <p:spPr>
          <a:xfrm>
            <a:off x="5533168" y="4104227"/>
            <a:ext cx="23287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one is regularly updated.</a:t>
            </a:r>
            <a:endParaRPr lang="en-US" sz="1555" dirty="0"/>
          </a:p>
        </p:txBody>
      </p:sp>
      <p:sp>
        <p:nvSpPr>
          <p:cNvPr id="24" name="code"/>
          <p:cNvSpPr/>
          <p:nvPr/>
        </p:nvSpPr>
        <p:spPr>
          <a:xfrm>
            <a:off x="4940522" y="4085939"/>
            <a:ext cx="59264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/head</a:t>
            </a:r>
            <a:endParaRPr lang="en-US" sz="1555" dirty="0"/>
          </a:p>
        </p:txBody>
      </p:sp>
      <p:pic>
        <p:nvPicPr>
          <p:cNvPr id="2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5107686"/>
            <a:ext cx="609600" cy="609600"/>
          </a:xfrm>
          <a:prstGeom prst="rect">
            <a:avLst/>
          </a:prstGeom>
        </p:spPr>
      </p:pic>
      <p:sp>
        <p:nvSpPr>
          <p:cNvPr id="26" name="span"/>
          <p:cNvSpPr/>
          <p:nvPr/>
        </p:nvSpPr>
        <p:spPr>
          <a:xfrm>
            <a:off x="1341120" y="5117973"/>
            <a:ext cx="211797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Notify Indexers on </a:t>
            </a:r>
            <a:endParaRPr lang="en-US" sz="1814" dirty="0"/>
          </a:p>
        </p:txBody>
      </p:sp>
      <p:sp>
        <p:nvSpPr>
          <p:cNvPr id="27" name="span"/>
          <p:cNvSpPr/>
          <p:nvPr/>
        </p:nvSpPr>
        <p:spPr>
          <a:xfrm>
            <a:off x="5671661" y="5117973"/>
            <a:ext cx="29125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when ready to be queried</a:t>
            </a:r>
            <a:endParaRPr lang="en-US" sz="1814" dirty="0"/>
          </a:p>
        </p:txBody>
      </p:sp>
      <p:sp>
        <p:nvSpPr>
          <p:cNvPr id="28" name="code"/>
          <p:cNvSpPr/>
          <p:nvPr/>
        </p:nvSpPr>
        <p:spPr>
          <a:xfrm>
            <a:off x="3459099" y="5099685"/>
            <a:ext cx="2212562"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/ingest/announce</a:t>
            </a:r>
            <a:endParaRPr lang="en-US" sz="1814" dirty="0"/>
          </a:p>
        </p:txBody>
      </p:sp>
      <p:sp>
        <p:nvSpPr>
          <p:cNvPr id="29" name="span"/>
          <p:cNvSpPr/>
          <p:nvPr/>
        </p:nvSpPr>
        <p:spPr>
          <a:xfrm>
            <a:off x="2289334" y="5451443"/>
            <a:ext cx="50011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requests will signal that new data has been published.</a:t>
            </a:r>
            <a:endParaRPr lang="en-US" sz="1555" dirty="0"/>
          </a:p>
        </p:txBody>
      </p:sp>
      <p:sp>
        <p:nvSpPr>
          <p:cNvPr id="30" name="code"/>
          <p:cNvSpPr/>
          <p:nvPr/>
        </p:nvSpPr>
        <p:spPr>
          <a:xfrm>
            <a:off x="1341120" y="5433155"/>
            <a:ext cx="94821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HTTP PUT</a:t>
            </a:r>
            <a:endParaRPr lang="en-US" sz="155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0795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will the Indexer Node do?</a:t>
            </a:r>
            <a:endParaRPr lang="en-US" sz="3240" dirty="0"/>
          </a:p>
        </p:txBody>
      </p:sp>
      <p:sp>
        <p:nvSpPr>
          <p:cNvPr id="5" name="span"/>
          <p:cNvSpPr/>
          <p:nvPr/>
        </p:nvSpPr>
        <p:spPr>
          <a:xfrm>
            <a:off x="487680" y="1571625"/>
            <a:ext cx="6723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6" name="span"/>
          <p:cNvSpPr/>
          <p:nvPr/>
        </p:nvSpPr>
        <p:spPr>
          <a:xfrm>
            <a:off x="1229392" y="1571625"/>
            <a:ext cx="7114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ready,</a:t>
            </a:r>
            <a:endParaRPr lang="en-US" sz="1944" dirty="0"/>
          </a:p>
        </p:txBody>
      </p:sp>
      <p:sp>
        <p:nvSpPr>
          <p:cNvPr id="7" name="span"/>
          <p:cNvSpPr/>
          <p:nvPr/>
        </p:nvSpPr>
        <p:spPr>
          <a:xfrm>
            <a:off x="2010156"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2441734" y="1571625"/>
            <a:ext cx="8536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Indexer</a:t>
            </a:r>
            <a:endParaRPr lang="en-US" sz="1944" dirty="0"/>
          </a:p>
        </p:txBody>
      </p:sp>
      <p:sp>
        <p:nvSpPr>
          <p:cNvPr id="9" name="span"/>
          <p:cNvSpPr/>
          <p:nvPr/>
        </p:nvSpPr>
        <p:spPr>
          <a:xfrm>
            <a:off x="3364706" y="1571625"/>
            <a:ext cx="6256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a:t>
            </a:r>
            <a:endParaRPr lang="en-US" sz="1944" dirty="0"/>
          </a:p>
        </p:txBody>
      </p:sp>
      <p:sp>
        <p:nvSpPr>
          <p:cNvPr id="10" name="span"/>
          <p:cNvSpPr/>
          <p:nvPr/>
        </p:nvSpPr>
        <p:spPr>
          <a:xfrm>
            <a:off x="4059650" y="1571625"/>
            <a:ext cx="3741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will</a:t>
            </a:r>
            <a:endParaRPr lang="en-US" sz="1944" dirty="0"/>
          </a:p>
        </p:txBody>
      </p:sp>
      <p:sp>
        <p:nvSpPr>
          <p:cNvPr id="11" name="span"/>
          <p:cNvSpPr/>
          <p:nvPr/>
        </p:nvSpPr>
        <p:spPr>
          <a:xfrm>
            <a:off x="4503134" y="1571625"/>
            <a:ext cx="5481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sync</a:t>
            </a:r>
            <a:endParaRPr lang="en-US" sz="1944" dirty="0"/>
          </a:p>
        </p:txBody>
      </p:sp>
      <p:sp>
        <p:nvSpPr>
          <p:cNvPr id="12" name="span"/>
          <p:cNvSpPr/>
          <p:nvPr/>
        </p:nvSpPr>
        <p:spPr>
          <a:xfrm>
            <a:off x="5120640" y="1571625"/>
            <a:ext cx="3306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via</a:t>
            </a:r>
            <a:endParaRPr lang="en-US" sz="1944" dirty="0"/>
          </a:p>
        </p:txBody>
      </p:sp>
      <p:sp>
        <p:nvSpPr>
          <p:cNvPr id="13" name="span"/>
          <p:cNvSpPr/>
          <p:nvPr/>
        </p:nvSpPr>
        <p:spPr>
          <a:xfrm>
            <a:off x="5520595"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5952173" y="1571625"/>
            <a:ext cx="651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HTTP</a:t>
            </a:r>
            <a:endParaRPr lang="en-US" sz="1944" dirty="0"/>
          </a:p>
        </p:txBody>
      </p:sp>
      <p:sp>
        <p:nvSpPr>
          <p:cNvPr id="15" name="span"/>
          <p:cNvSpPr/>
          <p:nvPr/>
        </p:nvSpPr>
        <p:spPr>
          <a:xfrm>
            <a:off x="6673310" y="1571625"/>
            <a:ext cx="7818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a:t>
            </a:r>
            <a:endParaRPr lang="en-US" sz="1944" dirty="0"/>
          </a:p>
        </p:txBody>
      </p:sp>
      <p:sp>
        <p:nvSpPr>
          <p:cNvPr id="16" name="span"/>
          <p:cNvSpPr/>
          <p:nvPr/>
        </p:nvSpPr>
        <p:spPr>
          <a:xfrm>
            <a:off x="812864" y="2332101"/>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17" name="span"/>
          <p:cNvSpPr/>
          <p:nvPr/>
        </p:nvSpPr>
        <p:spPr>
          <a:xfrm>
            <a:off x="1341120" y="2435733"/>
            <a:ext cx="17855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Fetch the latest </a:t>
            </a:r>
            <a:endParaRPr lang="en-US" sz="1814" dirty="0"/>
          </a:p>
        </p:txBody>
      </p:sp>
      <p:sp>
        <p:nvSpPr>
          <p:cNvPr id="18" name="span"/>
          <p:cNvSpPr/>
          <p:nvPr/>
        </p:nvSpPr>
        <p:spPr>
          <a:xfrm>
            <a:off x="3818096" y="2435733"/>
            <a:ext cx="5049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URL</a:t>
            </a:r>
            <a:endParaRPr lang="en-US" sz="1814" dirty="0"/>
          </a:p>
        </p:txBody>
      </p:sp>
      <p:sp>
        <p:nvSpPr>
          <p:cNvPr id="19" name="code"/>
          <p:cNvSpPr/>
          <p:nvPr/>
        </p:nvSpPr>
        <p:spPr>
          <a:xfrm>
            <a:off x="3126677" y="2417445"/>
            <a:ext cx="691420"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/head</a:t>
            </a:r>
            <a:endParaRPr lang="en-US" sz="1814" dirty="0"/>
          </a:p>
        </p:txBody>
      </p:sp>
      <p:sp>
        <p:nvSpPr>
          <p:cNvPr id="20" name="span"/>
          <p:cNvSpPr/>
          <p:nvPr/>
        </p:nvSpPr>
        <p:spPr>
          <a:xfrm>
            <a:off x="1341120" y="2763107"/>
            <a:ext cx="40879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contains the latest advertisement data CID.</a:t>
            </a:r>
            <a:endParaRPr lang="en-US" sz="1555" dirty="0"/>
          </a:p>
        </p:txBody>
      </p:sp>
      <p:sp>
        <p:nvSpPr>
          <p:cNvPr id="21" name="span"/>
          <p:cNvSpPr/>
          <p:nvPr/>
        </p:nvSpPr>
        <p:spPr>
          <a:xfrm>
            <a:off x="726567" y="3673221"/>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22" name="span"/>
          <p:cNvSpPr/>
          <p:nvPr/>
        </p:nvSpPr>
        <p:spPr>
          <a:xfrm>
            <a:off x="1341120" y="3770757"/>
            <a:ext cx="64142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Fetch the advertisement data and its related entries data.</a:t>
            </a:r>
            <a:endParaRPr lang="en-US" sz="1814" dirty="0"/>
          </a:p>
        </p:txBody>
      </p:sp>
      <p:sp>
        <p:nvSpPr>
          <p:cNvPr id="23" name="span"/>
          <p:cNvSpPr/>
          <p:nvPr/>
        </p:nvSpPr>
        <p:spPr>
          <a:xfrm>
            <a:off x="1341120" y="4098131"/>
            <a:ext cx="45235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the data we are interested into is in these files.</a:t>
            </a:r>
            <a:endParaRPr lang="en-US" sz="1555" dirty="0"/>
          </a:p>
        </p:txBody>
      </p:sp>
      <p:sp>
        <p:nvSpPr>
          <p:cNvPr id="24" name="span"/>
          <p:cNvSpPr/>
          <p:nvPr/>
        </p:nvSpPr>
        <p:spPr>
          <a:xfrm>
            <a:off x="717995" y="5014341"/>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25" name="span"/>
          <p:cNvSpPr/>
          <p:nvPr/>
        </p:nvSpPr>
        <p:spPr>
          <a:xfrm>
            <a:off x="1341120" y="5111877"/>
            <a:ext cx="175174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Repeat the flow</a:t>
            </a:r>
            <a:endParaRPr lang="en-US" sz="1814" dirty="0"/>
          </a:p>
        </p:txBody>
      </p:sp>
      <p:sp>
        <p:nvSpPr>
          <p:cNvPr id="26" name="span"/>
          <p:cNvSpPr/>
          <p:nvPr/>
        </p:nvSpPr>
        <p:spPr>
          <a:xfrm>
            <a:off x="1341120" y="5439251"/>
            <a:ext cx="70925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Stop when reaching an already indexed advertisement or the tail of the chain.</a:t>
            </a:r>
            <a:endParaRPr lang="en-US" sz="155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99034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Head file</a:t>
            </a:r>
            <a:endParaRPr lang="en-US" sz="3240" dirty="0"/>
          </a:p>
        </p:txBody>
      </p:sp>
      <p:sp>
        <p:nvSpPr>
          <p:cNvPr id="5" name="span"/>
          <p:cNvSpPr/>
          <p:nvPr/>
        </p:nvSpPr>
        <p:spPr>
          <a:xfrm>
            <a:off x="487680" y="1577721"/>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812893" y="1577721"/>
            <a:ext cx="4043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just</a:t>
            </a:r>
            <a:endParaRPr lang="en-US" sz="1944" dirty="0"/>
          </a:p>
        </p:txBody>
      </p:sp>
      <p:sp>
        <p:nvSpPr>
          <p:cNvPr id="7" name="span"/>
          <p:cNvSpPr/>
          <p:nvPr/>
        </p:nvSpPr>
        <p:spPr>
          <a:xfrm>
            <a:off x="2286572" y="1577721"/>
            <a:ext cx="10951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maintains</a:t>
            </a:r>
            <a:endParaRPr lang="en-US" sz="1944" dirty="0"/>
          </a:p>
        </p:txBody>
      </p:sp>
      <p:sp>
        <p:nvSpPr>
          <p:cNvPr id="8" name="span"/>
          <p:cNvSpPr/>
          <p:nvPr/>
        </p:nvSpPr>
        <p:spPr>
          <a:xfrm>
            <a:off x="3451098" y="1577721"/>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9" name="span"/>
          <p:cNvSpPr/>
          <p:nvPr/>
        </p:nvSpPr>
        <p:spPr>
          <a:xfrm>
            <a:off x="3656171" y="1577721"/>
            <a:ext cx="3910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link</a:t>
            </a:r>
            <a:endParaRPr lang="en-US" sz="1944" dirty="0"/>
          </a:p>
        </p:txBody>
      </p:sp>
      <p:sp>
        <p:nvSpPr>
          <p:cNvPr id="10" name="span"/>
          <p:cNvSpPr/>
          <p:nvPr/>
        </p:nvSpPr>
        <p:spPr>
          <a:xfrm>
            <a:off x="4116610" y="157772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1" name="span"/>
          <p:cNvSpPr/>
          <p:nvPr/>
        </p:nvSpPr>
        <p:spPr>
          <a:xfrm>
            <a:off x="4403979" y="1577721"/>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4835557" y="1577721"/>
            <a:ext cx="6091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latest</a:t>
            </a:r>
            <a:endParaRPr lang="en-US" sz="1944" dirty="0"/>
          </a:p>
        </p:txBody>
      </p:sp>
      <p:sp>
        <p:nvSpPr>
          <p:cNvPr id="13" name="span"/>
          <p:cNvSpPr/>
          <p:nvPr/>
        </p:nvSpPr>
        <p:spPr>
          <a:xfrm>
            <a:off x="5514023" y="1577721"/>
            <a:ext cx="17022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advertisement.</a:t>
            </a:r>
            <a:endParaRPr lang="en-US" sz="1944" dirty="0"/>
          </a:p>
        </p:txBody>
      </p:sp>
      <p:sp>
        <p:nvSpPr>
          <p:cNvPr id="14" name="code"/>
          <p:cNvSpPr/>
          <p:nvPr/>
        </p:nvSpPr>
        <p:spPr>
          <a:xfrm>
            <a:off x="1002602" y="1559433"/>
            <a:ext cx="740855"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/head</a:t>
            </a:r>
            <a:endParaRPr lang="en-US" sz="1944" dirty="0"/>
          </a:p>
        </p:txBody>
      </p:sp>
      <p:sp>
        <p:nvSpPr>
          <p:cNvPr id="15" name="pre.freya@code"/>
          <p:cNvSpPr/>
          <p:nvPr/>
        </p:nvSpPr>
        <p:spPr>
          <a:xfrm>
            <a:off x="2768918" y="2666333"/>
            <a:ext cx="6654070" cy="3412331"/>
          </a:xfrm>
          <a:prstGeom prst="roundRect">
            <a:avLst>
              <a:gd name="adj" fmla="val 1786"/>
            </a:avLst>
          </a:prstGeom>
          <a:solidFill>
            <a:srgbClr val="282C34"/>
          </a:solidFill>
          <a:ln w="12700">
            <a:solidFill>
              <a:srgbClr val="282C34">
                <a:alpha val="0"/>
              </a:srgbClr>
            </a:solidFill>
            <a:prstDash val="solid"/>
          </a:ln>
        </p:spPr>
      </p:sp>
      <p:sp>
        <p:nvSpPr>
          <p:cNvPr id="16" name="pre.freya@code:code"/>
          <p:cNvSpPr/>
          <p:nvPr/>
        </p:nvSpPr>
        <p:spPr>
          <a:xfrm>
            <a:off x="2939510" y="2916269"/>
            <a:ext cx="6369843" cy="2912555"/>
          </a:xfrm>
          <a:prstGeom prst="rect">
            <a:avLst/>
          </a:prstGeom>
          <a:noFill/>
          <a:ln/>
        </p:spPr>
        <p:txBody>
          <a:bodyPr wrap="none" lIns="0" tIns="0" rIns="0" bIns="0" rtlCol="0" anchor="t"/>
          <a:lstStyle/>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"head"</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"bagugeeragtbtgeb2iulx2zihnymysaebais6ysziefwih66tyc7pupns2bma"</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"pubkey"</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"bytes"</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98C379">
                    <a:alpha val="50000"/>
                  </a:srgbClr>
                </a:solidFill>
                <a:latin typeface="Roboto Mono" pitchFamily="34" charset="0"/>
                <a:ea typeface="Roboto Mono" pitchFamily="34" charset="-122"/>
                <a:cs typeface="Roboto Mono" pitchFamily="34" charset="-120"/>
              </a:rPr>
              <a:t>"CAASpgIwgg ... 9bAgMBAAE="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"sig"</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"bytes"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"hq9N33rQSZ ... BSHcoQLcbw=="</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844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Advertisement file</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699897" y="1571625"/>
            <a:ext cx="9708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contains</a:t>
            </a:r>
            <a:endParaRPr lang="en-US" sz="1944" dirty="0"/>
          </a:p>
        </p:txBody>
      </p:sp>
      <p:sp>
        <p:nvSpPr>
          <p:cNvPr id="7" name="span"/>
          <p:cNvSpPr/>
          <p:nvPr/>
        </p:nvSpPr>
        <p:spPr>
          <a:xfrm>
            <a:off x="1740122" y="1571625"/>
            <a:ext cx="1293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information</a:t>
            </a:r>
            <a:endParaRPr lang="en-US" sz="1944" dirty="0"/>
          </a:p>
        </p:txBody>
      </p:sp>
      <p:sp>
        <p:nvSpPr>
          <p:cNvPr id="8" name="span"/>
          <p:cNvSpPr/>
          <p:nvPr/>
        </p:nvSpPr>
        <p:spPr>
          <a:xfrm>
            <a:off x="3103150" y="1571625"/>
            <a:ext cx="649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9" name="span"/>
          <p:cNvSpPr/>
          <p:nvPr/>
        </p:nvSpPr>
        <p:spPr>
          <a:xfrm>
            <a:off x="3822192" y="1571625"/>
            <a:ext cx="8616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storage</a:t>
            </a:r>
            <a:endParaRPr lang="en-US" sz="1944" dirty="0"/>
          </a:p>
        </p:txBody>
      </p:sp>
      <p:sp>
        <p:nvSpPr>
          <p:cNvPr id="10" name="span"/>
          <p:cNvSpPr/>
          <p:nvPr/>
        </p:nvSpPr>
        <p:spPr>
          <a:xfrm>
            <a:off x="4753166" y="1571625"/>
            <a:ext cx="9503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provider</a:t>
            </a:r>
            <a:endParaRPr lang="en-US" sz="1944" dirty="0"/>
          </a:p>
        </p:txBody>
      </p:sp>
      <p:sp>
        <p:nvSpPr>
          <p:cNvPr id="11" name="span"/>
          <p:cNvSpPr/>
          <p:nvPr/>
        </p:nvSpPr>
        <p:spPr>
          <a:xfrm>
            <a:off x="5772817"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6271736" y="1571625"/>
            <a:ext cx="8502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entries.</a:t>
            </a:r>
            <a:endParaRPr lang="en-US" sz="1944" dirty="0"/>
          </a:p>
        </p:txBody>
      </p:sp>
      <p:sp>
        <p:nvSpPr>
          <p:cNvPr id="13" name="pre.freya@code"/>
          <p:cNvSpPr/>
          <p:nvPr/>
        </p:nvSpPr>
        <p:spPr>
          <a:xfrm>
            <a:off x="2640902" y="2565845"/>
            <a:ext cx="6910197" cy="3607308"/>
          </a:xfrm>
          <a:prstGeom prst="roundRect">
            <a:avLst>
              <a:gd name="adj" fmla="val 1690"/>
            </a:avLst>
          </a:prstGeom>
          <a:solidFill>
            <a:srgbClr val="282C34"/>
          </a:solidFill>
          <a:ln w="12700">
            <a:solidFill>
              <a:srgbClr val="282C34">
                <a:alpha val="0"/>
              </a:srgbClr>
            </a:solidFill>
            <a:prstDash val="solid"/>
          </a:ln>
        </p:spPr>
      </p:sp>
      <p:sp>
        <p:nvSpPr>
          <p:cNvPr id="14" name="pre.freya@code:code"/>
          <p:cNvSpPr/>
          <p:nvPr/>
        </p:nvSpPr>
        <p:spPr>
          <a:xfrm>
            <a:off x="2811494" y="2815781"/>
            <a:ext cx="6625970" cy="3107531"/>
          </a:xfrm>
          <a:prstGeom prst="rect">
            <a:avLst/>
          </a:prstGeom>
          <a:noFill/>
          <a:ln/>
        </p:spPr>
        <p:txBody>
          <a:bodyPr wrap="none" lIns="0" tIns="0" rIns="0" bIns="0" rtlCol="0" anchor="t"/>
          <a:lstStyle/>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"Addresses"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"/dns4/peer.ipfs-elastic-provider-aws.com/tcp/3000/ws"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"ContextID"</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"bytes"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"YmFndXF1ZXJ . .. dpdnhyYQ=="</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"Entries"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"bagugeeraijghexgvdvLuk3pwd6axbvzcajhd3pylz7sm3sfaitc7lnwivxra"</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"IsRm"</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false</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"Metadata"</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"bytes"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"gBI"</a:t>
            </a:r>
            <a:r>
              <a:rPr lang="en-US" sz="1120" u="none" dirty="0">
                <a:solidFill>
                  <a:srgbClr val="ABB2BF">
                    <a:alpha val="50000"/>
                  </a:srgbClr>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"PreviousID"</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"bagugeeraii6bahmbnnijhakhyscrlkcblwpwdvahzt53vzhd2jfryj43ebag"</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"Provider"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"bafzbeibhqavlasjc7dvbiopygwncnrtvjd2xmryk51aib7zyjor6kf3avm"</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"Signature"</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"bytes"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"CqsCCAASpg ... y/yqKWQ"</a:t>
            </a:r>
            <a:r>
              <a:rPr lang="en-US" sz="1120" u="none" dirty="0">
                <a:solidFill>
                  <a:srgbClr val="ABB2BF">
                    <a:alpha val="50000"/>
                  </a:srgbClr>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41792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Entries file</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699897"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7" name="span"/>
          <p:cNvSpPr/>
          <p:nvPr/>
        </p:nvSpPr>
        <p:spPr>
          <a:xfrm>
            <a:off x="954405" y="1571625"/>
            <a:ext cx="4044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just</a:t>
            </a:r>
            <a:endParaRPr lang="en-US" sz="1944" dirty="0"/>
          </a:p>
        </p:txBody>
      </p:sp>
      <p:sp>
        <p:nvSpPr>
          <p:cNvPr id="8" name="span"/>
          <p:cNvSpPr/>
          <p:nvPr/>
        </p:nvSpPr>
        <p:spPr>
          <a:xfrm>
            <a:off x="142817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9" name="span"/>
          <p:cNvSpPr/>
          <p:nvPr/>
        </p:nvSpPr>
        <p:spPr>
          <a:xfrm>
            <a:off x="1633252" y="1571625"/>
            <a:ext cx="3164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list</a:t>
            </a:r>
            <a:endParaRPr lang="en-US" sz="1944" dirty="0"/>
          </a:p>
        </p:txBody>
      </p:sp>
      <p:sp>
        <p:nvSpPr>
          <p:cNvPr id="10" name="span"/>
          <p:cNvSpPr/>
          <p:nvPr/>
        </p:nvSpPr>
        <p:spPr>
          <a:xfrm>
            <a:off x="2019014"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1" name="span"/>
          <p:cNvSpPr/>
          <p:nvPr/>
        </p:nvSpPr>
        <p:spPr>
          <a:xfrm>
            <a:off x="2319909" y="1571625"/>
            <a:ext cx="5494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CIDs</a:t>
            </a:r>
            <a:endParaRPr lang="en-US" sz="1944" dirty="0"/>
          </a:p>
        </p:txBody>
      </p:sp>
      <p:sp>
        <p:nvSpPr>
          <p:cNvPr id="12" name="span"/>
          <p:cNvSpPr/>
          <p:nvPr/>
        </p:nvSpPr>
        <p:spPr>
          <a:xfrm>
            <a:off x="2938748" y="1571625"/>
            <a:ext cx="6429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made</a:t>
            </a:r>
            <a:endParaRPr lang="en-US" sz="1944" dirty="0"/>
          </a:p>
        </p:txBody>
      </p:sp>
      <p:sp>
        <p:nvSpPr>
          <p:cNvPr id="13" name="span"/>
          <p:cNvSpPr/>
          <p:nvPr/>
        </p:nvSpPr>
        <p:spPr>
          <a:xfrm>
            <a:off x="3651028" y="1571625"/>
            <a:ext cx="10026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available</a:t>
            </a:r>
            <a:endParaRPr lang="en-US" sz="1944" dirty="0"/>
          </a:p>
        </p:txBody>
      </p:sp>
      <p:sp>
        <p:nvSpPr>
          <p:cNvPr id="14" name="span"/>
          <p:cNvSpPr/>
          <p:nvPr/>
        </p:nvSpPr>
        <p:spPr>
          <a:xfrm>
            <a:off x="4723067" y="1571625"/>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5" name="span"/>
          <p:cNvSpPr/>
          <p:nvPr/>
        </p:nvSpPr>
        <p:spPr>
          <a:xfrm>
            <a:off x="5073587"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5505164" y="1571625"/>
            <a:ext cx="10046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provider.</a:t>
            </a:r>
            <a:endParaRPr lang="en-US" sz="1944" dirty="0"/>
          </a:p>
        </p:txBody>
      </p:sp>
      <p:sp>
        <p:nvSpPr>
          <p:cNvPr id="17" name="pre.freya@code"/>
          <p:cNvSpPr/>
          <p:nvPr/>
        </p:nvSpPr>
        <p:spPr>
          <a:xfrm>
            <a:off x="2683478" y="2858262"/>
            <a:ext cx="6824948" cy="3022378"/>
          </a:xfrm>
          <a:prstGeom prst="roundRect">
            <a:avLst>
              <a:gd name="adj" fmla="val 2017"/>
            </a:avLst>
          </a:prstGeom>
          <a:solidFill>
            <a:srgbClr val="282C34"/>
          </a:solidFill>
          <a:ln w="12700">
            <a:solidFill>
              <a:srgbClr val="282C34">
                <a:alpha val="0"/>
              </a:srgbClr>
            </a:solidFill>
            <a:prstDash val="solid"/>
          </a:ln>
        </p:spPr>
      </p:sp>
      <p:sp>
        <p:nvSpPr>
          <p:cNvPr id="18" name="pre.freya@code:code"/>
          <p:cNvSpPr/>
          <p:nvPr/>
        </p:nvSpPr>
        <p:spPr>
          <a:xfrm>
            <a:off x="2854071" y="3108198"/>
            <a:ext cx="6540721" cy="2522601"/>
          </a:xfrm>
          <a:prstGeom prst="rect">
            <a:avLst/>
          </a:prstGeom>
          <a:noFill/>
          <a:ln/>
        </p:spPr>
        <p:txBody>
          <a:bodyPr wrap="none" lIns="0" tIns="0" rIns="0" bIns="0" rtlCol="0" anchor="t"/>
          <a:lstStyle/>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"Entries"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 </a:t>
            </a:r>
            <a:r>
              <a:rPr lang="en-US" sz="1120" u="none" dirty="0">
                <a:solidFill>
                  <a:srgbClr val="E06C75"/>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"EiCvOxoqEOhmarwWow7nY+bw2JL6SiLEYigT400EnBMeZA=="</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 </a:t>
            </a:r>
            <a:r>
              <a:rPr lang="en-US" sz="1120" u="none" dirty="0">
                <a:solidFill>
                  <a:srgbClr val="E06C75"/>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"EiBOIwugRMRrvV3LFB7i3ixzaY5XTBASznCwwTWIu9Mx3g=="</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 { </a:t>
            </a:r>
            <a:r>
              <a:rPr lang="en-US" sz="1120" u="none" dirty="0">
                <a:solidFill>
                  <a:srgbClr val="E06C75"/>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"EiDc5NKXBT8ZSNfLDhTs2+72ZZ94qfruS]QEfJVM70XB6w=="</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56455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Publishing subsystem</a:t>
            </a:r>
            <a:endParaRPr lang="en-US" sz="4277"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1360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Overview</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456432" y="2736533"/>
            <a:ext cx="5279136" cy="192024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748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Concurrency Problem</a:t>
            </a:r>
            <a:endParaRPr lang="en-US" sz="3240" dirty="0"/>
          </a:p>
        </p:txBody>
      </p:sp>
      <p:sp>
        <p:nvSpPr>
          <p:cNvPr id="5" name="span"/>
          <p:cNvSpPr/>
          <p:nvPr/>
        </p:nvSpPr>
        <p:spPr>
          <a:xfrm>
            <a:off x="487680" y="1571625"/>
            <a:ext cx="8130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Handle</a:t>
            </a:r>
            <a:endParaRPr lang="en-US" sz="1944" dirty="0"/>
          </a:p>
        </p:txBody>
      </p:sp>
      <p:sp>
        <p:nvSpPr>
          <p:cNvPr id="6" name="span"/>
          <p:cNvSpPr/>
          <p:nvPr/>
        </p:nvSpPr>
        <p:spPr>
          <a:xfrm>
            <a:off x="1370076"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801654" y="1571625"/>
            <a:ext cx="5827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huge</a:t>
            </a:r>
            <a:endParaRPr lang="en-US" sz="1944" dirty="0"/>
          </a:p>
        </p:txBody>
      </p:sp>
      <p:sp>
        <p:nvSpPr>
          <p:cNvPr id="8" name="span"/>
          <p:cNvSpPr/>
          <p:nvPr/>
        </p:nvSpPr>
        <p:spPr>
          <a:xfrm>
            <a:off x="2453735" y="1571625"/>
            <a:ext cx="4907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load</a:t>
            </a:r>
            <a:endParaRPr lang="en-US" sz="1944" dirty="0"/>
          </a:p>
        </p:txBody>
      </p:sp>
      <p:sp>
        <p:nvSpPr>
          <p:cNvPr id="9" name="span"/>
          <p:cNvSpPr/>
          <p:nvPr/>
        </p:nvSpPr>
        <p:spPr>
          <a:xfrm>
            <a:off x="3013805" y="1571625"/>
            <a:ext cx="843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without</a:t>
            </a:r>
            <a:endParaRPr lang="en-US" sz="1944" dirty="0"/>
          </a:p>
        </p:txBody>
      </p:sp>
      <p:sp>
        <p:nvSpPr>
          <p:cNvPr id="10" name="span"/>
          <p:cNvSpPr/>
          <p:nvPr/>
        </p:nvSpPr>
        <p:spPr>
          <a:xfrm>
            <a:off x="3926491" y="1571625"/>
            <a:ext cx="6831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losing</a:t>
            </a:r>
            <a:endParaRPr lang="en-US" sz="1944" dirty="0"/>
          </a:p>
        </p:txBody>
      </p:sp>
      <p:sp>
        <p:nvSpPr>
          <p:cNvPr id="11" name="span"/>
          <p:cNvSpPr/>
          <p:nvPr/>
        </p:nvSpPr>
        <p:spPr>
          <a:xfrm>
            <a:off x="4678966" y="157162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2" name="span"/>
          <p:cNvSpPr/>
          <p:nvPr/>
        </p:nvSpPr>
        <p:spPr>
          <a:xfrm>
            <a:off x="5243513"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3" name="span"/>
          <p:cNvSpPr/>
          <p:nvPr/>
        </p:nvSpPr>
        <p:spPr>
          <a:xfrm>
            <a:off x="5497925" y="1571625"/>
            <a:ext cx="13928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challenging.</a:t>
            </a:r>
            <a:endParaRPr lang="en-US" sz="1944" dirty="0"/>
          </a:p>
        </p:txBody>
      </p:sp>
      <p:pic>
        <p:nvPicPr>
          <p:cNvPr id="14"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425446"/>
            <a:ext cx="609600" cy="609600"/>
          </a:xfrm>
          <a:prstGeom prst="rect">
            <a:avLst/>
          </a:prstGeom>
        </p:spPr>
      </p:pic>
      <p:sp>
        <p:nvSpPr>
          <p:cNvPr id="15" name="span"/>
          <p:cNvSpPr/>
          <p:nvPr/>
        </p:nvSpPr>
        <p:spPr>
          <a:xfrm>
            <a:off x="1341120" y="2429637"/>
            <a:ext cx="55483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Several millions of blocks are uploaded every day</a:t>
            </a:r>
            <a:endParaRPr lang="en-US" sz="1814" dirty="0"/>
          </a:p>
        </p:txBody>
      </p:sp>
      <p:sp>
        <p:nvSpPr>
          <p:cNvPr id="16" name="span"/>
          <p:cNvSpPr/>
          <p:nvPr/>
        </p:nvSpPr>
        <p:spPr>
          <a:xfrm>
            <a:off x="1341120" y="2757011"/>
            <a:ext cx="37033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ingestion queue can easily explode.</a:t>
            </a:r>
            <a:endParaRPr lang="en-US" sz="1555" dirty="0"/>
          </a:p>
        </p:txBody>
      </p:sp>
      <p:pic>
        <p:nvPicPr>
          <p:cNvPr id="17"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3766566"/>
            <a:ext cx="609600" cy="609600"/>
          </a:xfrm>
          <a:prstGeom prst="rect">
            <a:avLst/>
          </a:prstGeom>
        </p:spPr>
      </p:pic>
      <p:sp>
        <p:nvSpPr>
          <p:cNvPr id="18" name="span"/>
          <p:cNvSpPr/>
          <p:nvPr/>
        </p:nvSpPr>
        <p:spPr>
          <a:xfrm>
            <a:off x="1341120" y="3770757"/>
            <a:ext cx="32896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advertisement can be lost</a:t>
            </a:r>
            <a:endParaRPr lang="en-US" sz="1814" dirty="0"/>
          </a:p>
        </p:txBody>
      </p:sp>
      <p:sp>
        <p:nvSpPr>
          <p:cNvPr id="19" name="span"/>
          <p:cNvSpPr/>
          <p:nvPr/>
        </p:nvSpPr>
        <p:spPr>
          <a:xfrm>
            <a:off x="1341120" y="4098131"/>
            <a:ext cx="62981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data is not correctly received by the Indexer, it will be unreachable.</a:t>
            </a:r>
            <a:endParaRPr lang="en-US" sz="1555" dirty="0"/>
          </a:p>
        </p:txBody>
      </p:sp>
      <p:pic>
        <p:nvPicPr>
          <p:cNvPr id="20"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5107686"/>
            <a:ext cx="609600" cy="609600"/>
          </a:xfrm>
          <a:prstGeom prst="rect">
            <a:avLst/>
          </a:prstGeom>
        </p:spPr>
      </p:pic>
      <p:sp>
        <p:nvSpPr>
          <p:cNvPr id="21" name="span"/>
          <p:cNvSpPr/>
          <p:nvPr/>
        </p:nvSpPr>
        <p:spPr>
          <a:xfrm>
            <a:off x="1341120" y="5111877"/>
            <a:ext cx="568823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head of the queue must be updated atomically</a:t>
            </a:r>
            <a:endParaRPr lang="en-US" sz="1814" dirty="0"/>
          </a:p>
        </p:txBody>
      </p:sp>
      <p:sp>
        <p:nvSpPr>
          <p:cNvPr id="22" name="span"/>
          <p:cNvSpPr/>
          <p:nvPr/>
        </p:nvSpPr>
        <p:spPr>
          <a:xfrm>
            <a:off x="1341120" y="5439251"/>
            <a:ext cx="51111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Concurrency control must be applied to the processors.</a:t>
            </a:r>
            <a:endParaRPr lang="en-US" sz="155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286845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now?</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side.with-high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4980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Publishing flow</a:t>
            </a:r>
            <a:endParaRPr lang="en-US" sz="3240" dirty="0"/>
          </a:p>
        </p:txBody>
      </p:sp>
      <p:sp>
        <p:nvSpPr>
          <p:cNvPr id="5" name="div.secondary.with-highlight.theme@bg-blue.theme@fg-white"/>
          <p:cNvSpPr/>
          <p:nvPr/>
        </p:nvSpPr>
        <p:spPr>
          <a:xfrm>
            <a:off x="7315200" y="0"/>
            <a:ext cx="4876800" cy="6827520"/>
          </a:xfrm>
          <a:prstGeom prst="rect">
            <a:avLst/>
          </a:prstGeom>
          <a:solidFill>
            <a:srgbClr val="2563EB"/>
          </a:solidFill>
          <a:ln w="12700">
            <a:solidFill>
              <a:srgbClr val="2563EB">
                <a:alpha val="0"/>
              </a:srgbClr>
            </a:solidFill>
            <a:prstDash val="solid"/>
          </a:ln>
        </p:spPr>
      </p:sp>
      <p:sp>
        <p:nvSpPr>
          <p:cNvPr id="6" name="span"/>
          <p:cNvSpPr/>
          <p:nvPr/>
        </p:nvSpPr>
        <p:spPr>
          <a:xfrm>
            <a:off x="7802880" y="2888742"/>
            <a:ext cx="44548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8594693" y="2888742"/>
            <a:ext cx="98802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resulting</a:t>
            </a:r>
            <a:endParaRPr lang="en-US" sz="1944" dirty="0"/>
          </a:p>
        </p:txBody>
      </p:sp>
      <p:sp>
        <p:nvSpPr>
          <p:cNvPr id="8" name="span"/>
          <p:cNvSpPr/>
          <p:nvPr/>
        </p:nvSpPr>
        <p:spPr>
          <a:xfrm>
            <a:off x="9929051" y="2888742"/>
            <a:ext cx="124377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subsystem</a:t>
            </a:r>
            <a:endParaRPr lang="en-US" sz="1944" dirty="0"/>
          </a:p>
        </p:txBody>
      </p:sp>
      <p:sp>
        <p:nvSpPr>
          <p:cNvPr id="9" name="span"/>
          <p:cNvSpPr/>
          <p:nvPr/>
        </p:nvSpPr>
        <p:spPr>
          <a:xfrm>
            <a:off x="11519154" y="2888742"/>
            <a:ext cx="18516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7802880" y="3259074"/>
            <a:ext cx="91211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capable</a:t>
            </a:r>
            <a:endParaRPr lang="en-US" sz="1944" dirty="0"/>
          </a:p>
        </p:txBody>
      </p:sp>
      <p:sp>
        <p:nvSpPr>
          <p:cNvPr id="11" name="span"/>
          <p:cNvSpPr/>
          <p:nvPr/>
        </p:nvSpPr>
        <p:spPr>
          <a:xfrm>
            <a:off x="8942642" y="3259074"/>
            <a:ext cx="21802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9388316" y="3259074"/>
            <a:ext cx="66208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easily</a:t>
            </a:r>
            <a:endParaRPr lang="en-US" sz="1944" dirty="0"/>
          </a:p>
        </p:txBody>
      </p:sp>
      <p:sp>
        <p:nvSpPr>
          <p:cNvPr id="13" name="span"/>
          <p:cNvSpPr/>
          <p:nvPr/>
        </p:nvSpPr>
        <p:spPr>
          <a:xfrm>
            <a:off x="10278047" y="3259074"/>
            <a:ext cx="105518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advertise</a:t>
            </a:r>
            <a:endParaRPr lang="en-US" sz="1944" dirty="0"/>
          </a:p>
        </p:txBody>
      </p:sp>
      <p:sp>
        <p:nvSpPr>
          <p:cNvPr id="14" name="span"/>
          <p:cNvSpPr/>
          <p:nvPr/>
        </p:nvSpPr>
        <p:spPr>
          <a:xfrm>
            <a:off x="10354056" y="3629406"/>
            <a:ext cx="6972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5" name="strong"/>
          <p:cNvSpPr/>
          <p:nvPr/>
        </p:nvSpPr>
        <p:spPr>
          <a:xfrm>
            <a:off x="11560969" y="3259074"/>
            <a:ext cx="143351"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a</a:t>
            </a:r>
            <a:endParaRPr lang="en-US" sz="1944" dirty="0"/>
          </a:p>
        </p:txBody>
      </p:sp>
      <p:sp>
        <p:nvSpPr>
          <p:cNvPr id="16" name="strong"/>
          <p:cNvSpPr/>
          <p:nvPr/>
        </p:nvSpPr>
        <p:spPr>
          <a:xfrm>
            <a:off x="7802880" y="3629406"/>
            <a:ext cx="728377"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billion</a:t>
            </a:r>
            <a:endParaRPr lang="en-US" sz="1944" dirty="0"/>
          </a:p>
        </p:txBody>
      </p:sp>
      <p:sp>
        <p:nvSpPr>
          <p:cNvPr id="17" name="strong"/>
          <p:cNvSpPr/>
          <p:nvPr/>
        </p:nvSpPr>
        <p:spPr>
          <a:xfrm>
            <a:off x="8589645" y="3629406"/>
            <a:ext cx="800862"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blocks</a:t>
            </a:r>
            <a:endParaRPr lang="en-US" sz="1944" dirty="0"/>
          </a:p>
        </p:txBody>
      </p:sp>
      <p:sp>
        <p:nvSpPr>
          <p:cNvPr id="18" name="strong"/>
          <p:cNvSpPr/>
          <p:nvPr/>
        </p:nvSpPr>
        <p:spPr>
          <a:xfrm>
            <a:off x="9448800" y="3629406"/>
            <a:ext cx="403384"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per</a:t>
            </a:r>
            <a:endParaRPr lang="en-US" sz="1944" dirty="0"/>
          </a:p>
        </p:txBody>
      </p:sp>
      <p:sp>
        <p:nvSpPr>
          <p:cNvPr id="19" name="strong"/>
          <p:cNvSpPr/>
          <p:nvPr/>
        </p:nvSpPr>
        <p:spPr>
          <a:xfrm>
            <a:off x="9910572" y="3629406"/>
            <a:ext cx="443484"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day</a:t>
            </a:r>
            <a:endParaRPr lang="en-US" sz="1944" dirty="0"/>
          </a:p>
        </p:txBody>
      </p:sp>
      <p:sp>
        <p:nvSpPr>
          <p:cNvPr id="20"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1" name="span"/>
          <p:cNvSpPr/>
          <p:nvPr/>
        </p:nvSpPr>
        <p:spPr>
          <a:xfrm>
            <a:off x="1053846" y="1571625"/>
            <a:ext cx="8998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solution</a:t>
            </a:r>
            <a:endParaRPr lang="en-US" sz="1944" dirty="0"/>
          </a:p>
        </p:txBody>
      </p:sp>
      <p:sp>
        <p:nvSpPr>
          <p:cNvPr id="22" name="span"/>
          <p:cNvSpPr/>
          <p:nvPr/>
        </p:nvSpPr>
        <p:spPr>
          <a:xfrm>
            <a:off x="2074355" y="1571625"/>
            <a:ext cx="464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was</a:t>
            </a:r>
            <a:endParaRPr lang="en-US" sz="1944" dirty="0"/>
          </a:p>
        </p:txBody>
      </p:sp>
      <p:sp>
        <p:nvSpPr>
          <p:cNvPr id="23" name="span"/>
          <p:cNvSpPr/>
          <p:nvPr/>
        </p:nvSpPr>
        <p:spPr>
          <a:xfrm>
            <a:off x="2659475"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4" name="span"/>
          <p:cNvSpPr/>
          <p:nvPr/>
        </p:nvSpPr>
        <p:spPr>
          <a:xfrm>
            <a:off x="2998280" y="1571625"/>
            <a:ext cx="4650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split</a:t>
            </a:r>
            <a:endParaRPr lang="en-US" sz="1944" dirty="0"/>
          </a:p>
        </p:txBody>
      </p:sp>
      <p:sp>
        <p:nvSpPr>
          <p:cNvPr id="25" name="span"/>
          <p:cNvSpPr/>
          <p:nvPr/>
        </p:nvSpPr>
        <p:spPr>
          <a:xfrm>
            <a:off x="3584067"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6" name="span"/>
          <p:cNvSpPr/>
          <p:nvPr/>
        </p:nvSpPr>
        <p:spPr>
          <a:xfrm>
            <a:off x="4066985" y="1571625"/>
            <a:ext cx="11824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publishing</a:t>
            </a:r>
            <a:endParaRPr lang="en-US" sz="1944" dirty="0"/>
          </a:p>
        </p:txBody>
      </p:sp>
      <p:sp>
        <p:nvSpPr>
          <p:cNvPr id="27" name="span"/>
          <p:cNvSpPr/>
          <p:nvPr/>
        </p:nvSpPr>
        <p:spPr>
          <a:xfrm>
            <a:off x="5370195" y="1571625"/>
            <a:ext cx="9156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process</a:t>
            </a:r>
            <a:endParaRPr lang="en-US" sz="1944" dirty="0"/>
          </a:p>
        </p:txBody>
      </p:sp>
      <p:sp>
        <p:nvSpPr>
          <p:cNvPr id="28" name="span"/>
          <p:cNvSpPr/>
          <p:nvPr/>
        </p:nvSpPr>
        <p:spPr>
          <a:xfrm>
            <a:off x="6406610"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29" name="span"/>
          <p:cNvSpPr/>
          <p:nvPr/>
        </p:nvSpPr>
        <p:spPr>
          <a:xfrm>
            <a:off x="487680" y="1941957"/>
            <a:ext cx="4215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two</a:t>
            </a:r>
            <a:endParaRPr lang="en-US" sz="1944" dirty="0"/>
          </a:p>
        </p:txBody>
      </p:sp>
      <p:sp>
        <p:nvSpPr>
          <p:cNvPr id="30" name="span"/>
          <p:cNvSpPr/>
          <p:nvPr/>
        </p:nvSpPr>
        <p:spPr>
          <a:xfrm>
            <a:off x="978599" y="1941957"/>
            <a:ext cx="6183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steps</a:t>
            </a:r>
            <a:endParaRPr lang="en-US" sz="1944" dirty="0"/>
          </a:p>
        </p:txBody>
      </p:sp>
      <p:sp>
        <p:nvSpPr>
          <p:cNvPr id="31" name="span"/>
          <p:cNvSpPr/>
          <p:nvPr/>
        </p:nvSpPr>
        <p:spPr>
          <a:xfrm>
            <a:off x="1666304" y="1941957"/>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32" name="span"/>
          <p:cNvSpPr/>
          <p:nvPr/>
        </p:nvSpPr>
        <p:spPr>
          <a:xfrm>
            <a:off x="1938623" y="1941957"/>
            <a:ext cx="6115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order</a:t>
            </a:r>
            <a:endParaRPr lang="en-US" sz="1944" dirty="0"/>
          </a:p>
        </p:txBody>
      </p:sp>
      <p:sp>
        <p:nvSpPr>
          <p:cNvPr id="33" name="span"/>
          <p:cNvSpPr/>
          <p:nvPr/>
        </p:nvSpPr>
        <p:spPr>
          <a:xfrm>
            <a:off x="2619470"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34" name="span"/>
          <p:cNvSpPr/>
          <p:nvPr/>
        </p:nvSpPr>
        <p:spPr>
          <a:xfrm>
            <a:off x="2906840" y="1941957"/>
            <a:ext cx="8029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reduce</a:t>
            </a:r>
            <a:endParaRPr lang="en-US" sz="1944" dirty="0"/>
          </a:p>
        </p:txBody>
      </p:sp>
      <p:sp>
        <p:nvSpPr>
          <p:cNvPr id="35" name="span"/>
          <p:cNvSpPr/>
          <p:nvPr/>
        </p:nvSpPr>
        <p:spPr>
          <a:xfrm>
            <a:off x="3779139"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36" name="span"/>
          <p:cNvSpPr/>
          <p:nvPr/>
        </p:nvSpPr>
        <p:spPr>
          <a:xfrm>
            <a:off x="4210717" y="1941957"/>
            <a:ext cx="4585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size</a:t>
            </a:r>
            <a:endParaRPr lang="en-US" sz="1944" dirty="0"/>
          </a:p>
        </p:txBody>
      </p:sp>
      <p:sp>
        <p:nvSpPr>
          <p:cNvPr id="37" name="span"/>
          <p:cNvSpPr/>
          <p:nvPr/>
        </p:nvSpPr>
        <p:spPr>
          <a:xfrm>
            <a:off x="4738592" y="1941957"/>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38" name="span"/>
          <p:cNvSpPr/>
          <p:nvPr/>
        </p:nvSpPr>
        <p:spPr>
          <a:xfrm>
            <a:off x="5039487"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39" name="span"/>
          <p:cNvSpPr/>
          <p:nvPr/>
        </p:nvSpPr>
        <p:spPr>
          <a:xfrm>
            <a:off x="5471065" y="1941957"/>
            <a:ext cx="10142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problem.</a:t>
            </a:r>
            <a:endParaRPr lang="en-US" sz="1944" dirty="0"/>
          </a:p>
        </p:txBody>
      </p:sp>
      <p:sp>
        <p:nvSpPr>
          <p:cNvPr id="40" name="span"/>
          <p:cNvSpPr/>
          <p:nvPr/>
        </p:nvSpPr>
        <p:spPr>
          <a:xfrm>
            <a:off x="812864" y="2702433"/>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41" name="span"/>
          <p:cNvSpPr/>
          <p:nvPr/>
        </p:nvSpPr>
        <p:spPr>
          <a:xfrm>
            <a:off x="1341120" y="2799969"/>
            <a:ext cx="418061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Group indexed blocks into entries file</a:t>
            </a:r>
            <a:endParaRPr lang="en-US" sz="1814" dirty="0"/>
          </a:p>
        </p:txBody>
      </p:sp>
      <p:sp>
        <p:nvSpPr>
          <p:cNvPr id="42" name="span"/>
          <p:cNvSpPr/>
          <p:nvPr/>
        </p:nvSpPr>
        <p:spPr>
          <a:xfrm>
            <a:off x="1341120" y="3127343"/>
            <a:ext cx="47477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Concurrency is not limited as order does not matter.</a:t>
            </a:r>
            <a:endParaRPr lang="en-US" sz="1555" dirty="0"/>
          </a:p>
        </p:txBody>
      </p:sp>
      <p:sp>
        <p:nvSpPr>
          <p:cNvPr id="43" name="span"/>
          <p:cNvSpPr/>
          <p:nvPr/>
        </p:nvSpPr>
        <p:spPr>
          <a:xfrm>
            <a:off x="726567" y="4043553"/>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44" name="span"/>
          <p:cNvSpPr/>
          <p:nvPr/>
        </p:nvSpPr>
        <p:spPr>
          <a:xfrm>
            <a:off x="1341120" y="4141089"/>
            <a:ext cx="48751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Assign entries to ads, then update the head</a:t>
            </a:r>
            <a:endParaRPr lang="en-US" sz="1814" dirty="0"/>
          </a:p>
        </p:txBody>
      </p:sp>
      <p:sp>
        <p:nvSpPr>
          <p:cNvPr id="45" name="span"/>
          <p:cNvSpPr/>
          <p:nvPr/>
        </p:nvSpPr>
        <p:spPr>
          <a:xfrm>
            <a:off x="1341120" y="4474559"/>
            <a:ext cx="23375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Concurrency is limited to </a:t>
            </a:r>
            <a:endParaRPr lang="en-US" sz="1555" dirty="0"/>
          </a:p>
        </p:txBody>
      </p:sp>
      <p:sp>
        <p:nvSpPr>
          <p:cNvPr id="46" name="span"/>
          <p:cNvSpPr/>
          <p:nvPr/>
        </p:nvSpPr>
        <p:spPr>
          <a:xfrm>
            <a:off x="3763899" y="4474559"/>
            <a:ext cx="5492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with </a:t>
            </a:r>
            <a:endParaRPr lang="en-US" sz="1555" dirty="0"/>
          </a:p>
        </p:txBody>
      </p:sp>
      <p:sp>
        <p:nvSpPr>
          <p:cNvPr id="47" name="span"/>
          <p:cNvSpPr/>
          <p:nvPr/>
        </p:nvSpPr>
        <p:spPr>
          <a:xfrm>
            <a:off x="4931093" y="4474559"/>
            <a:ext cx="18087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advertisement sent</a:t>
            </a:r>
            <a:endParaRPr lang="en-US" sz="1555" dirty="0"/>
          </a:p>
        </p:txBody>
      </p:sp>
      <p:sp>
        <p:nvSpPr>
          <p:cNvPr id="48" name="span"/>
          <p:cNvSpPr/>
          <p:nvPr/>
        </p:nvSpPr>
        <p:spPr>
          <a:xfrm>
            <a:off x="1341120" y="4746117"/>
            <a:ext cx="13056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per execution.</a:t>
            </a:r>
            <a:endParaRPr lang="en-US" sz="1555" dirty="0"/>
          </a:p>
        </p:txBody>
      </p:sp>
      <p:sp>
        <p:nvSpPr>
          <p:cNvPr id="49" name="strong"/>
          <p:cNvSpPr/>
          <p:nvPr/>
        </p:nvSpPr>
        <p:spPr>
          <a:xfrm>
            <a:off x="3678650" y="4474559"/>
            <a:ext cx="85249"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1</a:t>
            </a:r>
            <a:endParaRPr lang="en-US" sz="1555" dirty="0"/>
          </a:p>
        </p:txBody>
      </p:sp>
      <p:sp>
        <p:nvSpPr>
          <p:cNvPr id="50" name="strong"/>
          <p:cNvSpPr/>
          <p:nvPr/>
        </p:nvSpPr>
        <p:spPr>
          <a:xfrm>
            <a:off x="4313111" y="4474559"/>
            <a:ext cx="617982"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10000</a:t>
            </a:r>
            <a:endParaRPr lang="en-US" sz="155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0465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Peer subsystem</a:t>
            </a:r>
            <a:endParaRPr lang="en-US" sz="4277"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1360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Overview</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730752" y="1922717"/>
            <a:ext cx="4730496" cy="354787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737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Peer subsystem characteristic</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628805"/>
            <a:ext cx="1219200" cy="1219200"/>
          </a:xfrm>
          <a:prstGeom prst="rect">
            <a:avLst/>
          </a:prstGeom>
        </p:spPr>
      </p:pic>
      <p:sp>
        <p:nvSpPr>
          <p:cNvPr id="8" name="span"/>
          <p:cNvSpPr/>
          <p:nvPr/>
        </p:nvSpPr>
        <p:spPr>
          <a:xfrm>
            <a:off x="1249871" y="4122325"/>
            <a:ext cx="17186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Fully automatic</a:t>
            </a:r>
            <a:endParaRPr lang="en-US" sz="1814" dirty="0"/>
          </a:p>
        </p:txBody>
      </p:sp>
      <p:sp>
        <p:nvSpPr>
          <p:cNvPr id="9" name="span"/>
          <p:cNvSpPr/>
          <p:nvPr/>
        </p:nvSpPr>
        <p:spPr>
          <a:xfrm>
            <a:off x="611315" y="4449699"/>
            <a:ext cx="299570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subsystem is an autoscaling</a:t>
            </a:r>
            <a:endParaRPr lang="en-US" sz="1555" dirty="0"/>
          </a:p>
        </p:txBody>
      </p:sp>
      <p:sp>
        <p:nvSpPr>
          <p:cNvPr id="10" name="span"/>
          <p:cNvSpPr/>
          <p:nvPr/>
        </p:nvSpPr>
        <p:spPr>
          <a:xfrm>
            <a:off x="611219" y="4721257"/>
            <a:ext cx="29958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EKS Node.js cluster managed by</a:t>
            </a:r>
            <a:endParaRPr lang="en-US" sz="1555" dirty="0"/>
          </a:p>
        </p:txBody>
      </p:sp>
      <p:sp>
        <p:nvSpPr>
          <p:cNvPr id="11" name="span"/>
          <p:cNvSpPr/>
          <p:nvPr/>
        </p:nvSpPr>
        <p:spPr>
          <a:xfrm>
            <a:off x="966311" y="4992815"/>
            <a:ext cx="22857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 Elastic Load Balancer.</a:t>
            </a:r>
            <a:endParaRPr lang="en-US" sz="1555" dirty="0"/>
          </a:p>
        </p:txBody>
      </p:sp>
      <p:pic>
        <p:nvPicPr>
          <p:cNvPr id="12"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628805"/>
            <a:ext cx="1219200" cy="1219200"/>
          </a:xfrm>
          <a:prstGeom prst="rect">
            <a:avLst/>
          </a:prstGeom>
        </p:spPr>
      </p:pic>
      <p:sp>
        <p:nvSpPr>
          <p:cNvPr id="13" name="span"/>
          <p:cNvSpPr/>
          <p:nvPr/>
        </p:nvSpPr>
        <p:spPr>
          <a:xfrm>
            <a:off x="5066824" y="4122325"/>
            <a:ext cx="20582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Stateless and lean</a:t>
            </a:r>
            <a:endParaRPr lang="en-US" sz="1814" dirty="0"/>
          </a:p>
        </p:txBody>
      </p:sp>
      <p:sp>
        <p:nvSpPr>
          <p:cNvPr id="14" name="span"/>
          <p:cNvSpPr/>
          <p:nvPr/>
        </p:nvSpPr>
        <p:spPr>
          <a:xfrm>
            <a:off x="4494657" y="4449699"/>
            <a:ext cx="32025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Searches for blocks on DynamoDB</a:t>
            </a:r>
            <a:endParaRPr lang="en-US" sz="1555" dirty="0"/>
          </a:p>
        </p:txBody>
      </p:sp>
      <p:sp>
        <p:nvSpPr>
          <p:cNvPr id="15" name="span"/>
          <p:cNvSpPr/>
          <p:nvPr/>
        </p:nvSpPr>
        <p:spPr>
          <a:xfrm>
            <a:off x="4637437" y="4721257"/>
            <a:ext cx="29170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and leverages plain HTTP Byte-</a:t>
            </a:r>
            <a:endParaRPr lang="en-US" sz="1555" dirty="0"/>
          </a:p>
        </p:txBody>
      </p:sp>
      <p:sp>
        <p:nvSpPr>
          <p:cNvPr id="16" name="span"/>
          <p:cNvSpPr/>
          <p:nvPr/>
        </p:nvSpPr>
        <p:spPr>
          <a:xfrm>
            <a:off x="4960525" y="4992815"/>
            <a:ext cx="22709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Range on S3 for serving.</a:t>
            </a:r>
            <a:endParaRPr lang="en-US" sz="1555" dirty="0"/>
          </a:p>
        </p:txBody>
      </p:sp>
      <p:pic>
        <p:nvPicPr>
          <p:cNvPr id="17"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628805"/>
            <a:ext cx="1219200" cy="1219200"/>
          </a:xfrm>
          <a:prstGeom prst="rect">
            <a:avLst/>
          </a:prstGeom>
        </p:spPr>
      </p:pic>
      <p:sp>
        <p:nvSpPr>
          <p:cNvPr id="18" name="span"/>
          <p:cNvSpPr/>
          <p:nvPr/>
        </p:nvSpPr>
        <p:spPr>
          <a:xfrm>
            <a:off x="9027033" y="4122325"/>
            <a:ext cx="21115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Simplified BitSwap</a:t>
            </a:r>
            <a:endParaRPr lang="en-US" sz="1814" dirty="0"/>
          </a:p>
        </p:txBody>
      </p:sp>
      <p:sp>
        <p:nvSpPr>
          <p:cNvPr id="19" name="span"/>
          <p:cNvSpPr/>
          <p:nvPr/>
        </p:nvSpPr>
        <p:spPr>
          <a:xfrm>
            <a:off x="8823770" y="4449699"/>
            <a:ext cx="25179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external data is fetched,</a:t>
            </a:r>
            <a:endParaRPr lang="en-US" sz="1555" dirty="0"/>
          </a:p>
        </p:txBody>
      </p:sp>
      <p:sp>
        <p:nvSpPr>
          <p:cNvPr id="20" name="span"/>
          <p:cNvSpPr/>
          <p:nvPr/>
        </p:nvSpPr>
        <p:spPr>
          <a:xfrm>
            <a:off x="8645271" y="4721257"/>
            <a:ext cx="28749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allowing to ignore wantlists and</a:t>
            </a:r>
            <a:endParaRPr lang="en-US" sz="1555" dirty="0"/>
          </a:p>
        </p:txBody>
      </p:sp>
      <p:sp>
        <p:nvSpPr>
          <p:cNvPr id="21" name="span"/>
          <p:cNvSpPr/>
          <p:nvPr/>
        </p:nvSpPr>
        <p:spPr>
          <a:xfrm>
            <a:off x="9083707" y="4992815"/>
            <a:ext cx="199815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ledgers management.</a:t>
            </a:r>
            <a:endParaRPr lang="en-US" sz="155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bg-amber.theme@separator.no-image"/>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679056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does E-IPFS perform?</a:t>
            </a:r>
            <a:endParaRPr lang="en-US" sz="4277"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149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Hit rate went almost to 100%</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6672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graph</a:t>
            </a:r>
            <a:endParaRPr lang="en-US" sz="1944" dirty="0"/>
          </a:p>
        </p:txBody>
      </p:sp>
      <p:sp>
        <p:nvSpPr>
          <p:cNvPr id="7" name="span"/>
          <p:cNvSpPr/>
          <p:nvPr/>
        </p:nvSpPr>
        <p:spPr>
          <a:xfrm>
            <a:off x="1739075" y="1571625"/>
            <a:ext cx="7434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shows</a:t>
            </a:r>
            <a:endParaRPr lang="en-US" sz="1944" dirty="0"/>
          </a:p>
        </p:txBody>
      </p:sp>
      <p:sp>
        <p:nvSpPr>
          <p:cNvPr id="8" name="span"/>
          <p:cNvSpPr/>
          <p:nvPr/>
        </p:nvSpPr>
        <p:spPr>
          <a:xfrm>
            <a:off x="255184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2983421" y="1571625"/>
            <a:ext cx="8226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hit-rate</a:t>
            </a:r>
            <a:endParaRPr lang="en-US" sz="1944" dirty="0"/>
          </a:p>
        </p:txBody>
      </p:sp>
      <p:sp>
        <p:nvSpPr>
          <p:cNvPr id="10" name="span"/>
          <p:cNvSpPr/>
          <p:nvPr/>
        </p:nvSpPr>
        <p:spPr>
          <a:xfrm>
            <a:off x="3875437" y="1571625"/>
            <a:ext cx="7596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across</a:t>
            </a:r>
            <a:endParaRPr lang="en-US" sz="1944" dirty="0"/>
          </a:p>
        </p:txBody>
      </p:sp>
      <p:sp>
        <p:nvSpPr>
          <p:cNvPr id="11" name="span"/>
          <p:cNvSpPr/>
          <p:nvPr/>
        </p:nvSpPr>
        <p:spPr>
          <a:xfrm>
            <a:off x="5590604" y="1571625"/>
            <a:ext cx="2314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2" name="span"/>
          <p:cNvSpPr/>
          <p:nvPr/>
        </p:nvSpPr>
        <p:spPr>
          <a:xfrm>
            <a:off x="5891498" y="1571625"/>
            <a:ext cx="5648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3" name="em"/>
          <p:cNvSpPr/>
          <p:nvPr/>
        </p:nvSpPr>
        <p:spPr>
          <a:xfrm>
            <a:off x="4704493" y="1571625"/>
            <a:ext cx="81667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200TB</a:t>
            </a:r>
            <a:endParaRPr lang="en-US" sz="1944" dirty="0"/>
          </a:p>
        </p:txBody>
      </p:sp>
      <p:pic>
        <p:nvPicPr>
          <p:cNvPr id="14" name="img.freya@image.image.with-content" descr="preencoded.png">    </p:cNvPr>
          <p:cNvPicPr>
            <a:picLocks noChangeAspect="1"/>
          </p:cNvPicPr>
          <p:nvPr/>
        </p:nvPicPr>
        <p:blipFill>
          <a:blip r:embed="rId1"/>
          <a:stretch>
            <a:fillRect/>
          </a:stretch>
        </p:blipFill>
        <p:spPr>
          <a:xfrm>
            <a:off x="1547908" y="2601659"/>
            <a:ext cx="9096280" cy="304790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90073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average indexing time has dropped</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180749" y="1563053"/>
            <a:ext cx="7830503" cy="426710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9102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Give me the numbers!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535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Here</a:t>
            </a:r>
            <a:endParaRPr lang="en-US" sz="1944" dirty="0"/>
          </a:p>
        </p:txBody>
      </p:sp>
      <p:sp>
        <p:nvSpPr>
          <p:cNvPr id="8" name="span"/>
          <p:cNvSpPr/>
          <p:nvPr/>
        </p:nvSpPr>
        <p:spPr>
          <a:xfrm>
            <a:off x="1110615" y="1571625"/>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9" name="span"/>
          <p:cNvSpPr/>
          <p:nvPr/>
        </p:nvSpPr>
        <p:spPr>
          <a:xfrm>
            <a:off x="154343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1975009" y="1571625"/>
            <a:ext cx="1014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numbers</a:t>
            </a:r>
            <a:endParaRPr lang="en-US" sz="1944" dirty="0"/>
          </a:p>
        </p:txBody>
      </p:sp>
      <p:sp>
        <p:nvSpPr>
          <p:cNvPr id="11" name="span"/>
          <p:cNvSpPr/>
          <p:nvPr/>
        </p:nvSpPr>
        <p:spPr>
          <a:xfrm>
            <a:off x="3058382" y="1571625"/>
            <a:ext cx="5185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after</a:t>
            </a:r>
            <a:endParaRPr lang="en-US" sz="1944" dirty="0"/>
          </a:p>
        </p:txBody>
      </p:sp>
      <p:sp>
        <p:nvSpPr>
          <p:cNvPr id="12" name="span"/>
          <p:cNvSpPr/>
          <p:nvPr/>
        </p:nvSpPr>
        <p:spPr>
          <a:xfrm>
            <a:off x="5036153"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3" name="span"/>
          <p:cNvSpPr/>
          <p:nvPr/>
        </p:nvSpPr>
        <p:spPr>
          <a:xfrm>
            <a:off x="5308473" y="1571625"/>
            <a:ext cx="13042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production.</a:t>
            </a:r>
            <a:endParaRPr lang="en-US" sz="1944" dirty="0"/>
          </a:p>
        </p:txBody>
      </p:sp>
      <p:sp>
        <p:nvSpPr>
          <p:cNvPr id="14" name="em"/>
          <p:cNvSpPr/>
          <p:nvPr/>
        </p:nvSpPr>
        <p:spPr>
          <a:xfrm>
            <a:off x="3646361" y="1571625"/>
            <a:ext cx="34842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six</a:t>
            </a:r>
            <a:endParaRPr lang="en-US" sz="1944" dirty="0"/>
          </a:p>
        </p:txBody>
      </p:sp>
      <p:sp>
        <p:nvSpPr>
          <p:cNvPr id="15" name="em"/>
          <p:cNvSpPr/>
          <p:nvPr/>
        </p:nvSpPr>
        <p:spPr>
          <a:xfrm>
            <a:off x="4053173" y="1571625"/>
            <a:ext cx="91354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months</a:t>
            </a:r>
            <a:endParaRPr lang="en-US" sz="1944" dirty="0"/>
          </a:p>
        </p:txBody>
      </p:sp>
      <p:sp>
        <p:nvSpPr>
          <p:cNvPr id="16" name="span"/>
          <p:cNvSpPr/>
          <p:nvPr/>
        </p:nvSpPr>
        <p:spPr>
          <a:xfrm>
            <a:off x="1167765" y="3690652"/>
            <a:ext cx="1882807"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180M</a:t>
            </a:r>
            <a:endParaRPr lang="en-US" sz="5832" dirty="0"/>
          </a:p>
        </p:txBody>
      </p:sp>
      <p:sp>
        <p:nvSpPr>
          <p:cNvPr id="17" name="span"/>
          <p:cNvSpPr/>
          <p:nvPr/>
        </p:nvSpPr>
        <p:spPr>
          <a:xfrm>
            <a:off x="1800892" y="4653820"/>
            <a:ext cx="6166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CARs</a:t>
            </a:r>
            <a:endParaRPr lang="en-US" sz="1814" dirty="0"/>
          </a:p>
        </p:txBody>
      </p:sp>
      <p:sp>
        <p:nvSpPr>
          <p:cNvPr id="18" name="span"/>
          <p:cNvSpPr/>
          <p:nvPr/>
        </p:nvSpPr>
        <p:spPr>
          <a:xfrm>
            <a:off x="5477542" y="3690652"/>
            <a:ext cx="1236917"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16B</a:t>
            </a:r>
            <a:endParaRPr lang="en-US" sz="5832" dirty="0"/>
          </a:p>
        </p:txBody>
      </p:sp>
      <p:sp>
        <p:nvSpPr>
          <p:cNvPr id="19" name="span"/>
          <p:cNvSpPr/>
          <p:nvPr/>
        </p:nvSpPr>
        <p:spPr>
          <a:xfrm>
            <a:off x="5718715" y="4653820"/>
            <a:ext cx="75457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Blocks</a:t>
            </a:r>
            <a:endParaRPr lang="en-US" sz="1814" dirty="0"/>
          </a:p>
        </p:txBody>
      </p:sp>
      <p:sp>
        <p:nvSpPr>
          <p:cNvPr id="20" name="span"/>
          <p:cNvSpPr/>
          <p:nvPr/>
        </p:nvSpPr>
        <p:spPr>
          <a:xfrm>
            <a:off x="9409081" y="3690652"/>
            <a:ext cx="1347311"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24B</a:t>
            </a:r>
            <a:endParaRPr lang="en-US" sz="5832" dirty="0"/>
          </a:p>
        </p:txBody>
      </p:sp>
      <p:sp>
        <p:nvSpPr>
          <p:cNvPr id="21" name="span"/>
          <p:cNvSpPr/>
          <p:nvPr/>
        </p:nvSpPr>
        <p:spPr>
          <a:xfrm>
            <a:off x="9275636" y="4653820"/>
            <a:ext cx="16142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Blocks to Cars</a:t>
            </a:r>
            <a:endParaRPr lang="en-US" sz="1814"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64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 lessons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9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8" name="span"/>
          <p:cNvSpPr/>
          <p:nvPr/>
        </p:nvSpPr>
        <p:spPr>
          <a:xfrm>
            <a:off x="1150334"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641062"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0" name="span"/>
          <p:cNvSpPr/>
          <p:nvPr/>
        </p:nvSpPr>
        <p:spPr>
          <a:xfrm>
            <a:off x="2050352" y="1571625"/>
            <a:ext cx="5753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11" name="span"/>
          <p:cNvSpPr/>
          <p:nvPr/>
        </p:nvSpPr>
        <p:spPr>
          <a:xfrm>
            <a:off x="269500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3296031"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3769519" y="1571625"/>
            <a:ext cx="498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a:t>
            </a:r>
            <a:endParaRPr lang="en-US" sz="1944" dirty="0"/>
          </a:p>
        </p:txBody>
      </p:sp>
      <p:sp>
        <p:nvSpPr>
          <p:cNvPr id="14" name="span"/>
          <p:cNvSpPr/>
          <p:nvPr/>
        </p:nvSpPr>
        <p:spPr>
          <a:xfrm>
            <a:off x="4336923" y="1571625"/>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journey?</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057811"/>
            <a:ext cx="1219200" cy="1219200"/>
          </a:xfrm>
          <a:prstGeom prst="rect">
            <a:avLst/>
          </a:prstGeom>
        </p:spPr>
      </p:pic>
      <p:sp>
        <p:nvSpPr>
          <p:cNvPr id="16" name="span"/>
          <p:cNvSpPr/>
          <p:nvPr/>
        </p:nvSpPr>
        <p:spPr>
          <a:xfrm>
            <a:off x="1689164" y="4551331"/>
            <a:ext cx="8401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K.I.S.S.</a:t>
            </a:r>
            <a:endParaRPr lang="en-US" sz="1814" dirty="0"/>
          </a:p>
        </p:txBody>
      </p:sp>
      <p:sp>
        <p:nvSpPr>
          <p:cNvPr id="17" name="span"/>
          <p:cNvSpPr/>
          <p:nvPr/>
        </p:nvSpPr>
        <p:spPr>
          <a:xfrm>
            <a:off x="597599" y="4878705"/>
            <a:ext cx="30231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IPFS protocols are very complex.</a:t>
            </a:r>
            <a:endParaRPr lang="en-US" sz="1555" dirty="0"/>
          </a:p>
        </p:txBody>
      </p:sp>
      <p:sp>
        <p:nvSpPr>
          <p:cNvPr id="18" name="span"/>
          <p:cNvSpPr/>
          <p:nvPr/>
        </p:nvSpPr>
        <p:spPr>
          <a:xfrm>
            <a:off x="525590" y="5150263"/>
            <a:ext cx="31671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Simplifying is the only way to have</a:t>
            </a:r>
            <a:endParaRPr lang="en-US" sz="1555" dirty="0"/>
          </a:p>
        </p:txBody>
      </p:sp>
      <p:sp>
        <p:nvSpPr>
          <p:cNvPr id="19" name="span"/>
          <p:cNvSpPr/>
          <p:nvPr/>
        </p:nvSpPr>
        <p:spPr>
          <a:xfrm>
            <a:off x="1377410" y="5421821"/>
            <a:ext cx="14635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viable products.</a:t>
            </a:r>
            <a:endParaRPr lang="en-US" sz="1555" dirty="0"/>
          </a:p>
        </p:txBody>
      </p:sp>
      <p:pic>
        <p:nvPicPr>
          <p:cNvPr id="2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057811"/>
            <a:ext cx="1219200" cy="1219200"/>
          </a:xfrm>
          <a:prstGeom prst="rect">
            <a:avLst/>
          </a:prstGeom>
        </p:spPr>
      </p:pic>
      <p:sp>
        <p:nvSpPr>
          <p:cNvPr id="21" name="span"/>
          <p:cNvSpPr/>
          <p:nvPr/>
        </p:nvSpPr>
        <p:spPr>
          <a:xfrm>
            <a:off x="4931950" y="4551331"/>
            <a:ext cx="232810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HTTP is not dead yet</a:t>
            </a:r>
            <a:endParaRPr lang="en-US" sz="1814" dirty="0"/>
          </a:p>
        </p:txBody>
      </p:sp>
      <p:sp>
        <p:nvSpPr>
          <p:cNvPr id="22" name="span"/>
          <p:cNvSpPr/>
          <p:nvPr/>
        </p:nvSpPr>
        <p:spPr>
          <a:xfrm>
            <a:off x="5027390" y="4878705"/>
            <a:ext cx="21371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New protocols are very</a:t>
            </a:r>
            <a:endParaRPr lang="en-US" sz="1555" dirty="0"/>
          </a:p>
        </p:txBody>
      </p:sp>
      <p:sp>
        <p:nvSpPr>
          <p:cNvPr id="23" name="span"/>
          <p:cNvSpPr/>
          <p:nvPr/>
        </p:nvSpPr>
        <p:spPr>
          <a:xfrm>
            <a:off x="4758404" y="5150263"/>
            <a:ext cx="26750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fashionable, but the good old</a:t>
            </a:r>
            <a:endParaRPr lang="en-US" sz="1555" dirty="0"/>
          </a:p>
        </p:txBody>
      </p:sp>
      <p:sp>
        <p:nvSpPr>
          <p:cNvPr id="24" name="span"/>
          <p:cNvSpPr/>
          <p:nvPr/>
        </p:nvSpPr>
        <p:spPr>
          <a:xfrm>
            <a:off x="4523137" y="5421821"/>
            <a:ext cx="31456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HTTP can still be very performant.</a:t>
            </a:r>
            <a:endParaRPr lang="en-US" sz="1555" dirty="0"/>
          </a:p>
        </p:txBody>
      </p:sp>
      <p:pic>
        <p:nvPicPr>
          <p:cNvPr id="2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057811"/>
            <a:ext cx="1219200" cy="1219200"/>
          </a:xfrm>
          <a:prstGeom prst="rect">
            <a:avLst/>
          </a:prstGeom>
        </p:spPr>
      </p:pic>
      <p:sp>
        <p:nvSpPr>
          <p:cNvPr id="26" name="span"/>
          <p:cNvSpPr/>
          <p:nvPr/>
        </p:nvSpPr>
        <p:spPr>
          <a:xfrm>
            <a:off x="9002935" y="4551331"/>
            <a:ext cx="215960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Democracy is good</a:t>
            </a:r>
            <a:endParaRPr lang="en-US" sz="1814" dirty="0"/>
          </a:p>
        </p:txBody>
      </p:sp>
      <p:sp>
        <p:nvSpPr>
          <p:cNvPr id="27" name="span"/>
          <p:cNvSpPr/>
          <p:nvPr/>
        </p:nvSpPr>
        <p:spPr>
          <a:xfrm>
            <a:off x="8660321" y="4878705"/>
            <a:ext cx="284483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Being unable to lock in a single</a:t>
            </a:r>
            <a:endParaRPr lang="en-US" sz="1555" dirty="0"/>
          </a:p>
        </p:txBody>
      </p:sp>
      <p:sp>
        <p:nvSpPr>
          <p:cNvPr id="28" name="span"/>
          <p:cNvSpPr/>
          <p:nvPr/>
        </p:nvSpPr>
        <p:spPr>
          <a:xfrm>
            <a:off x="8583359" y="5150263"/>
            <a:ext cx="29988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cloud provider led to flexible and</a:t>
            </a:r>
            <a:endParaRPr lang="en-US" sz="1555" dirty="0"/>
          </a:p>
        </p:txBody>
      </p:sp>
      <p:sp>
        <p:nvSpPr>
          <p:cNvPr id="29" name="span"/>
          <p:cNvSpPr/>
          <p:nvPr/>
        </p:nvSpPr>
        <p:spPr>
          <a:xfrm>
            <a:off x="9289161" y="5421821"/>
            <a:ext cx="15871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lean architecture.</a:t>
            </a:r>
            <a:endParaRPr lang="en-US" sz="155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5380101"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“Keep your eyes on the stars,</a:t>
            </a:r>
            <a:endParaRPr lang="en-US" sz="3240" dirty="0"/>
          </a:p>
        </p:txBody>
      </p:sp>
      <p:sp>
        <p:nvSpPr>
          <p:cNvPr id="8" name="span.sentence.dark"/>
          <p:cNvSpPr/>
          <p:nvPr/>
        </p:nvSpPr>
        <p:spPr>
          <a:xfrm>
            <a:off x="487680" y="3554254"/>
            <a:ext cx="5456301"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and your feet on the ground.”</a:t>
            </a:r>
            <a:endParaRPr lang="en-US" sz="3240" dirty="0"/>
          </a:p>
        </p:txBody>
      </p:sp>
      <p:sp>
        <p:nvSpPr>
          <p:cNvPr id="9" name="strong.author.dark"/>
          <p:cNvSpPr/>
          <p:nvPr/>
        </p:nvSpPr>
        <p:spPr>
          <a:xfrm>
            <a:off x="487680" y="4107847"/>
            <a:ext cx="2574798"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Theodore Roosevelt</a:t>
            </a:r>
            <a:endParaRPr lang="en-US" sz="1944"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Scaling of a Web3 system to the sky and beyond in AWS</dc:title>
  <dc:subject>[web3.storage](http://web3.storage) is a system living on top of [Interplanetary File System
(IPFS)](https://ipfs.io) to provide non technical people access to a completely decentralized file sharing network
designed to preserve and grow humanity's knowledge.
The massive success of the initiative quickly brought the system to a point were it was not able to handle the
growth. Uploaded files were only available for downloads after several days due to limited capacity. Adding new
processing nodes took literally days due to the complex bootstrap procedures mandated by the different network
protocols involved.
In this talk I will show how we have been able to migrate to a new fully stateless system by carefully making
assumption and leveraging AWS services. We developed a system that now can perform infinite horizontal scalability
and it is able to consistently handle millions of uploads per day.
</dc:subject>
  <dc:creator>Paolo Insogna</dc:creator>
  <cp:lastModifiedBy>Paolo Insogna</cp:lastModifiedBy>
  <cp:revision>1</cp:revision>
  <dcterms:created xsi:type="dcterms:W3CDTF">2026-11-02T14:08:42Z</dcterms:created>
  <dcterms:modified xsi:type="dcterms:W3CDTF">2026-11-02T14:08:42Z</dcterms:modified>
</cp:coreProperties>
</file>