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slideMasters/slideMaster43.xml" ContentType="application/vnd.openxmlformats-officedocument.presentationml.slideMaster+xml"/>
  <Override PartName="/ppt/slides/slide43.xml" ContentType="application/vnd.openxmlformats-officedocument.presentationml.slide+xml"/>
  <Override PartName="/ppt/slideMasters/slideMaster44.xml" ContentType="application/vnd.openxmlformats-officedocument.presentationml.slideMaster+xml"/>
  <Override PartName="/ppt/slides/slide44.xml" ContentType="application/vnd.openxmlformats-officedocument.presentationml.slide+xml"/>
  <Override PartName="/ppt/slideMasters/slideMaster45.xml" ContentType="application/vnd.openxmlformats-officedocument.presentationml.slideMaster+xml"/>
  <Override PartName="/ppt/slides/slide45.xml" ContentType="application/vnd.openxmlformats-officedocument.presentationml.slide+xml"/>
  <Override PartName="/ppt/slideMasters/slideMaster46.xml" ContentType="application/vnd.openxmlformats-officedocument.presentationml.slideMaster+xml"/>
  <Override PartName="/ppt/slides/slide46.xml" ContentType="application/vnd.openxmlformats-officedocument.presentationml.slide+xml"/>
  <Override PartName="/ppt/slideMasters/slideMaster47.xml" ContentType="application/vnd.openxmlformats-officedocument.presentationml.slideMaster+xml"/>
  <Override PartName="/ppt/slides/slide47.xml" ContentType="application/vnd.openxmlformats-officedocument.presentationml.slide+xml"/>
  <Override PartName="/ppt/slideMasters/slideMaster48.xml" ContentType="application/vnd.openxmlformats-officedocument.presentationml.slideMaster+xml"/>
  <Override PartName="/ppt/slides/slide48.xml" ContentType="application/vnd.openxmlformats-officedocument.presentationml.slide+xml"/>
  <Override PartName="/ppt/slideMasters/slideMaster49.xml" ContentType="application/vnd.openxmlformats-officedocument.presentationml.slideMaster+xml"/>
  <Override PartName="/ppt/slides/slide49.xml" ContentType="application/vnd.openxmlformats-officedocument.presentationml.slide+xml"/>
  <Override PartName="/ppt/slideMasters/slideMaster50.xml" ContentType="application/vnd.openxmlformats-officedocument.presentationml.slideMaster+xml"/>
  <Override PartName="/ppt/slides/slide5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fonts/font1.fntdata" ContentType="application/x-fontdata"/>
  <Override PartName="/ppt/fonts/font2.fntdata" ContentType="application/x-fontdata"/>
  <Override PartName="/ppt/fonts/font3.fntdata" ContentType="application/x-fontdata"/>
  <Override PartName="/ppt/fonts/font4.fntdata" ContentType="application/x-fontdata"/>
  <Override PartName="/ppt/fonts/font5.fntdata" ContentType="application/x-fontdata"/>
  <Override PartName="/ppt/fonts/font6.fntdata" ContentType="application/x-fontdata"/>
  <Override PartName="/ppt/fonts/font7.fntdata" ContentType="application/x-fontdata"/>
  <Override PartName="/ppt/fonts/font8.fntdata" ContentType="application/x-fontdata"/>
  <Override PartName="/ppt/fonts/font9.fntdata" ContentType="application/x-fontdata"/>
  <Override PartName="/ppt/fonts/font10.fntdata" ContentType="application/x-fontdata"/>
  <Override PartName="/ppt/fonts/font11.fntdata" ContentType="application/x-fontdata"/>
  <Override PartName="/ppt/fonts/font12.fntdata" ContentType="application/x-fontdata"/>
  <Override PartName="/ppt/fonts/font13.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0" autoCompressPictures="0" embedTrueType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Lst>
  <p:notesMasterIdLst>
    <p:notesMasterId r:id="rId52"/>
  </p:notesMasterIdLst>
  <p:sldSz cx="12192000" cy="6827520"/>
  <p:notesSz cx="6827520" cy="12192000"/>
  <p:embeddedFontLst>
    <p:embeddedFont>
      <p:font typeface="Montserrat" panose="00000000000000000000" charset="1"/>
      <p:regular r:id="rId58"/>
      <p:bold r:id="rId57"/>
    </p:embeddedFont>
    <p:embeddedFont>
      <p:font typeface="Inter Light" panose="02000503000000020004" charset="1"/>
      <p:regular r:id="rId59"/>
    </p:embeddedFont>
    <p:embeddedFont>
      <p:font typeface="Bitter" panose="00000000000000000000" charset="1"/>
      <p:regular r:id="rId69"/>
      <p:bold r:id="rId60"/>
      <p:boldItalic r:id="rId68"/>
    </p:embeddedFont>
    <p:embeddedFont>
      <p:font typeface="Montserrat ExtraBold" panose="00000000000000000000" charset="1"/>
      <p:regular r:id="rId61"/>
    </p:embeddedFont>
    <p:embeddedFont>
      <p:font typeface="Inter ExtraBold" panose="02000503000000020004" charset="1"/>
      <p:regular r:id="rId62"/>
    </p:embeddedFont>
    <p:embeddedFont>
      <p:font typeface="Inter" panose="02000503000000020004" charset="1"/>
      <p:regular r:id="rId63"/>
      <p:bold r:id="rId66"/>
    </p:embeddedFont>
    <p:embeddedFont>
      <p:font typeface="Roboto Mono" panose="00000009000000000000" charset="1"/>
      <p:regular r:id="rId67"/>
      <p:bold r:id="rId64"/>
    </p:embeddedFont>
    <p:embeddedFont>
      <p:font typeface="Montserrat Black" panose="00000000000000000000" charset="1"/>
      <p:regular r:id="rId65"/>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notesMaster" Target="notesMasters/notesMaster1.xml"/><Relationship Id="rId53" Type="http://schemas.openxmlformats.org/officeDocument/2006/relationships/presProps" Target="presProps.xml"/><Relationship Id="rId54" Type="http://schemas.openxmlformats.org/officeDocument/2006/relationships/viewProps" Target="viewProps.xml"/><Relationship Id="rId55" Type="http://schemas.openxmlformats.org/officeDocument/2006/relationships/theme" Target="theme/theme1.xml"/><Relationship Id="rId56" Type="http://schemas.openxmlformats.org/officeDocument/2006/relationships/tableStyles" Target="tableStyles.xml"/><Relationship Id="rId57" Type="http://schemas.openxmlformats.org/officeDocument/2006/relationships/font" Target="fonts/font1.fntdata"/><Relationship Id="rId58" Type="http://schemas.openxmlformats.org/officeDocument/2006/relationships/font" Target="fonts/font2.fntdata"/><Relationship Id="rId59" Type="http://schemas.openxmlformats.org/officeDocument/2006/relationships/font" Target="fonts/font3.fntdata"/><Relationship Id="rId60" Type="http://schemas.openxmlformats.org/officeDocument/2006/relationships/font" Target="fonts/font4.fntdata"/><Relationship Id="rId61" Type="http://schemas.openxmlformats.org/officeDocument/2006/relationships/font" Target="fonts/font5.fntdata"/><Relationship Id="rId62" Type="http://schemas.openxmlformats.org/officeDocument/2006/relationships/font" Target="fonts/font6.fntdata"/><Relationship Id="rId63" Type="http://schemas.openxmlformats.org/officeDocument/2006/relationships/font" Target="fonts/font7.fntdata"/><Relationship Id="rId64" Type="http://schemas.openxmlformats.org/officeDocument/2006/relationships/font" Target="fonts/font8.fntdata"/><Relationship Id="rId65" Type="http://schemas.openxmlformats.org/officeDocument/2006/relationships/font" Target="fonts/font9.fntdata"/><Relationship Id="rId66" Type="http://schemas.openxmlformats.org/officeDocument/2006/relationships/font" Target="fonts/font10.fntdata"/><Relationship Id="rId67" Type="http://schemas.openxmlformats.org/officeDocument/2006/relationships/font" Target="fonts/font11.fntdata"/><Relationship Id="rId68" Type="http://schemas.openxmlformats.org/officeDocument/2006/relationships/font" Target="fonts/font12.fntdata"/><Relationship Id="rId69" Type="http://schemas.openxmlformats.org/officeDocument/2006/relationships/font" Target="fonts/font13.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_rels/notesSlide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3.xml"/>
		</Relationships>
</file>

<file path=ppt/notesSlides/_rels/notesSlide4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4.xml"/>
		</Relationships>
</file>

<file path=ppt/notesSlides/_rels/notesSlide4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5.xml"/>
		</Relationships>
</file>

<file path=ppt/notesSlides/_rels/notesSlide4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6.xml"/>
		</Relationships>
</file>

<file path=ppt/notesSlides/_rels/notesSlide4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7.xml"/>
		</Relationships>
</file>

<file path=ppt/notesSlides/_rels/notesSlide4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8.xml"/>
		</Relationships>
</file>

<file path=ppt/notesSlides/_rels/notesSlide4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9.xml"/>
		</Relationships>
</file>

<file path=ppt/notesSlides/_rels/notesSlide5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4" Type="http://schemas.openxmlformats.org/officeDocument/2006/relationships/hyperlink" Target="https://platformatic.dev/" TargetMode="External"/><Relationship Id="rId5" Type="http://schemas.openxmlformats.org/officeDocument/2006/relationships/hyperlink" Target="https://platformatic.dev/" TargetMode="External"/><Relationship Id="rId10" Type="http://schemas.openxmlformats.org/officeDocument/2006/relationships/hyperlink" Target="https://talks.paoloinsogna.dev/destino" TargetMode="External"/><Relationship Id="rId15" Type="http://schemas.openxmlformats.org/officeDocument/2006/relationships/hyperlink" Target="https://talks.paoloinsogna.dev/pdfs/destino.pdf" TargetMode="External"/><Relationship Id="rId1" Type="http://schemas.openxmlformats.org/officeDocument/2006/relationships/image" Target="../media/image-1-1.png"/><Relationship Id="rId2" Type="http://schemas.openxmlformats.org/officeDocument/2006/relationships/image" Target="../media/image-1-2.svg"/><Relationship Id="rId3" Type="http://schemas.openxmlformats.org/officeDocument/2006/relationships/image" Target="../media/image-1-3.png"/><Relationship Id="rId6" Type="http://schemas.openxmlformats.org/officeDocument/2006/relationships/image" Target="../media/image-1-4.png"/><Relationship Id="rId7" Type="http://schemas.openxmlformats.org/officeDocument/2006/relationships/image" Target="../media/image-1-5.svg"/><Relationship Id="rId8" Type="http://schemas.openxmlformats.org/officeDocument/2006/relationships/image" Target="../media/image-1-6.png"/><Relationship Id="rId9" Type="http://schemas.openxmlformats.org/officeDocument/2006/relationships/image" Target="../media/image-1-7.svg"/><Relationship Id="rId11" Type="http://schemas.openxmlformats.org/officeDocument/2006/relationships/image" Target="../media/image-1-8.png"/><Relationship Id="rId12" Type="http://schemas.openxmlformats.org/officeDocument/2006/relationships/image" Target="../media/image-1-9.svg"/><Relationship Id="rId13" Type="http://schemas.openxmlformats.org/officeDocument/2006/relationships/image" Target="../media/image-1-10.png"/><Relationship Id="rId14" Type="http://schemas.openxmlformats.org/officeDocument/2006/relationships/image" Target="../media/image-1-11.svg"/><Relationship Id="rId16" Type="http://schemas.openxmlformats.org/officeDocument/2006/relationships/slideLayout" Target="../slideLayouts/slideLayout1.xml"/><Relationship Id="rId17"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image" Target="../media/image-2-2.png"/><Relationship Id="rId3" Type="http://schemas.openxmlformats.org/officeDocument/2006/relationships/slideLayout" Target="../slideLayouts/slideLayout1.xml"/><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hyperlink" Target="https://nodejs.org/" TargetMode="External"/><Relationship Id="rId4" Type="http://schemas.openxmlformats.org/officeDocument/2006/relationships/hyperlink" Target="https://platformatic.dev/" TargetMode="External"/><Relationship Id="rId7" Type="http://schemas.openxmlformats.org/officeDocument/2006/relationships/hyperlink" Target="https://paoloinsogna.dev/" TargetMode="External"/><Relationship Id="rId10" Type="http://schemas.openxmlformats.org/officeDocument/2006/relationships/hyperlink" Target="https://github.com/ShogunPanda" TargetMode="External"/><Relationship Id="rId13" Type="http://schemas.openxmlformats.org/officeDocument/2006/relationships/hyperlink" Target="https://twitter.com/p_insogna" TargetMode="External"/><Relationship Id="rId16" Type="http://schemas.openxmlformats.org/officeDocument/2006/relationships/hyperlink" Target="https://linkedin.com/in/pinsogna" TargetMode="External"/><Relationship Id="rId1" Type="http://schemas.openxmlformats.org/officeDocument/2006/relationships/image" Target="../media/image-3-1.png"/><Relationship Id="rId2" Type="http://schemas.openxmlformats.org/officeDocument/2006/relationships/image" Target="../media/image-3-2.png"/><Relationship Id="rId5" Type="http://schemas.openxmlformats.org/officeDocument/2006/relationships/image" Target="../media/image-3-3.png"/><Relationship Id="rId6" Type="http://schemas.openxmlformats.org/officeDocument/2006/relationships/image" Target="../media/image-3-4.svg"/><Relationship Id="rId8" Type="http://schemas.openxmlformats.org/officeDocument/2006/relationships/image" Target="../media/image-3-5.png"/><Relationship Id="rId9" Type="http://schemas.openxmlformats.org/officeDocument/2006/relationships/image" Target="../media/image-3-6.svg"/><Relationship Id="rId11" Type="http://schemas.openxmlformats.org/officeDocument/2006/relationships/image" Target="../media/image-3-7.png"/><Relationship Id="rId12" Type="http://schemas.openxmlformats.org/officeDocument/2006/relationships/image" Target="../media/image-3-8.svg"/><Relationship Id="rId14" Type="http://schemas.openxmlformats.org/officeDocument/2006/relationships/image" Target="../media/image-3-9.png"/><Relationship Id="rId15" Type="http://schemas.openxmlformats.org/officeDocument/2006/relationships/image" Target="../media/image-3-10.svg"/><Relationship Id="rId17" Type="http://schemas.openxmlformats.org/officeDocument/2006/relationships/image" Target="../media/image-3-11.png"/><Relationship Id="rId18" Type="http://schemas.openxmlformats.org/officeDocument/2006/relationships/slideLayout" Target="../slideLayouts/slideLayout1.xml"/><Relationship Id="rId19"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2" Type="http://schemas.openxmlformats.org/officeDocument/2006/relationships/hyperlink" Target="https://medium.com/booking-com-development/node-js-at-scale-rebalanced-how-we-cut-cost-by-38-62ce247a3002" TargetMode="External"/><Relationship Id="rId4" Type="http://schemas.openxmlformats.org/officeDocument/2006/relationships/hyperlink" Target="https://platformatichq.com/case-studies/supabase" TargetMode="External"/><Relationship Id="rId6" Type="http://schemas.openxmlformats.org/officeDocument/2006/relationships/hyperlink" Target="https://platformatichq.com/case-studies/spendesk" TargetMode="External"/><Relationship Id="rId1" Type="http://schemas.openxmlformats.org/officeDocument/2006/relationships/image" Target="../media/image-4-1.png"/><Relationship Id="rId3" Type="http://schemas.openxmlformats.org/officeDocument/2006/relationships/image" Target="../media/image-4-2.png"/><Relationship Id="rId5" Type="http://schemas.openxmlformats.org/officeDocument/2006/relationships/image" Target="../media/image-4-3.png"/><Relationship Id="rId7" Type="http://schemas.openxmlformats.org/officeDocument/2006/relationships/image" Target="../media/image-4-4.png"/><Relationship Id="rId8" Type="http://schemas.openxmlformats.org/officeDocument/2006/relationships/slideLayout" Target="../slideLayouts/slideLayout1.xml"/><Relationship Id="rId9"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slideLayout" Target="../slideLayouts/slideLayout1.xml"/><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slideLayout" Target="../slideLayouts/slideLayout1.xml"/><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slideLayout" Target="../slideLayouts/slideLayout1.xml"/><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3" Type="http://schemas.openxmlformats.org/officeDocument/2006/relationships/hyperlink" Target="https://github.com/anomalyco/opentui" TargetMode="External"/><Relationship Id="rId1" Type="http://schemas.openxmlformats.org/officeDocument/2006/relationships/image" Target="../media/image-9-1.png"/><Relationship Id="rId2" Type="http://schemas.openxmlformats.org/officeDocument/2006/relationships/image" Target="../media/image-9-2.svg"/><Relationship Id="rId4" Type="http://schemas.openxmlformats.org/officeDocument/2006/relationships/image" Target="../media/image-9-3.png"/><Relationship Id="rId5" Type="http://schemas.openxmlformats.org/officeDocument/2006/relationships/slideLayout" Target="../slideLayouts/slideLayout1.xml"/><Relationship Id="rId6"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svg"/><Relationship Id="rId3" Type="http://schemas.openxmlformats.org/officeDocument/2006/relationships/image" Target="../media/image-10-3.png"/><Relationship Id="rId4" Type="http://schemas.openxmlformats.org/officeDocument/2006/relationships/image" Target="../media/image-10-4.svg"/><Relationship Id="rId5" Type="http://schemas.openxmlformats.org/officeDocument/2006/relationships/image" Target="../media/image-10-5.png"/><Relationship Id="rId6" Type="http://schemas.openxmlformats.org/officeDocument/2006/relationships/image" Target="../media/image-10-6.svg"/><Relationship Id="rId7" Type="http://schemas.openxmlformats.org/officeDocument/2006/relationships/image" Target="../media/image-10-7.png"/><Relationship Id="rId8" Type="http://schemas.openxmlformats.org/officeDocument/2006/relationships/slideLayout" Target="../slideLayouts/slideLayout1.xml"/><Relationship Id="rId9"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slideLayout" Target="../slideLayouts/slideLayout1.xml"/><Relationship Id="rId4"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image" Target="../media/image-12-2.svg"/><Relationship Id="rId3" Type="http://schemas.openxmlformats.org/officeDocument/2006/relationships/image" Target="../media/image-12-3.png"/><Relationship Id="rId4" Type="http://schemas.openxmlformats.org/officeDocument/2006/relationships/image" Target="../media/image-12-4.svg"/><Relationship Id="rId5" Type="http://schemas.openxmlformats.org/officeDocument/2006/relationships/image" Target="../media/image-12-5.png"/><Relationship Id="rId6" Type="http://schemas.openxmlformats.org/officeDocument/2006/relationships/image" Target="../media/image-12-6.svg"/><Relationship Id="rId7" Type="http://schemas.openxmlformats.org/officeDocument/2006/relationships/image" Target="../media/image-12-7.png"/><Relationship Id="rId8" Type="http://schemas.openxmlformats.org/officeDocument/2006/relationships/slideLayout" Target="../slideLayouts/slideLayout1.xml"/><Relationship Id="rId9"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3-2.png"/><Relationship Id="rId3" Type="http://schemas.openxmlformats.org/officeDocument/2006/relationships/slideLayout" Target="../slideLayouts/slideLayout1.xml"/><Relationship Id="rId4"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image" Target="../media/image-14-2.svg"/><Relationship Id="rId3" Type="http://schemas.openxmlformats.org/officeDocument/2006/relationships/image" Target="../media/image-14-3.png"/><Relationship Id="rId4" Type="http://schemas.openxmlformats.org/officeDocument/2006/relationships/image" Target="../media/image-14-4.svg"/><Relationship Id="rId5" Type="http://schemas.openxmlformats.org/officeDocument/2006/relationships/image" Target="../media/image-14-5.png"/><Relationship Id="rId6" Type="http://schemas.openxmlformats.org/officeDocument/2006/relationships/slideLayout" Target="../slideLayouts/slideLayout1.xml"/><Relationship Id="rId7"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image" Target="../media/image-15-2.png"/><Relationship Id="rId3" Type="http://schemas.openxmlformats.org/officeDocument/2006/relationships/slideLayout" Target="../slideLayouts/slideLayout1.xml"/><Relationship Id="rId4"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1.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image" Target="../media/image-17-2.svg"/><Relationship Id="rId3" Type="http://schemas.openxmlformats.org/officeDocument/2006/relationships/image" Target="../media/image-17-3.png"/><Relationship Id="rId4" Type="http://schemas.openxmlformats.org/officeDocument/2006/relationships/image" Target="../media/image-17-4.svg"/><Relationship Id="rId5" Type="http://schemas.openxmlformats.org/officeDocument/2006/relationships/image" Target="../media/image-17-5.png"/><Relationship Id="rId6" Type="http://schemas.openxmlformats.org/officeDocument/2006/relationships/image" Target="../media/image-17-6.svg"/><Relationship Id="rId7" Type="http://schemas.openxmlformats.org/officeDocument/2006/relationships/image" Target="../media/image-17-7.png"/><Relationship Id="rId8" Type="http://schemas.openxmlformats.org/officeDocument/2006/relationships/slideLayout" Target="../slideLayouts/slideLayout1.xml"/><Relationship Id="rId9"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image" Target="../media/image-18-2.png"/><Relationship Id="rId3" Type="http://schemas.openxmlformats.org/officeDocument/2006/relationships/slideLayout" Target="../slideLayouts/slideLayout1.xml"/><Relationship Id="rId4"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image" Target="../media/image-19-2.png"/><Relationship Id="rId3" Type="http://schemas.openxmlformats.org/officeDocument/2006/relationships/slideLayout" Target="../slideLayouts/slideLayout1.xml"/><Relationship Id="rId4"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image" Target="../media/image-20-2.svg"/><Relationship Id="rId3" Type="http://schemas.openxmlformats.org/officeDocument/2006/relationships/image" Target="../media/image-20-3.png"/><Relationship Id="rId4" Type="http://schemas.openxmlformats.org/officeDocument/2006/relationships/image" Target="../media/image-20-4.svg"/><Relationship Id="rId5" Type="http://schemas.openxmlformats.org/officeDocument/2006/relationships/image" Target="../media/image-20-5.png"/><Relationship Id="rId6" Type="http://schemas.openxmlformats.org/officeDocument/2006/relationships/slideLayout" Target="../slideLayouts/slideLayout1.xml"/><Relationship Id="rId7"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png"/><Relationship Id="rId2" Type="http://schemas.openxmlformats.org/officeDocument/2006/relationships/image" Target="../media/image-21-2.png"/><Relationship Id="rId3" Type="http://schemas.openxmlformats.org/officeDocument/2006/relationships/slideLayout" Target="../slideLayouts/slideLayout1.xml"/><Relationship Id="rId4"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png"/><Relationship Id="rId2" Type="http://schemas.openxmlformats.org/officeDocument/2006/relationships/image" Target="../media/image-22-2.png"/><Relationship Id="rId3" Type="http://schemas.openxmlformats.org/officeDocument/2006/relationships/slideLayout" Target="../slideLayouts/slideLayout1.xml"/><Relationship Id="rId4"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hyperlink" Target="https://github.com/nodejs/node" TargetMode="External"/><Relationship Id="rId2" Type="http://schemas.openxmlformats.org/officeDocument/2006/relationships/hyperlink" Target="https://github.com/ozkl/doomgeneric" TargetMode="External"/><Relationship Id="rId3" Type="http://schemas.openxmlformats.org/officeDocument/2006/relationships/image" Target="../media/image-23-1.png"/><Relationship Id="rId4" Type="http://schemas.openxmlformats.org/officeDocument/2006/relationships/slideLayout" Target="../slideLayouts/slideLayout1.xml"/><Relationship Id="rId5"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image" Target="../media/image-24-1.png"/><Relationship Id="rId2" Type="http://schemas.openxmlformats.org/officeDocument/2006/relationships/image" Target="../media/image-24-2.svg"/><Relationship Id="rId3" Type="http://schemas.openxmlformats.org/officeDocument/2006/relationships/image" Target="../media/image-24-3.png"/><Relationship Id="rId4" Type="http://schemas.openxmlformats.org/officeDocument/2006/relationships/image" Target="../media/image-24-4.svg"/><Relationship Id="rId5" Type="http://schemas.openxmlformats.org/officeDocument/2006/relationships/image" Target="../media/image-24-5.png"/><Relationship Id="rId6" Type="http://schemas.openxmlformats.org/officeDocument/2006/relationships/slideLayout" Target="../slideLayouts/slideLayout1.xml"/><Relationship Id="rId7"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png"/><Relationship Id="rId2" Type="http://schemas.openxmlformats.org/officeDocument/2006/relationships/image" Target="../media/image-25-2.svg"/><Relationship Id="rId3" Type="http://schemas.openxmlformats.org/officeDocument/2006/relationships/image" Target="../media/image-25-3.png"/><Relationship Id="rId4" Type="http://schemas.openxmlformats.org/officeDocument/2006/relationships/image" Target="../media/image-25-4.svg"/><Relationship Id="rId5" Type="http://schemas.openxmlformats.org/officeDocument/2006/relationships/image" Target="../media/image-25-5.png"/><Relationship Id="rId6" Type="http://schemas.openxmlformats.org/officeDocument/2006/relationships/image" Target="../media/image-25-6.svg"/><Relationship Id="rId7" Type="http://schemas.openxmlformats.org/officeDocument/2006/relationships/image" Target="../media/image-25-7.png"/><Relationship Id="rId8" Type="http://schemas.openxmlformats.org/officeDocument/2006/relationships/slideLayout" Target="../slideLayouts/slideLayout1.xml"/><Relationship Id="rId9"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png"/><Relationship Id="rId2" Type="http://schemas.openxmlformats.org/officeDocument/2006/relationships/image" Target="../media/image-26-2.png"/><Relationship Id="rId3" Type="http://schemas.openxmlformats.org/officeDocument/2006/relationships/slideLayout" Target="../slideLayouts/slideLayout1.xml"/><Relationship Id="rId4"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image" Target="../media/image-27-1.png"/><Relationship Id="rId2" Type="http://schemas.openxmlformats.org/officeDocument/2006/relationships/image" Target="../media/image-27-2.svg"/><Relationship Id="rId3" Type="http://schemas.openxmlformats.org/officeDocument/2006/relationships/image" Target="../media/image-27-3.png"/><Relationship Id="rId4" Type="http://schemas.openxmlformats.org/officeDocument/2006/relationships/image" Target="../media/image-27-4.svg"/><Relationship Id="rId5" Type="http://schemas.openxmlformats.org/officeDocument/2006/relationships/image" Target="../media/image-27-5.png"/><Relationship Id="rId6" Type="http://schemas.openxmlformats.org/officeDocument/2006/relationships/image" Target="../media/image-27-6.svg"/><Relationship Id="rId7" Type="http://schemas.openxmlformats.org/officeDocument/2006/relationships/image" Target="../media/image-27-7.png"/><Relationship Id="rId8" Type="http://schemas.openxmlformats.org/officeDocument/2006/relationships/slideLayout" Target="../slideLayouts/slideLayout1.xml"/><Relationship Id="rId9"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image" Target="../media/image-28-1.png"/><Relationship Id="rId2" Type="http://schemas.openxmlformats.org/officeDocument/2006/relationships/slideLayout" Target="../slideLayouts/slideLayout1.xml"/><Relationship Id="rId3"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image" Target="../media/image-29-1.png"/><Relationship Id="rId2" Type="http://schemas.openxmlformats.org/officeDocument/2006/relationships/image" Target="../media/image-29-2.png"/><Relationship Id="rId3" Type="http://schemas.openxmlformats.org/officeDocument/2006/relationships/slideLayout" Target="../slideLayouts/slideLayout1.xml"/><Relationship Id="rId4"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image" Target="../media/image-30-1.png"/><Relationship Id="rId2" Type="http://schemas.openxmlformats.org/officeDocument/2006/relationships/image" Target="../media/image-30-2.svg"/><Relationship Id="rId3" Type="http://schemas.openxmlformats.org/officeDocument/2006/relationships/image" Target="../media/image-30-3.png"/><Relationship Id="rId4" Type="http://schemas.openxmlformats.org/officeDocument/2006/relationships/image" Target="../media/image-30-4.svg"/><Relationship Id="rId5" Type="http://schemas.openxmlformats.org/officeDocument/2006/relationships/image" Target="../media/image-30-5.png"/><Relationship Id="rId6" Type="http://schemas.openxmlformats.org/officeDocument/2006/relationships/image" Target="../media/image-30-6.svg"/><Relationship Id="rId7" Type="http://schemas.openxmlformats.org/officeDocument/2006/relationships/image" Target="../media/image-30-7.png"/><Relationship Id="rId8" Type="http://schemas.openxmlformats.org/officeDocument/2006/relationships/slideLayout" Target="../slideLayouts/slideLayout1.xml"/><Relationship Id="rId9"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image" Target="../media/image-31-1.png"/><Relationship Id="rId2" Type="http://schemas.openxmlformats.org/officeDocument/2006/relationships/image" Target="../media/image-31-2.svg"/><Relationship Id="rId3" Type="http://schemas.openxmlformats.org/officeDocument/2006/relationships/image" Target="../media/image-31-3.png"/><Relationship Id="rId4" Type="http://schemas.openxmlformats.org/officeDocument/2006/relationships/image" Target="../media/image-31-4.svg"/><Relationship Id="rId5" Type="http://schemas.openxmlformats.org/officeDocument/2006/relationships/image" Target="../media/image-31-5.png"/><Relationship Id="rId6" Type="http://schemas.openxmlformats.org/officeDocument/2006/relationships/image" Target="../media/image-31-6.svg"/><Relationship Id="rId7" Type="http://schemas.openxmlformats.org/officeDocument/2006/relationships/image" Target="../media/image-31-7.png"/><Relationship Id="rId8" Type="http://schemas.openxmlformats.org/officeDocument/2006/relationships/slideLayout" Target="../slideLayouts/slideLayout1.xml"/><Relationship Id="rId9"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image" Target="../media/image-32-1.png"/><Relationship Id="rId2" Type="http://schemas.openxmlformats.org/officeDocument/2006/relationships/image" Target="../media/image-32-2.png"/><Relationship Id="rId3" Type="http://schemas.openxmlformats.org/officeDocument/2006/relationships/slideLayout" Target="../slideLayouts/slideLayout1.xml"/><Relationship Id="rId4"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image" Target="../media/image-33-1.png"/><Relationship Id="rId2" Type="http://schemas.openxmlformats.org/officeDocument/2006/relationships/image" Target="../media/image-33-2.svg"/><Relationship Id="rId3" Type="http://schemas.openxmlformats.org/officeDocument/2006/relationships/image" Target="../media/image-33-3.png"/><Relationship Id="rId4" Type="http://schemas.openxmlformats.org/officeDocument/2006/relationships/image" Target="../media/image-33-4.svg"/><Relationship Id="rId5" Type="http://schemas.openxmlformats.org/officeDocument/2006/relationships/image" Target="../media/image-33-5.png"/><Relationship Id="rId6" Type="http://schemas.openxmlformats.org/officeDocument/2006/relationships/image" Target="../media/image-33-6.svg"/><Relationship Id="rId7" Type="http://schemas.openxmlformats.org/officeDocument/2006/relationships/image" Target="../media/image-33-7.png"/><Relationship Id="rId8" Type="http://schemas.openxmlformats.org/officeDocument/2006/relationships/slideLayout" Target="../slideLayouts/slideLayout1.xml"/><Relationship Id="rId9"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image" Target="../media/image-34-1.png"/><Relationship Id="rId2" Type="http://schemas.openxmlformats.org/officeDocument/2006/relationships/image" Target="../media/image-34-2.svg"/><Relationship Id="rId3" Type="http://schemas.openxmlformats.org/officeDocument/2006/relationships/image" Target="../media/image-34-3.png"/><Relationship Id="rId4" Type="http://schemas.openxmlformats.org/officeDocument/2006/relationships/image" Target="../media/image-34-4.svg"/><Relationship Id="rId5" Type="http://schemas.openxmlformats.org/officeDocument/2006/relationships/image" Target="../media/image-34-5.png"/><Relationship Id="rId6" Type="http://schemas.openxmlformats.org/officeDocument/2006/relationships/image" Target="../media/image-34-6.svg"/><Relationship Id="rId7" Type="http://schemas.openxmlformats.org/officeDocument/2006/relationships/image" Target="../media/image-34-7.png"/><Relationship Id="rId8" Type="http://schemas.openxmlformats.org/officeDocument/2006/relationships/slideLayout" Target="../slideLayouts/slideLayout1.xml"/><Relationship Id="rId9"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image" Target="../media/image-35-1.png"/><Relationship Id="rId2" Type="http://schemas.openxmlformats.org/officeDocument/2006/relationships/image" Target="../media/image-35-2.svg"/><Relationship Id="rId3" Type="http://schemas.openxmlformats.org/officeDocument/2006/relationships/image" Target="../media/image-35-3.png"/><Relationship Id="rId4" Type="http://schemas.openxmlformats.org/officeDocument/2006/relationships/image" Target="../media/image-35-4.svg"/><Relationship Id="rId5" Type="http://schemas.openxmlformats.org/officeDocument/2006/relationships/image" Target="../media/image-35-5.png"/><Relationship Id="rId6" Type="http://schemas.openxmlformats.org/officeDocument/2006/relationships/image" Target="../media/image-35-6.svg"/><Relationship Id="rId7" Type="http://schemas.openxmlformats.org/officeDocument/2006/relationships/image" Target="../media/image-35-7.png"/><Relationship Id="rId8" Type="http://schemas.openxmlformats.org/officeDocument/2006/relationships/slideLayout" Target="../slideLayouts/slideLayout1.xml"/><Relationship Id="rId9"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image" Target="../media/image-36-1.png"/><Relationship Id="rId2" Type="http://schemas.openxmlformats.org/officeDocument/2006/relationships/image" Target="../media/image-36-2.png"/><Relationship Id="rId3" Type="http://schemas.openxmlformats.org/officeDocument/2006/relationships/slideLayout" Target="../slideLayouts/slideLayout1.xml"/><Relationship Id="rId4"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image" Target="../media/image-37-1.png"/><Relationship Id="rId2" Type="http://schemas.openxmlformats.org/officeDocument/2006/relationships/image" Target="../media/image-37-2.svg"/><Relationship Id="rId3" Type="http://schemas.openxmlformats.org/officeDocument/2006/relationships/image" Target="../media/image-37-3.png"/><Relationship Id="rId4" Type="http://schemas.openxmlformats.org/officeDocument/2006/relationships/image" Target="../media/image-37-4.svg"/><Relationship Id="rId5" Type="http://schemas.openxmlformats.org/officeDocument/2006/relationships/image" Target="../media/image-37-5.png"/><Relationship Id="rId6" Type="http://schemas.openxmlformats.org/officeDocument/2006/relationships/slideLayout" Target="../slideLayouts/slideLayout1.xml"/><Relationship Id="rId7"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image" Target="../media/image-38-1.png"/><Relationship Id="rId2" Type="http://schemas.openxmlformats.org/officeDocument/2006/relationships/image" Target="../media/image-38-2.png"/><Relationship Id="rId3" Type="http://schemas.openxmlformats.org/officeDocument/2006/relationships/slideLayout" Target="../slideLayouts/slideLayout1.xml"/><Relationship Id="rId4"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image" Target="../media/image-39-1.png"/><Relationship Id="rId2" Type="http://schemas.openxmlformats.org/officeDocument/2006/relationships/image" Target="../media/image-39-2.png"/><Relationship Id="rId3" Type="http://schemas.openxmlformats.org/officeDocument/2006/relationships/slideLayout" Target="../slideLayouts/slideLayout1.xml"/><Relationship Id="rId4"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image" Target="../media/image-40-1.png"/><Relationship Id="rId2" Type="http://schemas.openxmlformats.org/officeDocument/2006/relationships/slideLayout" Target="../slideLayouts/slideLayout1.xml"/><Relationship Id="rId3"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image" Target="../media/image-41-1.png"/><Relationship Id="rId2" Type="http://schemas.openxmlformats.org/officeDocument/2006/relationships/image" Target="../media/image-41-2.png"/><Relationship Id="rId3" Type="http://schemas.openxmlformats.org/officeDocument/2006/relationships/slideLayout" Target="../slideLayouts/slideLayout1.xml"/><Relationship Id="rId4"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image" Target="../media/image-42-1.png"/><Relationship Id="rId2" Type="http://schemas.openxmlformats.org/officeDocument/2006/relationships/image" Target="../media/image-42-2.svg"/><Relationship Id="rId3" Type="http://schemas.openxmlformats.org/officeDocument/2006/relationships/image" Target="../media/image-42-3.png"/><Relationship Id="rId4" Type="http://schemas.openxmlformats.org/officeDocument/2006/relationships/image" Target="../media/image-42-4.svg"/><Relationship Id="rId5" Type="http://schemas.openxmlformats.org/officeDocument/2006/relationships/image" Target="../media/image-42-5.png"/><Relationship Id="rId6" Type="http://schemas.openxmlformats.org/officeDocument/2006/relationships/image" Target="../media/image-42-6.svg"/><Relationship Id="rId7" Type="http://schemas.openxmlformats.org/officeDocument/2006/relationships/image" Target="../media/image-42-7.png"/><Relationship Id="rId8" Type="http://schemas.openxmlformats.org/officeDocument/2006/relationships/slideLayout" Target="../slideLayouts/slideLayout1.xml"/><Relationship Id="rId9"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image" Target="../media/image-43-1.png"/><Relationship Id="rId2" Type="http://schemas.openxmlformats.org/officeDocument/2006/relationships/image" Target="../media/image-43-2.png"/><Relationship Id="rId3" Type="http://schemas.openxmlformats.org/officeDocument/2006/relationships/slideLayout" Target="../slideLayouts/slideLayout1.xml"/><Relationship Id="rId4"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hyperlink" Target="https://github.com/nodejs/node/pull/63068" TargetMode="External"/><Relationship Id="rId2" Type="http://schemas.openxmlformats.org/officeDocument/2006/relationships/image" Target="../media/image-44-1.png"/><Relationship Id="rId3" Type="http://schemas.openxmlformats.org/officeDocument/2006/relationships/image" Target="../media/image-44-2.svg"/><Relationship Id="rId4" Type="http://schemas.openxmlformats.org/officeDocument/2006/relationships/image" Target="../media/image-44-3.png"/><Relationship Id="rId5" Type="http://schemas.openxmlformats.org/officeDocument/2006/relationships/image" Target="../media/image-44-4.svg"/><Relationship Id="rId6" Type="http://schemas.openxmlformats.org/officeDocument/2006/relationships/image" Target="../media/image-44-5.png"/><Relationship Id="rId7" Type="http://schemas.openxmlformats.org/officeDocument/2006/relationships/image" Target="../media/image-44-6.svg"/><Relationship Id="rId8" Type="http://schemas.openxmlformats.org/officeDocument/2006/relationships/image" Target="../media/image-44-7.png"/><Relationship Id="rId9" Type="http://schemas.openxmlformats.org/officeDocument/2006/relationships/slideLayout" Target="../slideLayouts/slideLayout1.xml"/><Relationship Id="rId10"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image" Target="../media/image-45-1.png"/><Relationship Id="rId2" Type="http://schemas.openxmlformats.org/officeDocument/2006/relationships/image" Target="../media/image-45-2.svg"/><Relationship Id="rId3" Type="http://schemas.openxmlformats.org/officeDocument/2006/relationships/image" Target="../media/image-45-3.png"/><Relationship Id="rId4" Type="http://schemas.openxmlformats.org/officeDocument/2006/relationships/image" Target="../media/image-45-4.svg"/><Relationship Id="rId5" Type="http://schemas.openxmlformats.org/officeDocument/2006/relationships/image" Target="../media/image-45-5.png"/><Relationship Id="rId6" Type="http://schemas.openxmlformats.org/officeDocument/2006/relationships/image" Target="../media/image-45-6.svg"/><Relationship Id="rId7" Type="http://schemas.openxmlformats.org/officeDocument/2006/relationships/image" Target="../media/image-45-7.png"/><Relationship Id="rId8" Type="http://schemas.openxmlformats.org/officeDocument/2006/relationships/slideLayout" Target="../slideLayouts/slideLayout1.xml"/><Relationship Id="rId9"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image" Target="../media/image-46-1.png"/><Relationship Id="rId2" Type="http://schemas.openxmlformats.org/officeDocument/2006/relationships/slideLayout" Target="../slideLayouts/slideLayout1.xml"/><Relationship Id="rId3"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3" Type="http://schemas.openxmlformats.org/officeDocument/2006/relationships/hyperlink" Target="https://github.com/platformatic/destino" TargetMode="External"/><Relationship Id="rId1" Type="http://schemas.openxmlformats.org/officeDocument/2006/relationships/image" Target="../media/image-47-1.png"/><Relationship Id="rId2" Type="http://schemas.openxmlformats.org/officeDocument/2006/relationships/image" Target="../media/image-47-2.svg"/><Relationship Id="rId4" Type="http://schemas.openxmlformats.org/officeDocument/2006/relationships/image" Target="../media/image-47-3.png"/><Relationship Id="rId5" Type="http://schemas.openxmlformats.org/officeDocument/2006/relationships/slideLayout" Target="../slideLayouts/slideLayout1.xml"/><Relationship Id="rId6"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image" Target="../media/image-48-1.png"/><Relationship Id="rId2" Type="http://schemas.openxmlformats.org/officeDocument/2006/relationships/slideLayout" Target="../slideLayouts/slideLayout1.xml"/><Relationship Id="rId3"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image" Target="../media/image-49-1.png"/><Relationship Id="rId2" Type="http://schemas.openxmlformats.org/officeDocument/2006/relationships/image" Target="../media/image-49-2.svg"/><Relationship Id="rId3" Type="http://schemas.openxmlformats.org/officeDocument/2006/relationships/image" Target="../media/image-49-3.png"/><Relationship Id="rId4" Type="http://schemas.openxmlformats.org/officeDocument/2006/relationships/image" Target="../media/image-49-4.svg"/><Relationship Id="rId5" Type="http://schemas.openxmlformats.org/officeDocument/2006/relationships/image" Target="../media/image-49-5.png"/><Relationship Id="rId6" Type="http://schemas.openxmlformats.org/officeDocument/2006/relationships/slideLayout" Target="../slideLayouts/slideLayout1.xml"/><Relationship Id="rId7"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2" Type="http://schemas.openxmlformats.org/officeDocument/2006/relationships/hyperlink" Target="https://twitter.com/p_insogna" TargetMode="External"/><Relationship Id="rId3" Type="http://schemas.openxmlformats.org/officeDocument/2006/relationships/hyperlink" Target="mailto:paolo.insogna@platformatic.dev" TargetMode="External"/><Relationship Id="rId5" Type="http://schemas.openxmlformats.org/officeDocument/2006/relationships/hyperlink" Target="https://platformatic.dev/" TargetMode="External"/><Relationship Id="rId6" Type="http://schemas.openxmlformats.org/officeDocument/2006/relationships/hyperlink" Target="https://platformatic.dev/" TargetMode="External"/><Relationship Id="rId1" Type="http://schemas.openxmlformats.org/officeDocument/2006/relationships/image" Target="../media/image-50-1.png"/><Relationship Id="rId4" Type="http://schemas.openxmlformats.org/officeDocument/2006/relationships/image" Target="../media/image-50-2.png"/><Relationship Id="rId7" Type="http://schemas.openxmlformats.org/officeDocument/2006/relationships/slideLayout" Target="../slideLayouts/slideLayout1.xml"/><Relationship Id="rId8" Type="http://schemas.openxmlformats.org/officeDocument/2006/relationships/notesSlide" Target="../notesSlides/notesSlide50.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p:bgPr>
    </p:bg>
    <p:spTree>
      <p:nvGrpSpPr>
        <p:cNvPr id="1" name=""/>
        <p:cNvGrpSpPr/>
        <p:nvPr/>
      </p:nvGrpSpPr>
      <p:grpSpPr>
        <a:xfrm>
          <a:off x="0" y="0"/>
          <a:ext cx="0" cy="0"/>
          <a:chOff x="0" y="0"/>
          <a:chExt cx="0" cy="0"/>
        </a:xfrm>
      </p:grpSpPr>
      <p:sp>
        <p:nvSpPr>
          <p:cNvPr id="3" name="article.freya@slide.theme@cover"/>
          <p:cNvSpPr/>
          <p:nvPr/>
        </p:nvSpPr>
        <p:spPr>
          <a:xfrm>
            <a:off x="0" y="0"/>
            <a:ext cx="12192000" cy="6827520"/>
          </a:xfrm>
          <a:prstGeom prst="rect">
            <a:avLst/>
          </a:prstGeom>
          <a:solidFill>
            <a:srgbClr val="00050B"/>
          </a:solidFill>
          <a:ln w="12700">
            <a:solidFill>
              <a:srgbClr val="00050B">
                <a:alpha val="0"/>
              </a:srgbClr>
            </a:solidFill>
            <a:prstDash val="solid"/>
          </a:ln>
        </p:spPr>
      </p:sp>
      <p:pic>
        <p:nvPicPr>
          <p:cNvPr id="4" name="svg.freya@svg.corner"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9700927" y="0"/>
            <a:ext cx="2491073" cy="5120640"/>
          </a:xfrm>
          <a:prstGeom prst="rect">
            <a:avLst/>
          </a:prstGeom>
        </p:spPr>
      </p:pic>
      <p:pic>
        <p:nvPicPr>
          <p:cNvPr id="5" name="img.freya@image.image" descr="preencoded.png">
            <a:hlinkClick r:id="rId4" tooltip=""/>
          </p:cNvPr>
          <p:cNvPicPr>
            <a:picLocks noChangeAspect="1"/>
          </p:cNvPicPr>
          <p:nvPr/>
        </p:nvPicPr>
        <p:blipFill>
          <a:blip r:embed="rId3"/>
          <a:stretch>
            <a:fillRect/>
          </a:stretch>
        </p:blipFill>
        <p:spPr>
          <a:xfrm>
            <a:off x="3291840" y="627888"/>
            <a:ext cx="2438400" cy="2438400"/>
          </a:xfrm>
          <a:prstGeom prst="rect">
            <a:avLst/>
          </a:prstGeom>
        </p:spPr>
      </p:pic>
      <p:sp>
        <p:nvSpPr>
          <p:cNvPr id="6" name="span.text">
            <a:hlinkClick r:id="rId5" tooltip=""/>
          </p:cNvPr>
          <p:cNvSpPr/>
          <p:nvPr/>
        </p:nvSpPr>
        <p:spPr>
          <a:xfrm>
            <a:off x="5998369" y="1605629"/>
            <a:ext cx="2583466" cy="481584"/>
          </a:xfrm>
          <a:prstGeom prst="rect">
            <a:avLst/>
          </a:prstGeom>
          <a:noFill/>
          <a:ln/>
        </p:spPr>
        <p:txBody>
          <a:bodyPr wrap="none" lIns="0" tIns="0" rIns="0" bIns="0" rtlCol="0" anchor="ctr"/>
          <a:lstStyle/>
          <a:p>
            <a:pPr indent="0" marL="0">
              <a:buNone/>
            </a:pPr>
            <a:r>
              <a:rPr lang="en-US" sz="3110" b="1" u="none" dirty="0">
                <a:solidFill>
                  <a:srgbClr val="FFFFFF"/>
                </a:solidFill>
                <a:latin typeface="Montserrat" pitchFamily="34" charset="0"/>
                <a:ea typeface="Montserrat" pitchFamily="34" charset="-122"/>
                <a:cs typeface="Montserrat" pitchFamily="34" charset="-120"/>
              </a:rPr>
              <a:t>Platformatic</a:t>
            </a:r>
            <a:endParaRPr lang="en-US" sz="3110" dirty="0"/>
          </a:p>
        </p:txBody>
      </p:sp>
      <p:sp>
        <p:nvSpPr>
          <p:cNvPr id="7" name="span"/>
          <p:cNvSpPr/>
          <p:nvPr/>
        </p:nvSpPr>
        <p:spPr>
          <a:xfrm>
            <a:off x="4026313" y="3243072"/>
            <a:ext cx="4139375" cy="597408"/>
          </a:xfrm>
          <a:prstGeom prst="rect">
            <a:avLst/>
          </a:prstGeom>
          <a:noFill/>
          <a:ln/>
        </p:spPr>
        <p:txBody>
          <a:bodyPr wrap="none" lIns="0" tIns="0" rIns="0" bIns="0" rtlCol="0" anchor="ctr"/>
          <a:lstStyle/>
          <a:p>
            <a:pPr indent="0" marL="0">
              <a:buNone/>
            </a:pPr>
            <a:r>
              <a:rPr lang="en-US" sz="3888" b="1" u="none" dirty="0">
                <a:solidFill>
                  <a:srgbClr val="FFFFFF"/>
                </a:solidFill>
                <a:latin typeface="Montserrat" pitchFamily="34" charset="0"/>
                <a:ea typeface="Montserrat" pitchFamily="34" charset="-122"/>
                <a:cs typeface="Montserrat" pitchFamily="34" charset="-120"/>
              </a:rPr>
              <a:t>Project Destino:</a:t>
            </a:r>
            <a:endParaRPr lang="en-US" sz="3888" dirty="0"/>
          </a:p>
        </p:txBody>
      </p:sp>
      <p:sp>
        <p:nvSpPr>
          <p:cNvPr id="8" name="span"/>
          <p:cNvSpPr/>
          <p:nvPr/>
        </p:nvSpPr>
        <p:spPr>
          <a:xfrm>
            <a:off x="3237738" y="3922014"/>
            <a:ext cx="5716524" cy="597408"/>
          </a:xfrm>
          <a:prstGeom prst="rect">
            <a:avLst/>
          </a:prstGeom>
          <a:noFill/>
          <a:ln/>
        </p:spPr>
        <p:txBody>
          <a:bodyPr wrap="none" lIns="0" tIns="0" rIns="0" bIns="0" rtlCol="0" anchor="ctr"/>
          <a:lstStyle/>
          <a:p>
            <a:pPr indent="0" marL="0">
              <a:buNone/>
            </a:pPr>
            <a:r>
              <a:rPr lang="en-US" sz="3888" b="1" u="none" dirty="0">
                <a:solidFill>
                  <a:srgbClr val="FFFFFF"/>
                </a:solidFill>
                <a:latin typeface="Montserrat" pitchFamily="34" charset="0"/>
                <a:ea typeface="Montserrat" pitchFamily="34" charset="-122"/>
                <a:cs typeface="Montserrat" pitchFamily="34" charset="-120"/>
              </a:rPr>
              <a:t>Doom In The Terminal</a:t>
            </a:r>
            <a:endParaRPr lang="en-US" sz="3888" dirty="0"/>
          </a:p>
        </p:txBody>
      </p:sp>
      <p:sp>
        <p:nvSpPr>
          <p:cNvPr id="9" name="span"/>
          <p:cNvSpPr/>
          <p:nvPr/>
        </p:nvSpPr>
        <p:spPr>
          <a:xfrm>
            <a:off x="2716340" y="4600956"/>
            <a:ext cx="6759321" cy="597408"/>
          </a:xfrm>
          <a:prstGeom prst="rect">
            <a:avLst/>
          </a:prstGeom>
          <a:noFill/>
          <a:ln/>
        </p:spPr>
        <p:txBody>
          <a:bodyPr wrap="none" lIns="0" tIns="0" rIns="0" bIns="0" rtlCol="0" anchor="ctr"/>
          <a:lstStyle/>
          <a:p>
            <a:pPr indent="0" marL="0">
              <a:buNone/>
            </a:pPr>
            <a:r>
              <a:rPr lang="en-US" sz="3888" b="1" u="none" dirty="0">
                <a:solidFill>
                  <a:srgbClr val="FFFFFF"/>
                </a:solidFill>
                <a:latin typeface="Montserrat" pitchFamily="34" charset="0"/>
                <a:ea typeface="Montserrat" pitchFamily="34" charset="-122"/>
                <a:cs typeface="Montserrat" pitchFamily="34" charset="-120"/>
              </a:rPr>
              <a:t>with Node.js and OpenTUI</a:t>
            </a:r>
            <a:endParaRPr lang="en-US" sz="3888" dirty="0"/>
          </a:p>
        </p:txBody>
      </p:sp>
      <p:sp>
        <p:nvSpPr>
          <p:cNvPr id="10" name="span"/>
          <p:cNvSpPr/>
          <p:nvPr/>
        </p:nvSpPr>
        <p:spPr>
          <a:xfrm>
            <a:off x="5115687" y="5627370"/>
            <a:ext cx="1960626" cy="323088"/>
          </a:xfrm>
          <a:prstGeom prst="rect">
            <a:avLst/>
          </a:prstGeom>
          <a:noFill/>
          <a:ln/>
        </p:spPr>
        <p:txBody>
          <a:bodyPr wrap="none" lIns="0" tIns="0" rIns="0" bIns="0" rtlCol="0" anchor="ctr"/>
          <a:lstStyle/>
          <a:p>
            <a:pPr indent="0" marL="0">
              <a:buNone/>
            </a:pPr>
            <a:r>
              <a:rPr lang="en-US" sz="2074" b="1" u="none" dirty="0">
                <a:solidFill>
                  <a:srgbClr val="FCD34D"/>
                </a:solidFill>
                <a:latin typeface="Montserrat" pitchFamily="34" charset="0"/>
                <a:ea typeface="Montserrat" pitchFamily="34" charset="-122"/>
                <a:cs typeface="Montserrat" pitchFamily="34" charset="-120"/>
              </a:rPr>
              <a:t>Paolo Insogna</a:t>
            </a:r>
            <a:endParaRPr lang="en-US" sz="2074" dirty="0"/>
          </a:p>
        </p:txBody>
      </p:sp>
      <p:sp>
        <p:nvSpPr>
          <p:cNvPr id="11" name="span"/>
          <p:cNvSpPr/>
          <p:nvPr/>
        </p:nvSpPr>
        <p:spPr>
          <a:xfrm>
            <a:off x="4044506" y="5996083"/>
            <a:ext cx="4102989" cy="323088"/>
          </a:xfrm>
          <a:prstGeom prst="rect">
            <a:avLst/>
          </a:prstGeom>
          <a:noFill/>
          <a:ln/>
        </p:spPr>
        <p:txBody>
          <a:bodyPr wrap="none" lIns="0" tIns="0" rIns="0" bIns="0" rtlCol="0" anchor="ctr"/>
          <a:lstStyle/>
          <a:p>
            <a:pPr indent="0" marL="0">
              <a:buNone/>
            </a:pPr>
            <a:r>
              <a:rPr lang="en-US" sz="2074" u="none" dirty="0">
                <a:solidFill>
                  <a:srgbClr val="FFFFFF"/>
                </a:solidFill>
                <a:latin typeface="Montserrat" pitchFamily="34" charset="0"/>
                <a:ea typeface="Montserrat" pitchFamily="34" charset="-122"/>
                <a:cs typeface="Montserrat" pitchFamily="34" charset="-120"/>
              </a:rPr>
              <a:t>Node.js TSC, Principal Engineer</a:t>
            </a:r>
            <a:endParaRPr lang="en-US" sz="2074" dirty="0"/>
          </a:p>
        </p:txBody>
      </p:sp>
      <p:sp>
        <p:nvSpPr>
          <p:cNvPr id="12" name="svg.code"/>
          <p:cNvSpPr/>
          <p:nvPr/>
        </p:nvSpPr>
        <p:spPr>
          <a:xfrm>
            <a:off x="10485120" y="487680"/>
            <a:ext cx="1219200" cy="1219200"/>
          </a:xfrm>
          <a:prstGeom prst="roundRect">
            <a:avLst>
              <a:gd name="adj" fmla="val 5000"/>
            </a:avLst>
          </a:prstGeom>
          <a:solidFill>
            <a:srgbClr val="FFFFFF"/>
          </a:solidFill>
          <a:ln w="12700">
            <a:solidFill>
              <a:srgbClr val="FFFFFF">
                <a:alpha val="0"/>
              </a:srgbClr>
            </a:solidFill>
            <a:prstDash val="solid"/>
          </a:ln>
        </p:spPr>
      </p:sp>
      <p:sp>
        <p:nvSpPr>
          <p:cNvPr id="13" name="svg.freya@svg.theme@icon.image"/>
          <p:cNvSpPr/>
          <p:nvPr/>
        </p:nvSpPr>
        <p:spPr>
          <a:xfrm>
            <a:off x="10960608" y="963168"/>
            <a:ext cx="268224" cy="268224"/>
          </a:xfrm>
          <a:prstGeom prst="rect">
            <a:avLst/>
          </a:prstGeom>
          <a:solidFill>
            <a:srgbClr val="FFFFFF"/>
          </a:solidFill>
          <a:ln w="12700">
            <a:solidFill>
              <a:srgbClr val="FFFFFF">
                <a:alpha val="0"/>
              </a:srgbClr>
            </a:solidFill>
            <a:prstDash val="solid"/>
          </a:ln>
        </p:spPr>
      </p:sp>
      <p:sp>
        <p:nvSpPr>
          <p:cNvPr id="14" name="svg.code"/>
          <p:cNvSpPr/>
          <p:nvPr/>
        </p:nvSpPr>
        <p:spPr>
          <a:xfrm>
            <a:off x="10485120" y="2481072"/>
            <a:ext cx="1219200" cy="1219200"/>
          </a:xfrm>
          <a:prstGeom prst="roundRect">
            <a:avLst>
              <a:gd name="adj" fmla="val 5000"/>
            </a:avLst>
          </a:prstGeom>
          <a:solidFill>
            <a:srgbClr val="FFFFFF"/>
          </a:solidFill>
          <a:ln w="12700">
            <a:solidFill>
              <a:srgbClr val="FFFFFF">
                <a:alpha val="0"/>
              </a:srgbClr>
            </a:solidFill>
            <a:prstDash val="solid"/>
          </a:ln>
        </p:spPr>
      </p:sp>
      <p:sp>
        <p:nvSpPr>
          <p:cNvPr id="15" name="svg.freya@svg.theme@icon.image"/>
          <p:cNvSpPr/>
          <p:nvPr/>
        </p:nvSpPr>
        <p:spPr>
          <a:xfrm>
            <a:off x="10960608" y="2971419"/>
            <a:ext cx="268224" cy="238411"/>
          </a:xfrm>
          <a:prstGeom prst="rect">
            <a:avLst/>
          </a:prstGeom>
          <a:solidFill>
            <a:srgbClr val="FFFFFF"/>
          </a:solidFill>
          <a:ln w="12700">
            <a:solidFill>
              <a:srgbClr val="FFFFFF">
                <a:alpha val="0"/>
              </a:srgbClr>
            </a:solidFill>
            <a:prstDash val="solid"/>
          </a:ln>
        </p:spPr>
      </p:sp>
      <p:pic>
        <p:nvPicPr>
          <p:cNvPr id="16" name="svg.code" descr="preencoded.png">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0546080" y="548640"/>
            <a:ext cx="1097280" cy="1097280"/>
          </a:xfrm>
          <a:prstGeom prst="rect">
            <a:avLst/>
          </a:prstGeom>
        </p:spPr>
      </p:pic>
      <p:pic>
        <p:nvPicPr>
          <p:cNvPr id="17" name="svg.freya@svg.theme@icon.image" descr="preencoded.png">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10960608" y="963168"/>
            <a:ext cx="268224" cy="268224"/>
          </a:xfrm>
          <a:prstGeom prst="rect">
            <a:avLst/>
          </a:prstGeom>
        </p:spPr>
      </p:pic>
      <p:sp>
        <p:nvSpPr>
          <p:cNvPr id="18" name="a.label">
            <a:hlinkClick r:id="rId10" tooltip=""/>
          </p:cNvPr>
          <p:cNvSpPr/>
          <p:nvPr/>
        </p:nvSpPr>
        <p:spPr>
          <a:xfrm>
            <a:off x="10651903" y="1810512"/>
            <a:ext cx="885635" cy="201168"/>
          </a:xfrm>
          <a:prstGeom prst="rect">
            <a:avLst/>
          </a:prstGeom>
          <a:noFill/>
          <a:ln/>
        </p:spPr>
        <p:txBody>
          <a:bodyPr wrap="none" lIns="0" tIns="0" rIns="0" bIns="0" rtlCol="0" anchor="ctr"/>
          <a:lstStyle/>
          <a:p>
            <a:pPr indent="0" marL="0">
              <a:buNone/>
            </a:pPr>
            <a:r>
              <a:rPr lang="en-US" sz="1296" u="none" dirty="0">
                <a:solidFill>
                  <a:srgbClr val="FFFFFF"/>
                </a:solidFill>
                <a:latin typeface="Inter Light" pitchFamily="34" charset="0"/>
                <a:ea typeface="Inter Light" pitchFamily="34" charset="-122"/>
                <a:cs typeface="Inter Light" pitchFamily="34" charset="-120"/>
              </a:rPr>
              <a:t>View online</a:t>
            </a:r>
            <a:endParaRPr lang="en-US" sz="1296" dirty="0"/>
          </a:p>
        </p:txBody>
      </p:sp>
      <p:pic>
        <p:nvPicPr>
          <p:cNvPr id="19" name="svg.code" descr="preencoded.png">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10546080" y="2542032"/>
            <a:ext cx="1097280" cy="1097280"/>
          </a:xfrm>
          <a:prstGeom prst="rect">
            <a:avLst/>
          </a:prstGeom>
        </p:spPr>
      </p:pic>
      <p:pic>
        <p:nvPicPr>
          <p:cNvPr id="20" name="svg.freya@svg.theme@icon.image" descr="preencoded.png">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10960608" y="2971419"/>
            <a:ext cx="268224" cy="238411"/>
          </a:xfrm>
          <a:prstGeom prst="rect">
            <a:avLst/>
          </a:prstGeom>
        </p:spPr>
      </p:pic>
      <p:sp>
        <p:nvSpPr>
          <p:cNvPr id="21" name="a.label">
            <a:hlinkClick r:id="rId15" tooltip=""/>
          </p:cNvPr>
          <p:cNvSpPr/>
          <p:nvPr/>
        </p:nvSpPr>
        <p:spPr>
          <a:xfrm>
            <a:off x="10526744" y="3803904"/>
            <a:ext cx="1135952" cy="201168"/>
          </a:xfrm>
          <a:prstGeom prst="rect">
            <a:avLst/>
          </a:prstGeom>
          <a:noFill/>
          <a:ln/>
        </p:spPr>
        <p:txBody>
          <a:bodyPr wrap="none" lIns="0" tIns="0" rIns="0" bIns="0" rtlCol="0" anchor="ctr"/>
          <a:lstStyle/>
          <a:p>
            <a:pPr indent="0" marL="0">
              <a:buNone/>
            </a:pPr>
            <a:r>
              <a:rPr lang="en-US" sz="1296" u="none" dirty="0">
                <a:solidFill>
                  <a:srgbClr val="FFFFFF"/>
                </a:solidFill>
                <a:latin typeface="Inter Light" pitchFamily="34" charset="0"/>
                <a:ea typeface="Inter Light" pitchFamily="34" charset="-122"/>
                <a:cs typeface="Inter Light" pitchFamily="34" charset="-120"/>
              </a:rPr>
              <a:t>Download PDF</a:t>
            </a:r>
            <a:endParaRPr lang="en-US" sz="1296"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3" name="article.freya@slide.theme@bg-red.theme@separator.theme@fg-white"/>
          <p:cNvSpPr/>
          <p:nvPr/>
        </p:nvSpPr>
        <p:spPr>
          <a:xfrm>
            <a:off x="0" y="0"/>
            <a:ext cx="12192000" cy="6827520"/>
          </a:xfrm>
          <a:prstGeom prst="rect">
            <a:avLst/>
          </a:prstGeom>
          <a:solidFill>
            <a:srgbClr val="DC2626"/>
          </a:solidFill>
          <a:ln w="12700">
            <a:solidFill>
              <a:srgbClr val="DC2626">
                <a:alpha val="0"/>
              </a:srgbClr>
            </a:solidFill>
            <a:prstDash val="solid"/>
          </a:ln>
        </p:spPr>
      </p:sp>
      <p:sp>
        <p:nvSpPr>
          <p:cNvPr id="4" name="span"/>
          <p:cNvSpPr/>
          <p:nvPr/>
        </p:nvSpPr>
        <p:spPr>
          <a:xfrm>
            <a:off x="487680" y="3083052"/>
            <a:ext cx="1516571"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STFU!</a:t>
            </a:r>
            <a:endParaRPr lang="en-US" sz="4277" dirty="0"/>
          </a:p>
        </p:txBody>
      </p:sp>
      <p:pic>
        <p:nvPicPr>
          <p:cNvPr id="5" name="div.image" descr="preencoded.png">    </p:cNvPr>
          <p:cNvPicPr>
            <a:picLocks noChangeAspect="1"/>
          </p:cNvPicPr>
          <p:nvPr/>
        </p:nvPicPr>
        <p:blipFill>
          <a:blip r:embed="rId1"/>
          <a:stretch>
            <a:fillRect/>
          </a:stretch>
        </p:blipFill>
        <p:spPr>
          <a:xfrm>
            <a:off x="6096000" y="0"/>
            <a:ext cx="6096000" cy="6827520"/>
          </a:xfrm>
          <a:prstGeom prst="rect">
            <a:avLst/>
          </a:prstGeom>
        </p:spPr>
      </p:pic>
      <p:pic>
        <p:nvPicPr>
          <p:cNvPr id="6" name="img.freya@image.theme@logo" descr="preencoded.png">    </p:cNvPr>
          <p:cNvPicPr>
            <a:picLocks noChangeAspect="1"/>
          </p:cNvPicPr>
          <p:nvPr/>
        </p:nvPicPr>
        <p:blipFill>
          <a:blip r:embed="rId2"/>
          <a:stretch>
            <a:fillRect/>
          </a:stretch>
        </p:blipFill>
        <p:spPr>
          <a:xfrm>
            <a:off x="11094720" y="5730240"/>
            <a:ext cx="609600" cy="60960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3" name="article.freya@slide.theme@hello"/>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h1.title"/>
          <p:cNvSpPr/>
          <p:nvPr/>
        </p:nvSpPr>
        <p:spPr>
          <a:xfrm>
            <a:off x="487680" y="518160"/>
            <a:ext cx="2003108"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pitchFamily="34" charset="0"/>
                <a:ea typeface="Montserrat" pitchFamily="34" charset="-122"/>
                <a:cs typeface="Montserrat" pitchFamily="34" charset="-120"/>
              </a:rPr>
              <a:t>Hello, I'm </a:t>
            </a:r>
            <a:endParaRPr lang="en-US" sz="3240" dirty="0"/>
          </a:p>
        </p:txBody>
      </p:sp>
      <p:sp>
        <p:nvSpPr>
          <p:cNvPr id="5" name="h1.title"/>
          <p:cNvSpPr/>
          <p:nvPr/>
        </p:nvSpPr>
        <p:spPr>
          <a:xfrm>
            <a:off x="3726085" y="518160"/>
            <a:ext cx="107061"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pitchFamily="34" charset="0"/>
                <a:ea typeface="Montserrat" pitchFamily="34" charset="-122"/>
                <a:cs typeface="Montserrat" pitchFamily="34" charset="-120"/>
              </a:rPr>
              <a:t>!</a:t>
            </a:r>
            <a:endParaRPr lang="en-US" sz="3240" dirty="0"/>
          </a:p>
        </p:txBody>
      </p:sp>
      <p:sp>
        <p:nvSpPr>
          <p:cNvPr id="6" name="span.name"/>
          <p:cNvSpPr/>
          <p:nvPr/>
        </p:nvSpPr>
        <p:spPr>
          <a:xfrm>
            <a:off x="2490788" y="518160"/>
            <a:ext cx="1235297"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ExtraBold" pitchFamily="34" charset="0"/>
                <a:ea typeface="Montserrat ExtraBold" pitchFamily="34" charset="-122"/>
                <a:cs typeface="Montserrat ExtraBold" pitchFamily="34" charset="-120"/>
              </a:rPr>
              <a:t>Paolo</a:t>
            </a:r>
            <a:endParaRPr lang="en-US" sz="3240" dirty="0"/>
          </a:p>
        </p:txBody>
      </p:sp>
      <p:pic>
        <p:nvPicPr>
          <p:cNvPr id="7" name="img.freya@image.location" descr="preencoded.png">    </p:cNvPr>
          <p:cNvPicPr>
            <a:picLocks noChangeAspect="1"/>
          </p:cNvPicPr>
          <p:nvPr/>
        </p:nvPicPr>
        <p:blipFill>
          <a:blip r:embed="rId1"/>
          <a:stretch>
            <a:fillRect/>
          </a:stretch>
        </p:blipFill>
        <p:spPr>
          <a:xfrm>
            <a:off x="6102096" y="0"/>
            <a:ext cx="6089904" cy="6827520"/>
          </a:xfrm>
          <a:prstGeom prst="rect">
            <a:avLst/>
          </a:prstGeom>
        </p:spPr>
      </p:pic>
      <p:pic>
        <p:nvPicPr>
          <p:cNvPr id="8" name="img.freya@image.logo" descr="preencoded.png">    </p:cNvPr>
          <p:cNvPicPr>
            <a:picLocks noChangeAspect="1"/>
          </p:cNvPicPr>
          <p:nvPr/>
        </p:nvPicPr>
        <p:blipFill>
          <a:blip r:embed="rId2"/>
          <a:stretch>
            <a:fillRect/>
          </a:stretch>
        </p:blipFill>
        <p:spPr>
          <a:xfrm>
            <a:off x="2133505" y="1723263"/>
            <a:ext cx="1828800" cy="1828800"/>
          </a:xfrm>
          <a:prstGeom prst="rect">
            <a:avLst/>
          </a:prstGeom>
        </p:spPr>
      </p:pic>
      <p:sp>
        <p:nvSpPr>
          <p:cNvPr id="9" name="a.role.company">
            <a:hlinkClick r:id="rId3" tooltip=""/>
          </p:cNvPr>
          <p:cNvSpPr/>
          <p:nvPr/>
        </p:nvSpPr>
        <p:spPr>
          <a:xfrm>
            <a:off x="961454" y="3764471"/>
            <a:ext cx="756952" cy="237744"/>
          </a:xfrm>
          <a:prstGeom prst="rect">
            <a:avLst/>
          </a:prstGeom>
          <a:noFill/>
          <a:ln/>
        </p:spPr>
        <p:txBody>
          <a:bodyPr wrap="none" lIns="0" tIns="0" rIns="0" bIns="0" rtlCol="0" anchor="ctr"/>
          <a:lstStyle/>
          <a:p>
            <a:pPr indent="0" marL="0">
              <a:buNone/>
            </a:pPr>
            <a:r>
              <a:rPr lang="en-US" sz="1555" u="none" dirty="0">
                <a:solidFill>
                  <a:srgbClr val="2563EB"/>
                </a:solidFill>
                <a:latin typeface="Inter ExtraBold" pitchFamily="34" charset="0"/>
                <a:ea typeface="Inter ExtraBold" pitchFamily="34" charset="-122"/>
                <a:cs typeface="Inter ExtraBold" pitchFamily="34" charset="-120"/>
              </a:rPr>
              <a:t>Node.js</a:t>
            </a:r>
            <a:endParaRPr lang="en-US" sz="1555" dirty="0"/>
          </a:p>
        </p:txBody>
      </p:sp>
      <p:sp>
        <p:nvSpPr>
          <p:cNvPr id="10" name="span.role.description"/>
          <p:cNvSpPr/>
          <p:nvPr/>
        </p:nvSpPr>
        <p:spPr>
          <a:xfrm>
            <a:off x="1962245" y="3764471"/>
            <a:ext cx="3634454"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pitchFamily="34" charset="0"/>
                <a:ea typeface="Inter" pitchFamily="34" charset="-122"/>
                <a:cs typeface="Inter" pitchFamily="34" charset="-120"/>
              </a:rPr>
              <a:t>Technical Steering Committee Member</a:t>
            </a:r>
            <a:endParaRPr lang="en-US" sz="1555" dirty="0"/>
          </a:p>
        </p:txBody>
      </p:sp>
      <p:sp>
        <p:nvSpPr>
          <p:cNvPr id="11" name="a.role.company">
            <a:hlinkClick r:id="rId4" tooltip=""/>
          </p:cNvPr>
          <p:cNvSpPr/>
          <p:nvPr/>
        </p:nvSpPr>
        <p:spPr>
          <a:xfrm>
            <a:off x="517493" y="4119944"/>
            <a:ext cx="1200912" cy="237744"/>
          </a:xfrm>
          <a:prstGeom prst="rect">
            <a:avLst/>
          </a:prstGeom>
          <a:noFill/>
          <a:ln/>
        </p:spPr>
        <p:txBody>
          <a:bodyPr wrap="none" lIns="0" tIns="0" rIns="0" bIns="0" rtlCol="0" anchor="ctr"/>
          <a:lstStyle/>
          <a:p>
            <a:pPr indent="0" marL="0">
              <a:buNone/>
            </a:pPr>
            <a:r>
              <a:rPr lang="en-US" sz="1555" u="none" dirty="0">
                <a:solidFill>
                  <a:srgbClr val="2563EB"/>
                </a:solidFill>
                <a:latin typeface="Inter ExtraBold" pitchFamily="34" charset="0"/>
                <a:ea typeface="Inter ExtraBold" pitchFamily="34" charset="-122"/>
                <a:cs typeface="Inter ExtraBold" pitchFamily="34" charset="-120"/>
              </a:rPr>
              <a:t>Platformatic</a:t>
            </a:r>
            <a:endParaRPr lang="en-US" sz="1555" dirty="0"/>
          </a:p>
        </p:txBody>
      </p:sp>
      <p:sp>
        <p:nvSpPr>
          <p:cNvPr id="12" name="span.role.description"/>
          <p:cNvSpPr/>
          <p:nvPr/>
        </p:nvSpPr>
        <p:spPr>
          <a:xfrm>
            <a:off x="1962245" y="4119944"/>
            <a:ext cx="1690592"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pitchFamily="34" charset="0"/>
                <a:ea typeface="Inter" pitchFamily="34" charset="-122"/>
                <a:cs typeface="Inter" pitchFamily="34" charset="-120"/>
              </a:rPr>
              <a:t>Principal Engineer</a:t>
            </a:r>
            <a:endParaRPr lang="en-US" sz="1555" dirty="0"/>
          </a:p>
        </p:txBody>
      </p:sp>
      <p:pic>
        <p:nvPicPr>
          <p:cNvPr id="13" name="svg.code.qr.horizontal" descr="preencoded.png">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831533" y="5354765"/>
            <a:ext cx="609600" cy="609600"/>
          </a:xfrm>
          <a:prstGeom prst="rect">
            <a:avLst/>
          </a:prstGeom>
        </p:spPr>
      </p:pic>
      <p:sp>
        <p:nvSpPr>
          <p:cNvPr id="14" name="span">
            <a:hlinkClick r:id="rId7" tooltip=""/>
          </p:cNvPr>
          <p:cNvSpPr/>
          <p:nvPr/>
        </p:nvSpPr>
        <p:spPr>
          <a:xfrm>
            <a:off x="504158" y="6183821"/>
            <a:ext cx="1264349" cy="176784"/>
          </a:xfrm>
          <a:prstGeom prst="rect">
            <a:avLst/>
          </a:prstGeom>
          <a:noFill/>
          <a:ln/>
        </p:spPr>
        <p:txBody>
          <a:bodyPr wrap="none" lIns="0" tIns="0" rIns="0" bIns="0" rtlCol="0" anchor="ctr"/>
          <a:lstStyle/>
          <a:p>
            <a:pPr indent="0" marL="0">
              <a:buNone/>
            </a:pPr>
            <a:r>
              <a:rPr lang="en-US" sz="1037" b="1" u="none" dirty="0">
                <a:solidFill>
                  <a:srgbClr val="000000"/>
                </a:solidFill>
                <a:latin typeface="Roboto Mono" pitchFamily="34" charset="0"/>
                <a:ea typeface="Roboto Mono" pitchFamily="34" charset="-122"/>
                <a:cs typeface="Roboto Mono" pitchFamily="34" charset="-120"/>
              </a:rPr>
              <a:t>paoloinsogna.dev</a:t>
            </a:r>
            <a:endParaRPr lang="en-US" sz="1037" dirty="0"/>
          </a:p>
        </p:txBody>
      </p:sp>
      <p:pic>
        <p:nvPicPr>
          <p:cNvPr id="15" name="svg.freya@svg.theme@icon.icon.horizontal" descr="preencoded.png">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2105882" y="5354765"/>
            <a:ext cx="609600" cy="609600"/>
          </a:xfrm>
          <a:prstGeom prst="rect">
            <a:avLst/>
          </a:prstGeom>
        </p:spPr>
      </p:pic>
      <p:sp>
        <p:nvSpPr>
          <p:cNvPr id="16" name="span">
            <a:hlinkClick r:id="rId10" tooltip=""/>
          </p:cNvPr>
          <p:cNvSpPr/>
          <p:nvPr/>
        </p:nvSpPr>
        <p:spPr>
          <a:xfrm>
            <a:off x="1976057" y="6183821"/>
            <a:ext cx="869252" cy="176784"/>
          </a:xfrm>
          <a:prstGeom prst="rect">
            <a:avLst/>
          </a:prstGeom>
          <a:noFill/>
          <a:ln/>
        </p:spPr>
        <p:txBody>
          <a:bodyPr wrap="none" lIns="0" tIns="0" rIns="0" bIns="0" rtlCol="0" anchor="ctr"/>
          <a:lstStyle/>
          <a:p>
            <a:pPr indent="0" marL="0">
              <a:buNone/>
            </a:pPr>
            <a:r>
              <a:rPr lang="en-US" sz="1037" b="1" u="none" dirty="0">
                <a:solidFill>
                  <a:srgbClr val="000000"/>
                </a:solidFill>
                <a:latin typeface="Roboto Mono" pitchFamily="34" charset="0"/>
                <a:ea typeface="Roboto Mono" pitchFamily="34" charset="-122"/>
                <a:cs typeface="Roboto Mono" pitchFamily="34" charset="-120"/>
              </a:rPr>
              <a:t>ShogunPanda</a:t>
            </a:r>
            <a:endParaRPr lang="en-US" sz="1037" dirty="0"/>
          </a:p>
        </p:txBody>
      </p:sp>
      <p:pic>
        <p:nvPicPr>
          <p:cNvPr id="17" name="svg.freya@svg.theme@icon.icon.horizontal" descr="preencoded.png">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3380232" y="5354765"/>
            <a:ext cx="609600" cy="609600"/>
          </a:xfrm>
          <a:prstGeom prst="rect">
            <a:avLst/>
          </a:prstGeom>
        </p:spPr>
      </p:pic>
      <p:sp>
        <p:nvSpPr>
          <p:cNvPr id="18" name="span">
            <a:hlinkClick r:id="rId13" tooltip=""/>
          </p:cNvPr>
          <p:cNvSpPr/>
          <p:nvPr/>
        </p:nvSpPr>
        <p:spPr>
          <a:xfrm>
            <a:off x="3329464" y="6183821"/>
            <a:ext cx="711232" cy="176784"/>
          </a:xfrm>
          <a:prstGeom prst="rect">
            <a:avLst/>
          </a:prstGeom>
          <a:noFill/>
          <a:ln/>
        </p:spPr>
        <p:txBody>
          <a:bodyPr wrap="none" lIns="0" tIns="0" rIns="0" bIns="0" rtlCol="0" anchor="ctr"/>
          <a:lstStyle/>
          <a:p>
            <a:pPr indent="0" marL="0">
              <a:buNone/>
            </a:pPr>
            <a:r>
              <a:rPr lang="en-US" sz="1037" b="1" u="none" dirty="0">
                <a:solidFill>
                  <a:srgbClr val="000000"/>
                </a:solidFill>
                <a:latin typeface="Roboto Mono" pitchFamily="34" charset="0"/>
                <a:ea typeface="Roboto Mono" pitchFamily="34" charset="-122"/>
                <a:cs typeface="Roboto Mono" pitchFamily="34" charset="-120"/>
              </a:rPr>
              <a:t>p_insogna</a:t>
            </a:r>
            <a:endParaRPr lang="en-US" sz="1037" dirty="0"/>
          </a:p>
        </p:txBody>
      </p:sp>
      <p:pic>
        <p:nvPicPr>
          <p:cNvPr id="19" name="svg.freya@svg.theme@icon.icon.horizontal" descr="preencoded.png">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4654677" y="5354765"/>
            <a:ext cx="609600" cy="609600"/>
          </a:xfrm>
          <a:prstGeom prst="rect">
            <a:avLst/>
          </a:prstGeom>
        </p:spPr>
      </p:pic>
      <p:sp>
        <p:nvSpPr>
          <p:cNvPr id="20" name="span">
            <a:hlinkClick r:id="rId16" tooltip=""/>
          </p:cNvPr>
          <p:cNvSpPr/>
          <p:nvPr/>
        </p:nvSpPr>
        <p:spPr>
          <a:xfrm>
            <a:off x="4643342" y="6183821"/>
            <a:ext cx="632174" cy="176784"/>
          </a:xfrm>
          <a:prstGeom prst="rect">
            <a:avLst/>
          </a:prstGeom>
          <a:noFill/>
          <a:ln/>
        </p:spPr>
        <p:txBody>
          <a:bodyPr wrap="none" lIns="0" tIns="0" rIns="0" bIns="0" rtlCol="0" anchor="ctr"/>
          <a:lstStyle/>
          <a:p>
            <a:pPr indent="0" marL="0">
              <a:buNone/>
            </a:pPr>
            <a:r>
              <a:rPr lang="en-US" sz="1037" b="1" u="none" dirty="0">
                <a:solidFill>
                  <a:srgbClr val="000000"/>
                </a:solidFill>
                <a:latin typeface="Roboto Mono" pitchFamily="34" charset="0"/>
                <a:ea typeface="Roboto Mono" pitchFamily="34" charset="-122"/>
                <a:cs typeface="Roboto Mono" pitchFamily="34" charset="-120"/>
              </a:rPr>
              <a:t>pinsogna</a:t>
            </a:r>
            <a:endParaRPr lang="en-US" sz="1037" dirty="0"/>
          </a:p>
        </p:txBody>
      </p:sp>
      <p:pic>
        <p:nvPicPr>
          <p:cNvPr id="21" name="img.freya@image.theme@logo" descr="preencoded.png">    </p:cNvPr>
          <p:cNvPicPr>
            <a:picLocks noChangeAspect="1"/>
          </p:cNvPicPr>
          <p:nvPr/>
        </p:nvPicPr>
        <p:blipFill>
          <a:blip r:embed="rId17"/>
          <a:stretch>
            <a:fillRect/>
          </a:stretch>
        </p:blipFill>
        <p:spPr>
          <a:xfrm>
            <a:off x="11094720" y="5730240"/>
            <a:ext cx="609600" cy="60960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3" name="article.freya@slide.theme@platformatic.theme@bg-black.theme@fg-white"/>
          <p:cNvSpPr/>
          <p:nvPr/>
        </p:nvSpPr>
        <p:spPr>
          <a:xfrm>
            <a:off x="0" y="0"/>
            <a:ext cx="12192000" cy="6827520"/>
          </a:xfrm>
          <a:prstGeom prst="rect">
            <a:avLst/>
          </a:prstGeom>
          <a:solidFill>
            <a:srgbClr val="000000"/>
          </a:solidFill>
          <a:ln w="12700">
            <a:solidFill>
              <a:srgbClr val="000000">
                <a:alpha val="0"/>
              </a:srgbClr>
            </a:solidFill>
            <a:prstDash val="solid"/>
          </a:ln>
        </p:spPr>
      </p:sp>
      <p:sp>
        <p:nvSpPr>
          <p:cNvPr id="4" name="span"/>
          <p:cNvSpPr/>
          <p:nvPr/>
        </p:nvSpPr>
        <p:spPr>
          <a:xfrm>
            <a:off x="487680" y="518160"/>
            <a:ext cx="6373082" cy="499872"/>
          </a:xfrm>
          <a:prstGeom prst="rect">
            <a:avLst/>
          </a:prstGeom>
          <a:noFill/>
          <a:ln/>
        </p:spPr>
        <p:txBody>
          <a:bodyPr wrap="none" lIns="0" tIns="0" rIns="0" bIns="0" rtlCol="0" anchor="ctr"/>
          <a:lstStyle/>
          <a:p>
            <a:pPr indent="0" marL="0">
              <a:buNone/>
            </a:pPr>
            <a:r>
              <a:rPr lang="en-US" sz="3240" u="none" dirty="0">
                <a:solidFill>
                  <a:srgbClr val="FFFFFF"/>
                </a:solidFill>
                <a:latin typeface="Montserrat Black" pitchFamily="34" charset="0"/>
                <a:ea typeface="Montserrat Black" pitchFamily="34" charset="-122"/>
                <a:cs typeface="Montserrat Black" pitchFamily="34" charset="-120"/>
              </a:rPr>
              <a:t>Some companies trusting us</a:t>
            </a:r>
            <a:endParaRPr lang="en-US" sz="3240" dirty="0"/>
          </a:p>
        </p:txBody>
      </p:sp>
      <p:pic>
        <p:nvPicPr>
          <p:cNvPr id="5" name="img.freya@image.image.horizontal" descr="preencoded.png">    </p:cNvPr>
          <p:cNvPicPr>
            <a:picLocks noChangeAspect="1"/>
          </p:cNvPicPr>
          <p:nvPr/>
        </p:nvPicPr>
        <p:blipFill>
          <a:blip r:embed="rId1"/>
          <a:stretch>
            <a:fillRect/>
          </a:stretch>
        </p:blipFill>
        <p:spPr>
          <a:xfrm>
            <a:off x="4267200" y="2368677"/>
            <a:ext cx="3657600" cy="608076"/>
          </a:xfrm>
          <a:prstGeom prst="rect">
            <a:avLst/>
          </a:prstGeom>
        </p:spPr>
      </p:pic>
      <p:sp>
        <p:nvSpPr>
          <p:cNvPr id="6" name="a">
            <a:hlinkClick r:id="rId2" tooltip=""/>
          </p:cNvPr>
          <p:cNvSpPr/>
          <p:nvPr/>
        </p:nvSpPr>
        <p:spPr>
          <a:xfrm>
            <a:off x="5773484" y="3196209"/>
            <a:ext cx="645033" cy="237744"/>
          </a:xfrm>
          <a:prstGeom prst="rect">
            <a:avLst/>
          </a:prstGeom>
          <a:noFill/>
          <a:ln/>
        </p:spPr>
        <p:txBody>
          <a:bodyPr wrap="none" lIns="0" tIns="0" rIns="0" bIns="0" rtlCol="0" anchor="ctr"/>
          <a:lstStyle/>
          <a:p>
            <a:pPr indent="0" marL="0">
              <a:buNone/>
            </a:pPr>
            <a:r>
              <a:rPr lang="en-US" sz="1555" b="1" u="none" dirty="0">
                <a:solidFill>
                  <a:srgbClr val="FFFFFF"/>
                </a:solidFill>
                <a:latin typeface="Inter" pitchFamily="34" charset="0"/>
                <a:ea typeface="Inter" pitchFamily="34" charset="-122"/>
                <a:cs typeface="Inter" pitchFamily="34" charset="-120"/>
              </a:rPr>
              <a:t>Article</a:t>
            </a:r>
            <a:endParaRPr lang="en-US" sz="1555" dirty="0"/>
          </a:p>
        </p:txBody>
      </p:sp>
      <p:pic>
        <p:nvPicPr>
          <p:cNvPr id="7" name="img.freya@image.image.horizontal" descr="preencoded.png">    </p:cNvPr>
          <p:cNvPicPr>
            <a:picLocks noChangeAspect="1"/>
          </p:cNvPicPr>
          <p:nvPr/>
        </p:nvPicPr>
        <p:blipFill>
          <a:blip r:embed="rId3"/>
          <a:stretch>
            <a:fillRect/>
          </a:stretch>
        </p:blipFill>
        <p:spPr>
          <a:xfrm>
            <a:off x="1305401" y="4363593"/>
            <a:ext cx="3657600" cy="707231"/>
          </a:xfrm>
          <a:prstGeom prst="rect">
            <a:avLst/>
          </a:prstGeom>
        </p:spPr>
      </p:pic>
      <p:sp>
        <p:nvSpPr>
          <p:cNvPr id="8" name="a">
            <a:hlinkClick r:id="rId4" tooltip=""/>
          </p:cNvPr>
          <p:cNvSpPr/>
          <p:nvPr/>
        </p:nvSpPr>
        <p:spPr>
          <a:xfrm>
            <a:off x="2581275" y="5290280"/>
            <a:ext cx="1105948" cy="237744"/>
          </a:xfrm>
          <a:prstGeom prst="rect">
            <a:avLst/>
          </a:prstGeom>
          <a:noFill/>
          <a:ln/>
        </p:spPr>
        <p:txBody>
          <a:bodyPr wrap="none" lIns="0" tIns="0" rIns="0" bIns="0" rtlCol="0" anchor="ctr"/>
          <a:lstStyle/>
          <a:p>
            <a:pPr indent="0" marL="0">
              <a:buNone/>
            </a:pPr>
            <a:r>
              <a:rPr lang="en-US" sz="1555" b="1" u="none" dirty="0">
                <a:solidFill>
                  <a:srgbClr val="FFFFFF"/>
                </a:solidFill>
                <a:latin typeface="Inter" pitchFamily="34" charset="0"/>
                <a:ea typeface="Inter" pitchFamily="34" charset="-122"/>
                <a:cs typeface="Inter" pitchFamily="34" charset="-120"/>
              </a:rPr>
              <a:t>Case Study</a:t>
            </a:r>
            <a:endParaRPr lang="en-US" sz="1555" dirty="0"/>
          </a:p>
        </p:txBody>
      </p:sp>
      <p:pic>
        <p:nvPicPr>
          <p:cNvPr id="9" name="img.freya@image.image.horizontal" descr="preencoded.png">    </p:cNvPr>
          <p:cNvPicPr>
            <a:picLocks noChangeAspect="1"/>
          </p:cNvPicPr>
          <p:nvPr/>
        </p:nvPicPr>
        <p:blipFill>
          <a:blip r:embed="rId5"/>
          <a:stretch>
            <a:fillRect/>
          </a:stretch>
        </p:blipFill>
        <p:spPr>
          <a:xfrm>
            <a:off x="7228904" y="4436174"/>
            <a:ext cx="3657600" cy="562070"/>
          </a:xfrm>
          <a:prstGeom prst="rect">
            <a:avLst/>
          </a:prstGeom>
        </p:spPr>
      </p:pic>
      <p:sp>
        <p:nvSpPr>
          <p:cNvPr id="10" name="a">
            <a:hlinkClick r:id="rId6" tooltip=""/>
          </p:cNvPr>
          <p:cNvSpPr/>
          <p:nvPr/>
        </p:nvSpPr>
        <p:spPr>
          <a:xfrm>
            <a:off x="8504682" y="5217700"/>
            <a:ext cx="1105948" cy="237744"/>
          </a:xfrm>
          <a:prstGeom prst="rect">
            <a:avLst/>
          </a:prstGeom>
          <a:noFill/>
          <a:ln/>
        </p:spPr>
        <p:txBody>
          <a:bodyPr wrap="none" lIns="0" tIns="0" rIns="0" bIns="0" rtlCol="0" anchor="ctr"/>
          <a:lstStyle/>
          <a:p>
            <a:pPr indent="0" marL="0">
              <a:buNone/>
            </a:pPr>
            <a:r>
              <a:rPr lang="en-US" sz="1555" b="1" u="none" dirty="0">
                <a:solidFill>
                  <a:srgbClr val="FFFFFF"/>
                </a:solidFill>
                <a:latin typeface="Inter" pitchFamily="34" charset="0"/>
                <a:ea typeface="Inter" pitchFamily="34" charset="-122"/>
                <a:cs typeface="Inter" pitchFamily="34" charset="-120"/>
              </a:rPr>
              <a:t>Case Study</a:t>
            </a:r>
            <a:endParaRPr lang="en-US" sz="1555" dirty="0"/>
          </a:p>
        </p:txBody>
      </p:sp>
      <p:pic>
        <p:nvPicPr>
          <p:cNvPr id="11" name="img.freya@image.theme@logo" descr="preencoded.png">    </p:cNvPr>
          <p:cNvPicPr>
            <a:picLocks noChangeAspect="1"/>
          </p:cNvPicPr>
          <p:nvPr/>
        </p:nvPicPr>
        <p:blipFill>
          <a:blip r:embed="rId7"/>
          <a:stretch>
            <a:fillRect/>
          </a:stretch>
        </p:blipFill>
        <p:spPr>
          <a:xfrm>
            <a:off x="11094720" y="5730240"/>
            <a:ext cx="609600" cy="60960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3" name="article.freya@slide.theme@bg-pink.theme@separator.theme@fg-white"/>
          <p:cNvSpPr/>
          <p:nvPr/>
        </p:nvSpPr>
        <p:spPr>
          <a:xfrm>
            <a:off x="0" y="0"/>
            <a:ext cx="12192000" cy="6827520"/>
          </a:xfrm>
          <a:prstGeom prst="rect">
            <a:avLst/>
          </a:prstGeom>
          <a:solidFill>
            <a:srgbClr val="DB2777"/>
          </a:solidFill>
          <a:ln w="12700">
            <a:solidFill>
              <a:srgbClr val="DB2777">
                <a:alpha val="0"/>
              </a:srgbClr>
            </a:solidFill>
            <a:prstDash val="solid"/>
          </a:ln>
        </p:spPr>
      </p:sp>
      <p:sp>
        <p:nvSpPr>
          <p:cNvPr id="4" name="span"/>
          <p:cNvSpPr/>
          <p:nvPr/>
        </p:nvSpPr>
        <p:spPr>
          <a:xfrm>
            <a:off x="487680" y="2709672"/>
            <a:ext cx="3078671"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This started</a:t>
            </a:r>
            <a:endParaRPr lang="en-US" sz="4277" dirty="0"/>
          </a:p>
        </p:txBody>
      </p:sp>
      <p:sp>
        <p:nvSpPr>
          <p:cNvPr id="5" name="span"/>
          <p:cNvSpPr/>
          <p:nvPr/>
        </p:nvSpPr>
        <p:spPr>
          <a:xfrm>
            <a:off x="487680" y="3456432"/>
            <a:ext cx="2528411"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as a joke...</a:t>
            </a:r>
            <a:endParaRPr lang="en-US" sz="4277" dirty="0"/>
          </a:p>
        </p:txBody>
      </p:sp>
      <p:pic>
        <p:nvPicPr>
          <p:cNvPr id="6" name="div.image" descr="preencoded.png">    </p:cNvPr>
          <p:cNvPicPr>
            <a:picLocks noChangeAspect="1"/>
          </p:cNvPicPr>
          <p:nvPr/>
        </p:nvPicPr>
        <p:blipFill>
          <a:blip r:embed="rId1"/>
          <a:stretch>
            <a:fillRect/>
          </a:stretch>
        </p:blipFill>
        <p:spPr>
          <a:xfrm>
            <a:off x="6096000" y="0"/>
            <a:ext cx="6096000" cy="6827520"/>
          </a:xfrm>
          <a:prstGeom prst="rect">
            <a:avLst/>
          </a:prstGeom>
        </p:spPr>
      </p:pic>
      <p:pic>
        <p:nvPicPr>
          <p:cNvPr id="7" name="img.freya@image.theme@logo" descr="preencoded.png">    </p:cNvPr>
          <p:cNvPicPr>
            <a:picLocks noChangeAspect="1"/>
          </p:cNvPicPr>
          <p:nvPr/>
        </p:nvPicPr>
        <p:blipFill>
          <a:blip r:embed="rId2"/>
          <a:stretch>
            <a:fillRect/>
          </a:stretch>
        </p:blipFill>
        <p:spPr>
          <a:xfrm>
            <a:off x="11094720" y="5730240"/>
            <a:ext cx="609600" cy="609600"/>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3" name="article.freya@slide.theme@bg-blue.theme@separator.theme@fg-white.reverse"/>
          <p:cNvSpPr/>
          <p:nvPr/>
        </p:nvSpPr>
        <p:spPr>
          <a:xfrm>
            <a:off x="0" y="0"/>
            <a:ext cx="12192000" cy="6827520"/>
          </a:xfrm>
          <a:prstGeom prst="rect">
            <a:avLst/>
          </a:prstGeom>
          <a:solidFill>
            <a:srgbClr val="2563EB"/>
          </a:solidFill>
          <a:ln w="12700">
            <a:solidFill>
              <a:srgbClr val="2563EB">
                <a:alpha val="0"/>
              </a:srgbClr>
            </a:solidFill>
            <a:prstDash val="solid"/>
          </a:ln>
        </p:spPr>
      </p:sp>
      <p:sp>
        <p:nvSpPr>
          <p:cNvPr id="4" name="span"/>
          <p:cNvSpPr/>
          <p:nvPr/>
        </p:nvSpPr>
        <p:spPr>
          <a:xfrm>
            <a:off x="6583680" y="2336292"/>
            <a:ext cx="4827080"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 and now we have</a:t>
            </a:r>
            <a:endParaRPr lang="en-US" sz="4277" dirty="0"/>
          </a:p>
        </p:txBody>
      </p:sp>
      <p:sp>
        <p:nvSpPr>
          <p:cNvPr id="5" name="span"/>
          <p:cNvSpPr/>
          <p:nvPr/>
        </p:nvSpPr>
        <p:spPr>
          <a:xfrm>
            <a:off x="6583680" y="3083052"/>
            <a:ext cx="3102007"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Doom in the</a:t>
            </a:r>
            <a:endParaRPr lang="en-US" sz="4277" dirty="0"/>
          </a:p>
        </p:txBody>
      </p:sp>
      <p:sp>
        <p:nvSpPr>
          <p:cNvPr id="6" name="span"/>
          <p:cNvSpPr/>
          <p:nvPr/>
        </p:nvSpPr>
        <p:spPr>
          <a:xfrm>
            <a:off x="6583680" y="3829812"/>
            <a:ext cx="2443163"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terminal!</a:t>
            </a:r>
            <a:endParaRPr lang="en-US" sz="4277" dirty="0"/>
          </a:p>
        </p:txBody>
      </p:sp>
      <p:pic>
        <p:nvPicPr>
          <p:cNvPr id="7" name="div.image" descr="preencoded.png">    </p:cNvPr>
          <p:cNvPicPr>
            <a:picLocks noChangeAspect="1"/>
          </p:cNvPicPr>
          <p:nvPr/>
        </p:nvPicPr>
        <p:blipFill>
          <a:blip r:embed="rId1"/>
          <a:stretch>
            <a:fillRect/>
          </a:stretch>
        </p:blipFill>
        <p:spPr>
          <a:xfrm>
            <a:off x="0" y="0"/>
            <a:ext cx="6096000" cy="6827520"/>
          </a:xfrm>
          <a:prstGeom prst="rect">
            <a:avLst/>
          </a:prstGeom>
        </p:spPr>
      </p:pic>
      <p:pic>
        <p:nvPicPr>
          <p:cNvPr id="8" name="img.freya@image.theme@logo" descr="preencoded.png">    </p:cNvPr>
          <p:cNvPicPr>
            <a:picLocks noChangeAspect="1"/>
          </p:cNvPicPr>
          <p:nvPr/>
        </p:nvPicPr>
        <p:blipFill>
          <a:blip r:embed="rId2"/>
          <a:stretch>
            <a:fillRect/>
          </a:stretch>
        </p:blipFill>
        <p:spPr>
          <a:xfrm>
            <a:off x="11094720" y="5730240"/>
            <a:ext cx="609600" cy="609600"/>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4539044"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The joke was simple</a:t>
            </a:r>
            <a:endParaRPr lang="en-US" sz="3240" dirty="0"/>
          </a:p>
        </p:txBody>
      </p:sp>
      <p:sp>
        <p:nvSpPr>
          <p:cNvPr id="5" name="span"/>
          <p:cNvSpPr/>
          <p:nvPr/>
        </p:nvSpPr>
        <p:spPr>
          <a:xfrm>
            <a:off x="812864" y="1474089"/>
            <a:ext cx="284417" cy="792480"/>
          </a:xfrm>
          <a:prstGeom prst="rect">
            <a:avLst/>
          </a:prstGeom>
          <a:noFill/>
          <a:ln/>
        </p:spPr>
        <p:txBody>
          <a:bodyPr wrap="none" lIns="0" tIns="0" rIns="0" bIns="0" rtlCol="0" anchor="ctr"/>
          <a:lstStyle/>
          <a:p>
            <a:pPr indent="0" marL="0">
              <a:buNone/>
            </a:pPr>
            <a:r>
              <a:rPr lang="en-US" sz="5184" b="1" u="none" dirty="0">
                <a:solidFill>
                  <a:srgbClr val="2563EB"/>
                </a:solidFill>
                <a:latin typeface="Bitter" pitchFamily="34" charset="0"/>
                <a:ea typeface="Bitter" pitchFamily="34" charset="-122"/>
                <a:cs typeface="Bitter" pitchFamily="34" charset="-120"/>
              </a:rPr>
              <a:t>1</a:t>
            </a:r>
            <a:endParaRPr lang="en-US" sz="5184" dirty="0"/>
          </a:p>
        </p:txBody>
      </p:sp>
      <p:sp>
        <p:nvSpPr>
          <p:cNvPr id="6" name="span"/>
          <p:cNvSpPr/>
          <p:nvPr/>
        </p:nvSpPr>
        <p:spPr>
          <a:xfrm>
            <a:off x="1341120" y="1571625"/>
            <a:ext cx="3038475"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Doom can run everywhere.</a:t>
            </a:r>
            <a:endParaRPr lang="en-US" sz="1814" dirty="0"/>
          </a:p>
        </p:txBody>
      </p:sp>
      <p:sp>
        <p:nvSpPr>
          <p:cNvPr id="7" name="span"/>
          <p:cNvSpPr/>
          <p:nvPr/>
        </p:nvSpPr>
        <p:spPr>
          <a:xfrm>
            <a:off x="1341120" y="1898999"/>
            <a:ext cx="2012918"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Like a pregnancy test.</a:t>
            </a:r>
            <a:endParaRPr lang="en-US" sz="1555" dirty="0"/>
          </a:p>
        </p:txBody>
      </p:sp>
      <p:sp>
        <p:nvSpPr>
          <p:cNvPr id="8" name="span"/>
          <p:cNvSpPr/>
          <p:nvPr/>
        </p:nvSpPr>
        <p:spPr>
          <a:xfrm>
            <a:off x="726567" y="2815209"/>
            <a:ext cx="370713" cy="792480"/>
          </a:xfrm>
          <a:prstGeom prst="rect">
            <a:avLst/>
          </a:prstGeom>
          <a:noFill/>
          <a:ln/>
        </p:spPr>
        <p:txBody>
          <a:bodyPr wrap="none" lIns="0" tIns="0" rIns="0" bIns="0" rtlCol="0" anchor="ctr"/>
          <a:lstStyle/>
          <a:p>
            <a:pPr indent="0" marL="0">
              <a:buNone/>
            </a:pPr>
            <a:r>
              <a:rPr lang="en-US" sz="5184" b="1" u="none" dirty="0">
                <a:solidFill>
                  <a:srgbClr val="2563EB"/>
                </a:solidFill>
                <a:latin typeface="Bitter" pitchFamily="34" charset="0"/>
                <a:ea typeface="Bitter" pitchFamily="34" charset="-122"/>
                <a:cs typeface="Bitter" pitchFamily="34" charset="-120"/>
              </a:rPr>
              <a:t>2</a:t>
            </a:r>
            <a:endParaRPr lang="en-US" sz="5184" dirty="0"/>
          </a:p>
        </p:txBody>
      </p:sp>
      <p:sp>
        <p:nvSpPr>
          <p:cNvPr id="9" name="span"/>
          <p:cNvSpPr/>
          <p:nvPr/>
        </p:nvSpPr>
        <p:spPr>
          <a:xfrm>
            <a:off x="1341120" y="2912745"/>
            <a:ext cx="3745897"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Node.js can now run native code.</a:t>
            </a:r>
            <a:endParaRPr lang="en-US" sz="1814" dirty="0"/>
          </a:p>
        </p:txBody>
      </p:sp>
      <p:sp>
        <p:nvSpPr>
          <p:cNvPr id="10" name="span"/>
          <p:cNvSpPr/>
          <p:nvPr/>
        </p:nvSpPr>
        <p:spPr>
          <a:xfrm>
            <a:off x="1341120" y="3240119"/>
            <a:ext cx="2759012"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Surprisingly, this was missing.</a:t>
            </a:r>
            <a:endParaRPr lang="en-US" sz="1555" dirty="0"/>
          </a:p>
        </p:txBody>
      </p:sp>
      <p:sp>
        <p:nvSpPr>
          <p:cNvPr id="11" name="span"/>
          <p:cNvSpPr/>
          <p:nvPr/>
        </p:nvSpPr>
        <p:spPr>
          <a:xfrm>
            <a:off x="717995" y="4156329"/>
            <a:ext cx="379286" cy="792480"/>
          </a:xfrm>
          <a:prstGeom prst="rect">
            <a:avLst/>
          </a:prstGeom>
          <a:noFill/>
          <a:ln/>
        </p:spPr>
        <p:txBody>
          <a:bodyPr wrap="none" lIns="0" tIns="0" rIns="0" bIns="0" rtlCol="0" anchor="ctr"/>
          <a:lstStyle/>
          <a:p>
            <a:pPr indent="0" marL="0">
              <a:buNone/>
            </a:pPr>
            <a:r>
              <a:rPr lang="en-US" sz="5184" b="1" u="none" dirty="0">
                <a:solidFill>
                  <a:srgbClr val="2563EB"/>
                </a:solidFill>
                <a:latin typeface="Bitter" pitchFamily="34" charset="0"/>
                <a:ea typeface="Bitter" pitchFamily="34" charset="-122"/>
                <a:cs typeface="Bitter" pitchFamily="34" charset="-120"/>
              </a:rPr>
              <a:t>3</a:t>
            </a:r>
            <a:endParaRPr lang="en-US" sz="5184" dirty="0"/>
          </a:p>
        </p:txBody>
      </p:sp>
      <p:sp>
        <p:nvSpPr>
          <p:cNvPr id="12" name="span"/>
          <p:cNvSpPr/>
          <p:nvPr/>
        </p:nvSpPr>
        <p:spPr>
          <a:xfrm>
            <a:off x="1341120" y="4253865"/>
            <a:ext cx="3649980"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Why not run Doom in a terminal?</a:t>
            </a:r>
            <a:endParaRPr lang="en-US" sz="1814" dirty="0"/>
          </a:p>
        </p:txBody>
      </p:sp>
      <p:sp>
        <p:nvSpPr>
          <p:cNvPr id="13" name="span"/>
          <p:cNvSpPr/>
          <p:nvPr/>
        </p:nvSpPr>
        <p:spPr>
          <a:xfrm>
            <a:off x="1341120" y="4581239"/>
            <a:ext cx="1562672"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I mean, why not?</a:t>
            </a:r>
            <a:endParaRPr lang="en-US" sz="1555" dirty="0"/>
          </a:p>
        </p:txBody>
      </p:sp>
      <p:pic>
        <p:nvPicPr>
          <p:cNvPr id="14" name="img.freya@image.theme@logo" descr="preencoded.png">    </p:cNvPr>
          <p:cNvPicPr>
            <a:picLocks noChangeAspect="1"/>
          </p:cNvPicPr>
          <p:nvPr/>
        </p:nvPicPr>
        <p:blipFill>
          <a:blip r:embed="rId1"/>
          <a:stretch>
            <a:fillRect/>
          </a:stretch>
        </p:blipFill>
        <p:spPr>
          <a:xfrm>
            <a:off x="11094720" y="5730240"/>
            <a:ext cx="609600" cy="609600"/>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3" name="article.freya@slide.theme@bg-orange.theme@separator.theme@fg-white"/>
          <p:cNvSpPr/>
          <p:nvPr/>
        </p:nvSpPr>
        <p:spPr>
          <a:xfrm>
            <a:off x="0" y="0"/>
            <a:ext cx="12192000" cy="6827520"/>
          </a:xfrm>
          <a:prstGeom prst="rect">
            <a:avLst/>
          </a:prstGeom>
          <a:solidFill>
            <a:srgbClr val="EA580C"/>
          </a:solidFill>
          <a:ln w="12700">
            <a:solidFill>
              <a:srgbClr val="EA580C">
                <a:alpha val="0"/>
              </a:srgbClr>
            </a:solidFill>
            <a:prstDash val="solid"/>
          </a:ln>
        </p:spPr>
      </p:sp>
      <p:sp>
        <p:nvSpPr>
          <p:cNvPr id="4" name="span"/>
          <p:cNvSpPr/>
          <p:nvPr/>
        </p:nvSpPr>
        <p:spPr>
          <a:xfrm>
            <a:off x="487680" y="2280666"/>
            <a:ext cx="1067848"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The </a:t>
            </a:r>
            <a:endParaRPr lang="en-US" sz="4277" dirty="0"/>
          </a:p>
        </p:txBody>
      </p:sp>
      <p:sp>
        <p:nvSpPr>
          <p:cNvPr id="5" name="span"/>
          <p:cNvSpPr/>
          <p:nvPr/>
        </p:nvSpPr>
        <p:spPr>
          <a:xfrm>
            <a:off x="487680" y="3027426"/>
            <a:ext cx="1489901"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is the </a:t>
            </a:r>
            <a:endParaRPr lang="en-US" sz="4277" dirty="0"/>
          </a:p>
        </p:txBody>
      </p:sp>
      <p:sp>
        <p:nvSpPr>
          <p:cNvPr id="6" name="span"/>
          <p:cNvSpPr/>
          <p:nvPr/>
        </p:nvSpPr>
        <p:spPr>
          <a:xfrm>
            <a:off x="3070955" y="3027426"/>
            <a:ext cx="820198"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 UI.</a:t>
            </a:r>
            <a:endParaRPr lang="en-US" sz="4277" dirty="0"/>
          </a:p>
        </p:txBody>
      </p:sp>
      <p:sp>
        <p:nvSpPr>
          <p:cNvPr id="7" name="span.theme@fg-black"/>
          <p:cNvSpPr/>
          <p:nvPr/>
        </p:nvSpPr>
        <p:spPr>
          <a:xfrm>
            <a:off x="1555528" y="2280666"/>
            <a:ext cx="2268760" cy="652272"/>
          </a:xfrm>
          <a:prstGeom prst="rect">
            <a:avLst/>
          </a:prstGeom>
          <a:noFill/>
          <a:ln/>
        </p:spPr>
        <p:txBody>
          <a:bodyPr wrap="none" lIns="0" tIns="0" rIns="0" bIns="0" rtlCol="0" anchor="ctr"/>
          <a:lstStyle/>
          <a:p>
            <a:pPr indent="0" marL="0">
              <a:buNone/>
            </a:pPr>
            <a:r>
              <a:rPr lang="en-US" sz="4277" b="1" u="none" dirty="0">
                <a:solidFill>
                  <a:srgbClr val="000000"/>
                </a:solidFill>
                <a:latin typeface="Bitter" pitchFamily="34" charset="0"/>
                <a:ea typeface="Bitter" pitchFamily="34" charset="-122"/>
                <a:cs typeface="Bitter" pitchFamily="34" charset="-120"/>
              </a:rPr>
              <a:t>terminal</a:t>
            </a:r>
            <a:endParaRPr lang="en-US" sz="4277" dirty="0"/>
          </a:p>
        </p:txBody>
      </p:sp>
      <p:sp>
        <p:nvSpPr>
          <p:cNvPr id="8" name="span.theme@fg-black"/>
          <p:cNvSpPr/>
          <p:nvPr/>
        </p:nvSpPr>
        <p:spPr>
          <a:xfrm>
            <a:off x="1977581" y="3027426"/>
            <a:ext cx="1093375" cy="652272"/>
          </a:xfrm>
          <a:prstGeom prst="rect">
            <a:avLst/>
          </a:prstGeom>
          <a:noFill/>
          <a:ln/>
        </p:spPr>
        <p:txBody>
          <a:bodyPr wrap="none" lIns="0" tIns="0" rIns="0" bIns="0" rtlCol="0" anchor="ctr"/>
          <a:lstStyle/>
          <a:p>
            <a:pPr indent="0" marL="0">
              <a:buNone/>
            </a:pPr>
            <a:r>
              <a:rPr lang="en-US" sz="4277" b="1" u="none" dirty="0">
                <a:solidFill>
                  <a:srgbClr val="000000"/>
                </a:solidFill>
                <a:latin typeface="Bitter" pitchFamily="34" charset="0"/>
                <a:ea typeface="Bitter" pitchFamily="34" charset="-122"/>
                <a:cs typeface="Bitter" pitchFamily="34" charset="-120"/>
              </a:rPr>
              <a:t>new</a:t>
            </a:r>
            <a:endParaRPr lang="en-US" sz="4277" dirty="0"/>
          </a:p>
        </p:txBody>
      </p:sp>
      <p:pic>
        <p:nvPicPr>
          <p:cNvPr id="9" name="div.image" descr="preencoded.png">    </p:cNvPr>
          <p:cNvPicPr>
            <a:picLocks noChangeAspect="1"/>
          </p:cNvPicPr>
          <p:nvPr/>
        </p:nvPicPr>
        <p:blipFill>
          <a:blip r:embed="rId1"/>
          <a:stretch>
            <a:fillRect/>
          </a:stretch>
        </p:blipFill>
        <p:spPr>
          <a:xfrm>
            <a:off x="6096000" y="0"/>
            <a:ext cx="6096000" cy="6827520"/>
          </a:xfrm>
          <a:prstGeom prst="rect">
            <a:avLst/>
          </a:prstGeom>
        </p:spPr>
      </p:pic>
      <p:sp>
        <p:nvSpPr>
          <p:cNvPr id="10" name="span"/>
          <p:cNvSpPr/>
          <p:nvPr/>
        </p:nvSpPr>
        <p:spPr>
          <a:xfrm>
            <a:off x="487680" y="4249674"/>
            <a:ext cx="841153" cy="298704"/>
          </a:xfrm>
          <a:prstGeom prst="rect">
            <a:avLst/>
          </a:prstGeom>
          <a:noFill/>
          <a:ln/>
        </p:spPr>
        <p:txBody>
          <a:bodyPr wrap="none" lIns="0" tIns="0" rIns="0" bIns="0" rtlCol="0" anchor="ctr"/>
          <a:lstStyle/>
          <a:p>
            <a:pPr indent="0" marL="0">
              <a:buNone/>
            </a:pPr>
            <a:r>
              <a:rPr lang="en-US" sz="1944" u="none" dirty="0">
                <a:solidFill>
                  <a:srgbClr val="FFFFFF"/>
                </a:solidFill>
                <a:latin typeface="Inter Light" pitchFamily="34" charset="0"/>
                <a:ea typeface="Inter Light" pitchFamily="34" charset="-122"/>
                <a:cs typeface="Inter Light" pitchFamily="34" charset="-120"/>
              </a:rPr>
              <a:t>Thanks</a:t>
            </a:r>
            <a:endParaRPr lang="en-US" sz="1944" dirty="0"/>
          </a:p>
        </p:txBody>
      </p:sp>
      <p:sp>
        <p:nvSpPr>
          <p:cNvPr id="11" name="span"/>
          <p:cNvSpPr/>
          <p:nvPr/>
        </p:nvSpPr>
        <p:spPr>
          <a:xfrm>
            <a:off x="1398175" y="4249674"/>
            <a:ext cx="218027" cy="298704"/>
          </a:xfrm>
          <a:prstGeom prst="rect">
            <a:avLst/>
          </a:prstGeom>
          <a:noFill/>
          <a:ln/>
        </p:spPr>
        <p:txBody>
          <a:bodyPr wrap="none" lIns="0" tIns="0" rIns="0" bIns="0" rtlCol="0" anchor="ctr"/>
          <a:lstStyle/>
          <a:p>
            <a:pPr indent="0" marL="0">
              <a:buNone/>
            </a:pPr>
            <a:r>
              <a:rPr lang="en-US" sz="1944" u="none" dirty="0">
                <a:solidFill>
                  <a:srgbClr val="FFFFFF"/>
                </a:solidFill>
                <a:latin typeface="Inter Light" pitchFamily="34" charset="0"/>
                <a:ea typeface="Inter Light" pitchFamily="34" charset="-122"/>
                <a:cs typeface="Inter Light" pitchFamily="34" charset="-120"/>
              </a:rPr>
              <a:t>to</a:t>
            </a:r>
            <a:endParaRPr lang="en-US" sz="1944" dirty="0"/>
          </a:p>
        </p:txBody>
      </p:sp>
      <p:sp>
        <p:nvSpPr>
          <p:cNvPr id="12" name="span"/>
          <p:cNvSpPr/>
          <p:nvPr/>
        </p:nvSpPr>
        <p:spPr>
          <a:xfrm>
            <a:off x="1685544" y="4249674"/>
            <a:ext cx="300704" cy="298704"/>
          </a:xfrm>
          <a:prstGeom prst="rect">
            <a:avLst/>
          </a:prstGeom>
          <a:noFill/>
          <a:ln/>
        </p:spPr>
        <p:txBody>
          <a:bodyPr wrap="none" lIns="0" tIns="0" rIns="0" bIns="0" rtlCol="0" anchor="ctr"/>
          <a:lstStyle/>
          <a:p>
            <a:pPr indent="0" marL="0">
              <a:buNone/>
            </a:pPr>
            <a:r>
              <a:rPr lang="en-US" sz="1944" u="none" dirty="0">
                <a:solidFill>
                  <a:srgbClr val="FFFFFF"/>
                </a:solidFill>
                <a:latin typeface="Inter Light" pitchFamily="34" charset="0"/>
                <a:ea typeface="Inter Light" pitchFamily="34" charset="-122"/>
                <a:cs typeface="Inter Light" pitchFamily="34" charset="-120"/>
              </a:rPr>
              <a:t>AI.</a:t>
            </a:r>
            <a:endParaRPr lang="en-US" sz="1944" dirty="0"/>
          </a:p>
        </p:txBody>
      </p:sp>
      <p:sp>
        <p:nvSpPr>
          <p:cNvPr id="13" name="span"/>
          <p:cNvSpPr/>
          <p:nvPr/>
        </p:nvSpPr>
        <p:spPr>
          <a:xfrm>
            <a:off x="2055590" y="4249674"/>
            <a:ext cx="250031" cy="298704"/>
          </a:xfrm>
          <a:prstGeom prst="rect">
            <a:avLst/>
          </a:prstGeom>
          <a:noFill/>
          <a:ln/>
        </p:spPr>
        <p:txBody>
          <a:bodyPr wrap="none" lIns="0" tIns="0" rIns="0" bIns="0" rtlCol="0" anchor="ctr"/>
          <a:lstStyle/>
          <a:p>
            <a:pPr indent="0" marL="0">
              <a:buNone/>
            </a:pPr>
            <a:r>
              <a:rPr lang="en-US" sz="1944" u="none" dirty="0">
                <a:solidFill>
                  <a:srgbClr val="FFFFFF"/>
                </a:solidFill>
                <a:latin typeface="Inter Light" pitchFamily="34" charset="0"/>
                <a:ea typeface="Inter Light" pitchFamily="34" charset="-122"/>
                <a:cs typeface="Inter Light" pitchFamily="34" charset="-120"/>
              </a:rPr>
              <a:t>🤷</a:t>
            </a:r>
            <a:endParaRPr lang="en-US" sz="1944" dirty="0"/>
          </a:p>
        </p:txBody>
      </p:sp>
      <p:pic>
        <p:nvPicPr>
          <p:cNvPr id="14" name="img.freya@image.theme@logo" descr="preencoded.png">    </p:cNvPr>
          <p:cNvPicPr>
            <a:picLocks noChangeAspect="1"/>
          </p:cNvPicPr>
          <p:nvPr/>
        </p:nvPicPr>
        <p:blipFill>
          <a:blip r:embed="rId2"/>
          <a:stretch>
            <a:fillRect/>
          </a:stretch>
        </p:blipFill>
        <p:spPr>
          <a:xfrm>
            <a:off x="11094720" y="5730240"/>
            <a:ext cx="609600" cy="609600"/>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1924145"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OpenTUI</a:t>
            </a:r>
            <a:endParaRPr lang="en-US" sz="3240" dirty="0"/>
          </a:p>
        </p:txBody>
      </p:sp>
      <p:sp>
        <p:nvSpPr>
          <p:cNvPr id="5" name="span"/>
          <p:cNvSpPr/>
          <p:nvPr/>
        </p:nvSpPr>
        <p:spPr>
          <a:xfrm>
            <a:off x="487680" y="1571625"/>
            <a:ext cx="166307"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a:t>
            </a:r>
            <a:endParaRPr lang="en-US" sz="1944" dirty="0"/>
          </a:p>
        </p:txBody>
      </p:sp>
      <p:sp>
        <p:nvSpPr>
          <p:cNvPr id="6" name="span"/>
          <p:cNvSpPr/>
          <p:nvPr/>
        </p:nvSpPr>
        <p:spPr>
          <a:xfrm>
            <a:off x="723329" y="1571625"/>
            <a:ext cx="687800"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native</a:t>
            </a:r>
            <a:endParaRPr lang="en-US" sz="1944" dirty="0"/>
          </a:p>
        </p:txBody>
      </p:sp>
      <p:sp>
        <p:nvSpPr>
          <p:cNvPr id="7" name="span"/>
          <p:cNvSpPr/>
          <p:nvPr/>
        </p:nvSpPr>
        <p:spPr>
          <a:xfrm>
            <a:off x="1480471" y="1571625"/>
            <a:ext cx="917639"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terminal</a:t>
            </a:r>
            <a:endParaRPr lang="en-US" sz="1944" dirty="0"/>
          </a:p>
        </p:txBody>
      </p:sp>
      <p:sp>
        <p:nvSpPr>
          <p:cNvPr id="8" name="span"/>
          <p:cNvSpPr/>
          <p:nvPr/>
        </p:nvSpPr>
        <p:spPr>
          <a:xfrm>
            <a:off x="2467451" y="1571625"/>
            <a:ext cx="246507"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UI</a:t>
            </a:r>
            <a:endParaRPr lang="en-US" sz="1944" dirty="0"/>
          </a:p>
        </p:txBody>
      </p:sp>
      <p:sp>
        <p:nvSpPr>
          <p:cNvPr id="9" name="span"/>
          <p:cNvSpPr/>
          <p:nvPr/>
        </p:nvSpPr>
        <p:spPr>
          <a:xfrm>
            <a:off x="2783300" y="1571625"/>
            <a:ext cx="512159"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core</a:t>
            </a:r>
            <a:endParaRPr lang="en-US" sz="1944" dirty="0"/>
          </a:p>
        </p:txBody>
      </p:sp>
      <p:sp>
        <p:nvSpPr>
          <p:cNvPr id="10" name="span"/>
          <p:cNvSpPr/>
          <p:nvPr/>
        </p:nvSpPr>
        <p:spPr>
          <a:xfrm>
            <a:off x="3364802" y="1571625"/>
            <a:ext cx="782860"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written</a:t>
            </a:r>
            <a:endParaRPr lang="en-US" sz="1944" dirty="0"/>
          </a:p>
        </p:txBody>
      </p:sp>
      <p:sp>
        <p:nvSpPr>
          <p:cNvPr id="11" name="span"/>
          <p:cNvSpPr/>
          <p:nvPr/>
        </p:nvSpPr>
        <p:spPr>
          <a:xfrm>
            <a:off x="4217003" y="1571625"/>
            <a:ext cx="202978"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in</a:t>
            </a:r>
            <a:endParaRPr lang="en-US" sz="1944" dirty="0"/>
          </a:p>
        </p:txBody>
      </p:sp>
      <p:sp>
        <p:nvSpPr>
          <p:cNvPr id="12" name="span"/>
          <p:cNvSpPr/>
          <p:nvPr/>
        </p:nvSpPr>
        <p:spPr>
          <a:xfrm>
            <a:off x="4489323" y="1571625"/>
            <a:ext cx="359950"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Zig</a:t>
            </a:r>
            <a:endParaRPr lang="en-US" sz="1944" dirty="0"/>
          </a:p>
        </p:txBody>
      </p:sp>
      <p:sp>
        <p:nvSpPr>
          <p:cNvPr id="13" name="span"/>
          <p:cNvSpPr/>
          <p:nvPr/>
        </p:nvSpPr>
        <p:spPr>
          <a:xfrm>
            <a:off x="4918615" y="1571625"/>
            <a:ext cx="477965"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with</a:t>
            </a:r>
            <a:endParaRPr lang="en-US" sz="1944" dirty="0"/>
          </a:p>
        </p:txBody>
      </p:sp>
      <p:sp>
        <p:nvSpPr>
          <p:cNvPr id="14" name="span"/>
          <p:cNvSpPr/>
          <p:nvPr/>
        </p:nvSpPr>
        <p:spPr>
          <a:xfrm>
            <a:off x="5465921" y="1571625"/>
            <a:ext cx="123491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TypeScript</a:t>
            </a:r>
            <a:endParaRPr lang="en-US" sz="1944" dirty="0"/>
          </a:p>
        </p:txBody>
      </p:sp>
      <p:sp>
        <p:nvSpPr>
          <p:cNvPr id="15" name="span"/>
          <p:cNvSpPr/>
          <p:nvPr/>
        </p:nvSpPr>
        <p:spPr>
          <a:xfrm>
            <a:off x="6770180" y="1571625"/>
            <a:ext cx="1048988"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bindings.</a:t>
            </a:r>
            <a:endParaRPr lang="en-US" sz="1944" dirty="0"/>
          </a:p>
        </p:txBody>
      </p:sp>
      <p:sp>
        <p:nvSpPr>
          <p:cNvPr id="16" name="span"/>
          <p:cNvSpPr/>
          <p:nvPr/>
        </p:nvSpPr>
        <p:spPr>
          <a:xfrm>
            <a:off x="7888510" y="1571625"/>
            <a:ext cx="142970"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It</a:t>
            </a:r>
            <a:endParaRPr lang="en-US" sz="1944" dirty="0"/>
          </a:p>
        </p:txBody>
      </p:sp>
      <p:sp>
        <p:nvSpPr>
          <p:cNvPr id="17" name="span"/>
          <p:cNvSpPr/>
          <p:nvPr/>
        </p:nvSpPr>
        <p:spPr>
          <a:xfrm>
            <a:off x="8100822" y="1571625"/>
            <a:ext cx="846582"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powers</a:t>
            </a:r>
            <a:endParaRPr lang="en-US" sz="1944" dirty="0"/>
          </a:p>
        </p:txBody>
      </p:sp>
      <p:sp>
        <p:nvSpPr>
          <p:cNvPr id="18" name="span"/>
          <p:cNvSpPr/>
          <p:nvPr/>
        </p:nvSpPr>
        <p:spPr>
          <a:xfrm>
            <a:off x="9016746" y="1571625"/>
            <a:ext cx="1311878"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OpenCode.</a:t>
            </a:r>
            <a:endParaRPr lang="en-US" sz="1944" dirty="0"/>
          </a:p>
        </p:txBody>
      </p:sp>
      <p:pic>
        <p:nvPicPr>
          <p:cNvPr id="19" name="svg.code.theme@qr.big"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3852672" y="2399157"/>
            <a:ext cx="4486656" cy="2438400"/>
          </a:xfrm>
          <a:prstGeom prst="rect">
            <a:avLst/>
          </a:prstGeom>
        </p:spPr>
      </p:pic>
      <p:sp>
        <p:nvSpPr>
          <p:cNvPr id="20" name="a">
            <a:hlinkClick r:id="rId3" tooltip=""/>
          </p:cNvPr>
          <p:cNvSpPr/>
          <p:nvPr/>
        </p:nvSpPr>
        <p:spPr>
          <a:xfrm>
            <a:off x="3736372" y="5050917"/>
            <a:ext cx="4719257" cy="298704"/>
          </a:xfrm>
          <a:prstGeom prst="rect">
            <a:avLst/>
          </a:prstGeom>
          <a:noFill/>
          <a:ln/>
        </p:spPr>
        <p:txBody>
          <a:bodyPr wrap="none" lIns="0" tIns="0" rIns="0" bIns="0" rtlCol="0" anchor="ctr"/>
          <a:lstStyle/>
          <a:p>
            <a:pPr indent="0" marL="0">
              <a:buNone/>
            </a:pPr>
            <a:r>
              <a:rPr lang="en-US" sz="1944" b="1" u="none" dirty="0">
                <a:solidFill>
                  <a:srgbClr val="2563EB"/>
                </a:solidFill>
                <a:latin typeface="Inter" pitchFamily="34" charset="0"/>
                <a:ea typeface="Inter" pitchFamily="34" charset="-122"/>
                <a:cs typeface="Inter" pitchFamily="34" charset="-120"/>
              </a:rPr>
              <a:t>https://github.com/anomalyco/opentui</a:t>
            </a:r>
            <a:endParaRPr lang="en-US" sz="1944" dirty="0"/>
          </a:p>
        </p:txBody>
      </p:sp>
      <p:pic>
        <p:nvPicPr>
          <p:cNvPr id="21" name="img.freya@image.theme@logo" descr="preencoded.png">    </p:cNvPr>
          <p:cNvPicPr>
            <a:picLocks noChangeAspect="1"/>
          </p:cNvPicPr>
          <p:nvPr/>
        </p:nvPicPr>
        <p:blipFill>
          <a:blip r:embed="rId4"/>
          <a:stretch>
            <a:fillRect/>
          </a:stretch>
        </p:blipFill>
        <p:spPr>
          <a:xfrm>
            <a:off x="11094720" y="5730240"/>
            <a:ext cx="609600" cy="609600"/>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7719822"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They really push the terminal hard</a:t>
            </a:r>
            <a:endParaRPr lang="en-US" sz="3240" dirty="0"/>
          </a:p>
        </p:txBody>
      </p:sp>
      <p:pic>
        <p:nvPicPr>
          <p:cNvPr id="5" name="svg.freya@svg.theme@icon.icon"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487680" y="1567434"/>
            <a:ext cx="609600" cy="609600"/>
          </a:xfrm>
          <a:prstGeom prst="rect">
            <a:avLst/>
          </a:prstGeom>
        </p:spPr>
      </p:pic>
      <p:sp>
        <p:nvSpPr>
          <p:cNvPr id="6" name="span"/>
          <p:cNvSpPr/>
          <p:nvPr/>
        </p:nvSpPr>
        <p:spPr>
          <a:xfrm>
            <a:off x="1341120" y="1571625"/>
            <a:ext cx="1632395"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More than text</a:t>
            </a:r>
            <a:endParaRPr lang="en-US" sz="1814" dirty="0"/>
          </a:p>
        </p:txBody>
      </p:sp>
      <p:sp>
        <p:nvSpPr>
          <p:cNvPr id="7" name="span"/>
          <p:cNvSpPr/>
          <p:nvPr/>
        </p:nvSpPr>
        <p:spPr>
          <a:xfrm>
            <a:off x="1341120" y="1898999"/>
            <a:ext cx="7328821"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Terminal interfaces can combine text and graphics through dedicated protocols.</a:t>
            </a:r>
            <a:endParaRPr lang="en-US" sz="1555" dirty="0"/>
          </a:p>
        </p:txBody>
      </p:sp>
      <p:pic>
        <p:nvPicPr>
          <p:cNvPr id="8" name="svg.freya@svg.theme@icon.icon" descr="preencoded.png">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87680" y="2908554"/>
            <a:ext cx="609600" cy="609600"/>
          </a:xfrm>
          <a:prstGeom prst="rect">
            <a:avLst/>
          </a:prstGeom>
        </p:spPr>
      </p:pic>
      <p:sp>
        <p:nvSpPr>
          <p:cNvPr id="9" name="span"/>
          <p:cNvSpPr/>
          <p:nvPr/>
        </p:nvSpPr>
        <p:spPr>
          <a:xfrm>
            <a:off x="1341120" y="2912745"/>
            <a:ext cx="2296763"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Refresh rates matter</a:t>
            </a:r>
            <a:endParaRPr lang="en-US" sz="1814" dirty="0"/>
          </a:p>
        </p:txBody>
      </p:sp>
      <p:sp>
        <p:nvSpPr>
          <p:cNvPr id="10" name="span"/>
          <p:cNvSpPr/>
          <p:nvPr/>
        </p:nvSpPr>
        <p:spPr>
          <a:xfrm>
            <a:off x="1341120" y="3240119"/>
            <a:ext cx="4942046"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Dynamic interfaces need redraws that feel immediate.</a:t>
            </a:r>
            <a:endParaRPr lang="en-US" sz="1555" dirty="0"/>
          </a:p>
        </p:txBody>
      </p:sp>
      <p:pic>
        <p:nvPicPr>
          <p:cNvPr id="11" name="svg.freya@svg.theme@icon.icon" descr="preencoded.png">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87680" y="4249674"/>
            <a:ext cx="609600" cy="609600"/>
          </a:xfrm>
          <a:prstGeom prst="rect">
            <a:avLst/>
          </a:prstGeom>
        </p:spPr>
      </p:pic>
      <p:sp>
        <p:nvSpPr>
          <p:cNvPr id="12" name="span"/>
          <p:cNvSpPr/>
          <p:nvPr/>
        </p:nvSpPr>
        <p:spPr>
          <a:xfrm>
            <a:off x="1341120" y="4253865"/>
            <a:ext cx="3063621"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OpenCode proves the edge</a:t>
            </a:r>
            <a:endParaRPr lang="en-US" sz="1814" dirty="0"/>
          </a:p>
        </p:txBody>
      </p:sp>
      <p:sp>
        <p:nvSpPr>
          <p:cNvPr id="13" name="span"/>
          <p:cNvSpPr/>
          <p:nvPr/>
        </p:nvSpPr>
        <p:spPr>
          <a:xfrm>
            <a:off x="1341120" y="4581239"/>
            <a:ext cx="4918424"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Complex tools can live where terminals usually break.</a:t>
            </a:r>
            <a:endParaRPr lang="en-US" sz="1555" dirty="0"/>
          </a:p>
        </p:txBody>
      </p:sp>
      <p:pic>
        <p:nvPicPr>
          <p:cNvPr id="14" name="img.freya@image.theme@logo" descr="preencoded.png">    </p:cNvPr>
          <p:cNvPicPr>
            <a:picLocks noChangeAspect="1"/>
          </p:cNvPicPr>
          <p:nvPr/>
        </p:nvPicPr>
        <p:blipFill>
          <a:blip r:embed="rId7"/>
          <a:stretch>
            <a:fillRect/>
          </a:stretch>
        </p:blipFill>
        <p:spPr>
          <a:xfrm>
            <a:off x="11094720" y="5730240"/>
            <a:ext cx="609600" cy="609600"/>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sp>
        <p:nvSpPr>
          <p:cNvPr id="3" name="article.freya@slide.theme@bg-blue.theme@separator.theme@fg-white"/>
          <p:cNvSpPr/>
          <p:nvPr/>
        </p:nvSpPr>
        <p:spPr>
          <a:xfrm>
            <a:off x="0" y="0"/>
            <a:ext cx="12192000" cy="6827520"/>
          </a:xfrm>
          <a:prstGeom prst="rect">
            <a:avLst/>
          </a:prstGeom>
          <a:solidFill>
            <a:srgbClr val="2563EB"/>
          </a:solidFill>
          <a:ln w="12700">
            <a:solidFill>
              <a:srgbClr val="2563EB">
                <a:alpha val="0"/>
              </a:srgbClr>
            </a:solidFill>
            <a:prstDash val="solid"/>
          </a:ln>
        </p:spPr>
      </p:sp>
      <p:sp>
        <p:nvSpPr>
          <p:cNvPr id="4" name="span"/>
          <p:cNvSpPr/>
          <p:nvPr/>
        </p:nvSpPr>
        <p:spPr>
          <a:xfrm>
            <a:off x="487680" y="2709672"/>
            <a:ext cx="3512630"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But this is not</a:t>
            </a:r>
            <a:endParaRPr lang="en-US" sz="4277" dirty="0"/>
          </a:p>
        </p:txBody>
      </p:sp>
      <p:sp>
        <p:nvSpPr>
          <p:cNvPr id="5" name="span"/>
          <p:cNvSpPr/>
          <p:nvPr/>
        </p:nvSpPr>
        <p:spPr>
          <a:xfrm>
            <a:off x="487680" y="3456432"/>
            <a:ext cx="4480560"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only about Doom.</a:t>
            </a:r>
            <a:endParaRPr lang="en-US" sz="4277" dirty="0"/>
          </a:p>
        </p:txBody>
      </p:sp>
      <p:pic>
        <p:nvPicPr>
          <p:cNvPr id="6" name="div.image" descr="preencoded.png">    </p:cNvPr>
          <p:cNvPicPr>
            <a:picLocks noChangeAspect="1"/>
          </p:cNvPicPr>
          <p:nvPr/>
        </p:nvPicPr>
        <p:blipFill>
          <a:blip r:embed="rId1"/>
          <a:stretch>
            <a:fillRect/>
          </a:stretch>
        </p:blipFill>
        <p:spPr>
          <a:xfrm>
            <a:off x="6096000" y="0"/>
            <a:ext cx="6096000" cy="6827520"/>
          </a:xfrm>
          <a:prstGeom prst="rect">
            <a:avLst/>
          </a:prstGeom>
        </p:spPr>
      </p:pic>
      <p:pic>
        <p:nvPicPr>
          <p:cNvPr id="7" name="img.freya@image.theme@logo" descr="preencoded.png">    </p:cNvPr>
          <p:cNvPicPr>
            <a:picLocks noChangeAspect="1"/>
          </p:cNvPicPr>
          <p:nvPr/>
        </p:nvPicPr>
        <p:blipFill>
          <a:blip r:embed="rId2"/>
          <a:stretch>
            <a:fillRect/>
          </a:stretch>
        </p:blipFill>
        <p:spPr>
          <a:xfrm>
            <a:off x="11094720" y="5730240"/>
            <a:ext cx="609600" cy="609600"/>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2776347"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What is FFI?</a:t>
            </a:r>
            <a:endParaRPr lang="en-US" sz="3240" dirty="0"/>
          </a:p>
        </p:txBody>
      </p:sp>
      <p:pic>
        <p:nvPicPr>
          <p:cNvPr id="5" name="svg.freya@svg.theme@icon.icon"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487680" y="1567434"/>
            <a:ext cx="609600" cy="609600"/>
          </a:xfrm>
          <a:prstGeom prst="rect">
            <a:avLst/>
          </a:prstGeom>
        </p:spPr>
      </p:pic>
      <p:sp>
        <p:nvSpPr>
          <p:cNvPr id="6" name="span"/>
          <p:cNvSpPr/>
          <p:nvPr/>
        </p:nvSpPr>
        <p:spPr>
          <a:xfrm>
            <a:off x="1341120" y="1571625"/>
            <a:ext cx="2957322"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Foreign Function Interface</a:t>
            </a:r>
            <a:endParaRPr lang="en-US" sz="1814" dirty="0"/>
          </a:p>
        </p:txBody>
      </p:sp>
      <p:sp>
        <p:nvSpPr>
          <p:cNvPr id="7" name="span"/>
          <p:cNvSpPr/>
          <p:nvPr/>
        </p:nvSpPr>
        <p:spPr>
          <a:xfrm>
            <a:off x="1341120" y="1898999"/>
            <a:ext cx="5388769"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A bridge that lets code call functions from another runtime.</a:t>
            </a:r>
            <a:endParaRPr lang="en-US" sz="1555" dirty="0"/>
          </a:p>
        </p:txBody>
      </p:sp>
      <p:pic>
        <p:nvPicPr>
          <p:cNvPr id="8" name="svg.freya@svg.theme@icon.icon" descr="preencoded.png">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87680" y="2908554"/>
            <a:ext cx="609600" cy="609600"/>
          </a:xfrm>
          <a:prstGeom prst="rect">
            <a:avLst/>
          </a:prstGeom>
        </p:spPr>
      </p:pic>
      <p:sp>
        <p:nvSpPr>
          <p:cNvPr id="9" name="span"/>
          <p:cNvSpPr/>
          <p:nvPr/>
        </p:nvSpPr>
        <p:spPr>
          <a:xfrm>
            <a:off x="1341120" y="2912745"/>
            <a:ext cx="2806827"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C as the common ground</a:t>
            </a:r>
            <a:endParaRPr lang="en-US" sz="1814" dirty="0"/>
          </a:p>
        </p:txBody>
      </p:sp>
      <p:sp>
        <p:nvSpPr>
          <p:cNvPr id="10" name="span"/>
          <p:cNvSpPr/>
          <p:nvPr/>
        </p:nvSpPr>
        <p:spPr>
          <a:xfrm>
            <a:off x="1341120" y="3240119"/>
            <a:ext cx="6265450"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Most native libraries expose symbols using the C calling convention.</a:t>
            </a:r>
            <a:endParaRPr lang="en-US" sz="1555" dirty="0"/>
          </a:p>
        </p:txBody>
      </p:sp>
      <p:pic>
        <p:nvPicPr>
          <p:cNvPr id="11" name="svg.freya@svg.theme@icon.icon" descr="preencoded.png">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87680" y="4249674"/>
            <a:ext cx="609600" cy="609600"/>
          </a:xfrm>
          <a:prstGeom prst="rect">
            <a:avLst/>
          </a:prstGeom>
        </p:spPr>
      </p:pic>
      <p:sp>
        <p:nvSpPr>
          <p:cNvPr id="12" name="span"/>
          <p:cNvSpPr/>
          <p:nvPr/>
        </p:nvSpPr>
        <p:spPr>
          <a:xfrm>
            <a:off x="1341120" y="4253865"/>
            <a:ext cx="2181892"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Languages can talk</a:t>
            </a:r>
            <a:endParaRPr lang="en-US" sz="1814" dirty="0"/>
          </a:p>
        </p:txBody>
      </p:sp>
      <p:sp>
        <p:nvSpPr>
          <p:cNvPr id="13" name="span"/>
          <p:cNvSpPr/>
          <p:nvPr/>
        </p:nvSpPr>
        <p:spPr>
          <a:xfrm>
            <a:off x="1341120" y="4581239"/>
            <a:ext cx="5953316"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If both sides understand the ABI, JavaScript can call native code.</a:t>
            </a:r>
            <a:endParaRPr lang="en-US" sz="1555" dirty="0"/>
          </a:p>
        </p:txBody>
      </p:sp>
      <p:pic>
        <p:nvPicPr>
          <p:cNvPr id="14" name="img.freya@image.theme@logo" descr="preencoded.png">    </p:cNvPr>
          <p:cNvPicPr>
            <a:picLocks noChangeAspect="1"/>
          </p:cNvPicPr>
          <p:nvPr/>
        </p:nvPicPr>
        <p:blipFill>
          <a:blip r:embed="rId7"/>
          <a:stretch>
            <a:fillRect/>
          </a:stretch>
        </p:blipFill>
        <p:spPr>
          <a:xfrm>
            <a:off x="11094720" y="5730240"/>
            <a:ext cx="609600" cy="609600"/>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sp>
        <p:nvSpPr>
          <p:cNvPr id="3" name="article.freya@slide.theme@bg-amber.theme@separator"/>
          <p:cNvSpPr/>
          <p:nvPr/>
        </p:nvSpPr>
        <p:spPr>
          <a:xfrm>
            <a:off x="0" y="0"/>
            <a:ext cx="12192000" cy="6827520"/>
          </a:xfrm>
          <a:prstGeom prst="rect">
            <a:avLst/>
          </a:prstGeom>
          <a:solidFill>
            <a:srgbClr val="FCD34D"/>
          </a:solidFill>
          <a:ln w="12700">
            <a:solidFill>
              <a:srgbClr val="FCD34D">
                <a:alpha val="0"/>
              </a:srgbClr>
            </a:solidFill>
            <a:prstDash val="solid"/>
          </a:ln>
        </p:spPr>
      </p:sp>
      <p:sp>
        <p:nvSpPr>
          <p:cNvPr id="4" name="span"/>
          <p:cNvSpPr/>
          <p:nvPr/>
        </p:nvSpPr>
        <p:spPr>
          <a:xfrm>
            <a:off x="487680" y="2709672"/>
            <a:ext cx="2717483" cy="652272"/>
          </a:xfrm>
          <a:prstGeom prst="rect">
            <a:avLst/>
          </a:prstGeom>
          <a:noFill/>
          <a:ln/>
        </p:spPr>
        <p:txBody>
          <a:bodyPr wrap="none" lIns="0" tIns="0" rIns="0" bIns="0" rtlCol="0" anchor="ctr"/>
          <a:lstStyle/>
          <a:p>
            <a:pPr indent="0" marL="0">
              <a:buNone/>
            </a:pPr>
            <a:r>
              <a:rPr lang="en-US" sz="4277" b="1" u="none" dirty="0">
                <a:solidFill>
                  <a:srgbClr val="000000"/>
                </a:solidFill>
                <a:latin typeface="Bitter" pitchFamily="34" charset="0"/>
                <a:ea typeface="Bitter" pitchFamily="34" charset="-122"/>
                <a:cs typeface="Bitter" pitchFamily="34" charset="-120"/>
              </a:rPr>
              <a:t>Before FFI,</a:t>
            </a:r>
            <a:endParaRPr lang="en-US" sz="4277" dirty="0"/>
          </a:p>
        </p:txBody>
      </p:sp>
      <p:sp>
        <p:nvSpPr>
          <p:cNvPr id="5" name="span"/>
          <p:cNvSpPr/>
          <p:nvPr/>
        </p:nvSpPr>
        <p:spPr>
          <a:xfrm>
            <a:off x="487680" y="3456432"/>
            <a:ext cx="3980307" cy="652272"/>
          </a:xfrm>
          <a:prstGeom prst="rect">
            <a:avLst/>
          </a:prstGeom>
          <a:noFill/>
          <a:ln/>
        </p:spPr>
        <p:txBody>
          <a:bodyPr wrap="none" lIns="0" tIns="0" rIns="0" bIns="0" rtlCol="0" anchor="ctr"/>
          <a:lstStyle/>
          <a:p>
            <a:pPr indent="0" marL="0">
              <a:buNone/>
            </a:pPr>
            <a:r>
              <a:rPr lang="en-US" sz="4277" b="1" u="none" dirty="0">
                <a:solidFill>
                  <a:srgbClr val="000000"/>
                </a:solidFill>
                <a:latin typeface="Bitter" pitchFamily="34" charset="0"/>
                <a:ea typeface="Bitter" pitchFamily="34" charset="-122"/>
                <a:cs typeface="Bitter" pitchFamily="34" charset="-120"/>
              </a:rPr>
              <a:t>we had choices.</a:t>
            </a:r>
            <a:endParaRPr lang="en-US" sz="4277" dirty="0"/>
          </a:p>
        </p:txBody>
      </p:sp>
      <p:pic>
        <p:nvPicPr>
          <p:cNvPr id="6" name="div.image" descr="preencoded.png">    </p:cNvPr>
          <p:cNvPicPr>
            <a:picLocks noChangeAspect="1"/>
          </p:cNvPicPr>
          <p:nvPr/>
        </p:nvPicPr>
        <p:blipFill>
          <a:blip r:embed="rId1"/>
          <a:stretch>
            <a:fillRect/>
          </a:stretch>
        </p:blipFill>
        <p:spPr>
          <a:xfrm>
            <a:off x="6096000" y="0"/>
            <a:ext cx="6096000" cy="6827520"/>
          </a:xfrm>
          <a:prstGeom prst="rect">
            <a:avLst/>
          </a:prstGeom>
        </p:spPr>
      </p:pic>
      <p:pic>
        <p:nvPicPr>
          <p:cNvPr id="7" name="img.freya@image.theme@logo" descr="preencoded.png">    </p:cNvPr>
          <p:cNvPicPr>
            <a:picLocks noChangeAspect="1"/>
          </p:cNvPicPr>
          <p:nvPr/>
        </p:nvPicPr>
        <p:blipFill>
          <a:blip r:embed="rId2"/>
          <a:stretch>
            <a:fillRect/>
          </a:stretch>
        </p:blipFill>
        <p:spPr>
          <a:xfrm>
            <a:off x="11094720" y="5730240"/>
            <a:ext cx="609600" cy="609600"/>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2825306"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The "choice"</a:t>
            </a:r>
            <a:endParaRPr lang="en-US" sz="3240" dirty="0"/>
          </a:p>
        </p:txBody>
      </p:sp>
      <p:sp>
        <p:nvSpPr>
          <p:cNvPr id="5" name="div.spacer"/>
          <p:cNvSpPr/>
          <p:nvPr/>
        </p:nvSpPr>
        <p:spPr>
          <a:xfrm>
            <a:off x="6089904" y="1781080"/>
            <a:ext cx="12192" cy="4318826"/>
          </a:xfrm>
          <a:prstGeom prst="rect">
            <a:avLst/>
          </a:prstGeom>
          <a:solidFill>
            <a:srgbClr val="D4D4D4"/>
          </a:solidFill>
          <a:ln w="12700">
            <a:solidFill>
              <a:srgbClr val="D4D4D4">
                <a:alpha val="0"/>
              </a:srgbClr>
            </a:solidFill>
            <a:prstDash val="solid"/>
          </a:ln>
        </p:spPr>
      </p:sp>
      <p:pic>
        <p:nvPicPr>
          <p:cNvPr id="6" name="svg.freya@svg.theme@icon.icon.horizontal"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2496312" y="2764536"/>
            <a:ext cx="1219200" cy="1219200"/>
          </a:xfrm>
          <a:prstGeom prst="rect">
            <a:avLst/>
          </a:prstGeom>
        </p:spPr>
      </p:pic>
      <p:sp>
        <p:nvSpPr>
          <p:cNvPr id="7" name="span"/>
          <p:cNvSpPr/>
          <p:nvPr/>
        </p:nvSpPr>
        <p:spPr>
          <a:xfrm>
            <a:off x="2295716" y="4258056"/>
            <a:ext cx="1620203"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Native addons</a:t>
            </a:r>
            <a:endParaRPr lang="en-US" sz="1814" dirty="0"/>
          </a:p>
        </p:txBody>
      </p:sp>
      <p:sp>
        <p:nvSpPr>
          <p:cNvPr id="8" name="span"/>
          <p:cNvSpPr/>
          <p:nvPr/>
        </p:nvSpPr>
        <p:spPr>
          <a:xfrm>
            <a:off x="1496568" y="4585430"/>
            <a:ext cx="3218498"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Powerful, but abstractions like NaN</a:t>
            </a:r>
            <a:endParaRPr lang="en-US" sz="1555" dirty="0"/>
          </a:p>
        </p:txBody>
      </p:sp>
      <p:sp>
        <p:nvSpPr>
          <p:cNvPr id="9" name="span"/>
          <p:cNvSpPr/>
          <p:nvPr/>
        </p:nvSpPr>
        <p:spPr>
          <a:xfrm>
            <a:off x="1471232" y="4856988"/>
            <a:ext cx="3269266"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used to break with Worker Threads.</a:t>
            </a:r>
            <a:endParaRPr lang="en-US" sz="1555" dirty="0"/>
          </a:p>
        </p:txBody>
      </p:sp>
      <p:pic>
        <p:nvPicPr>
          <p:cNvPr id="10" name="svg.freya@svg.theme@icon.icon.horizontal" descr="preencoded.png">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476488" y="2764536"/>
            <a:ext cx="1219200" cy="1219200"/>
          </a:xfrm>
          <a:prstGeom prst="rect">
            <a:avLst/>
          </a:prstGeom>
        </p:spPr>
      </p:pic>
      <p:sp>
        <p:nvSpPr>
          <p:cNvPr id="11" name="span"/>
          <p:cNvSpPr/>
          <p:nvPr/>
        </p:nvSpPr>
        <p:spPr>
          <a:xfrm>
            <a:off x="8076914" y="4258056"/>
            <a:ext cx="2018252"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Not direct enough</a:t>
            </a:r>
            <a:endParaRPr lang="en-US" sz="1814" dirty="0"/>
          </a:p>
        </p:txBody>
      </p:sp>
      <p:sp>
        <p:nvSpPr>
          <p:cNvPr id="12" name="span"/>
          <p:cNvSpPr/>
          <p:nvPr/>
        </p:nvSpPr>
        <p:spPr>
          <a:xfrm>
            <a:off x="7944993" y="4585430"/>
            <a:ext cx="2282000"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You still had to write a lot</a:t>
            </a:r>
            <a:endParaRPr lang="en-US" sz="1555" dirty="0"/>
          </a:p>
        </p:txBody>
      </p:sp>
      <p:sp>
        <p:nvSpPr>
          <p:cNvPr id="13" name="span"/>
          <p:cNvSpPr/>
          <p:nvPr/>
        </p:nvSpPr>
        <p:spPr>
          <a:xfrm>
            <a:off x="7648194" y="4856988"/>
            <a:ext cx="2875693"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of glue code around the library.</a:t>
            </a:r>
            <a:endParaRPr lang="en-US" sz="1555" dirty="0"/>
          </a:p>
        </p:txBody>
      </p:sp>
      <p:pic>
        <p:nvPicPr>
          <p:cNvPr id="14" name="img.freya@image.theme@logo" descr="preencoded.png">    </p:cNvPr>
          <p:cNvPicPr>
            <a:picLocks noChangeAspect="1"/>
          </p:cNvPicPr>
          <p:nvPr/>
        </p:nvPicPr>
        <p:blipFill>
          <a:blip r:embed="rId5"/>
          <a:stretch>
            <a:fillRect/>
          </a:stretch>
        </p:blipFill>
        <p:spPr>
          <a:xfrm>
            <a:off x="11094720" y="5730240"/>
            <a:ext cx="609600" cy="609600"/>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sp>
        <p:nvSpPr>
          <p:cNvPr id="3" name="article.freya@slide.theme@bg-green.theme@separator.theme@fg-white"/>
          <p:cNvSpPr/>
          <p:nvPr/>
        </p:nvSpPr>
        <p:spPr>
          <a:xfrm>
            <a:off x="0" y="0"/>
            <a:ext cx="12192000" cy="6827520"/>
          </a:xfrm>
          <a:prstGeom prst="rect">
            <a:avLst/>
          </a:prstGeom>
          <a:solidFill>
            <a:srgbClr val="16A34A"/>
          </a:solidFill>
          <a:ln w="12700">
            <a:solidFill>
              <a:srgbClr val="16A34A">
                <a:alpha val="0"/>
              </a:srgbClr>
            </a:solidFill>
            <a:prstDash val="solid"/>
          </a:ln>
        </p:spPr>
      </p:sp>
      <p:sp>
        <p:nvSpPr>
          <p:cNvPr id="4" name="span"/>
          <p:cNvSpPr/>
          <p:nvPr/>
        </p:nvSpPr>
        <p:spPr>
          <a:xfrm>
            <a:off x="487680" y="2694432"/>
            <a:ext cx="2297621"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Say hello</a:t>
            </a:r>
            <a:endParaRPr lang="en-US" sz="4277" dirty="0"/>
          </a:p>
        </p:txBody>
      </p:sp>
      <p:sp>
        <p:nvSpPr>
          <p:cNvPr id="5" name="span"/>
          <p:cNvSpPr/>
          <p:nvPr/>
        </p:nvSpPr>
        <p:spPr>
          <a:xfrm>
            <a:off x="487680" y="3471672"/>
            <a:ext cx="616553"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to </a:t>
            </a:r>
            <a:endParaRPr lang="en-US" sz="4277" dirty="0"/>
          </a:p>
        </p:txBody>
      </p:sp>
      <p:sp>
        <p:nvSpPr>
          <p:cNvPr id="6" name="span"/>
          <p:cNvSpPr/>
          <p:nvPr/>
        </p:nvSpPr>
        <p:spPr>
          <a:xfrm>
            <a:off x="3711797" y="3471672"/>
            <a:ext cx="126587"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a:t>
            </a:r>
            <a:endParaRPr lang="en-US" sz="4277" dirty="0"/>
          </a:p>
        </p:txBody>
      </p:sp>
      <p:sp>
        <p:nvSpPr>
          <p:cNvPr id="7" name="code"/>
          <p:cNvSpPr/>
          <p:nvPr/>
        </p:nvSpPr>
        <p:spPr>
          <a:xfrm>
            <a:off x="1104233" y="3410712"/>
            <a:ext cx="2607564" cy="713232"/>
          </a:xfrm>
          <a:prstGeom prst="rect">
            <a:avLst/>
          </a:prstGeom>
          <a:noFill/>
          <a:ln/>
        </p:spPr>
        <p:txBody>
          <a:bodyPr wrap="none" lIns="0" tIns="0" rIns="0" bIns="0" rtlCol="0" anchor="ctr"/>
          <a:lstStyle/>
          <a:p>
            <a:pPr indent="0" marL="0">
              <a:buNone/>
            </a:pPr>
            <a:r>
              <a:rPr lang="en-US" sz="4277" u="none" dirty="0">
                <a:solidFill>
                  <a:srgbClr val="FFFFFF"/>
                </a:solidFill>
                <a:latin typeface="Roboto Mono" pitchFamily="34" charset="0"/>
                <a:ea typeface="Roboto Mono" pitchFamily="34" charset="-122"/>
                <a:cs typeface="Roboto Mono" pitchFamily="34" charset="-120"/>
              </a:rPr>
              <a:t>node:ffi</a:t>
            </a:r>
            <a:endParaRPr lang="en-US" sz="4277" dirty="0"/>
          </a:p>
        </p:txBody>
      </p:sp>
      <p:pic>
        <p:nvPicPr>
          <p:cNvPr id="8" name="div.image" descr="preencoded.png">    </p:cNvPr>
          <p:cNvPicPr>
            <a:picLocks noChangeAspect="1"/>
          </p:cNvPicPr>
          <p:nvPr/>
        </p:nvPicPr>
        <p:blipFill>
          <a:blip r:embed="rId1"/>
          <a:stretch>
            <a:fillRect/>
          </a:stretch>
        </p:blipFill>
        <p:spPr>
          <a:xfrm>
            <a:off x="6096000" y="0"/>
            <a:ext cx="6096000" cy="6827520"/>
          </a:xfrm>
          <a:prstGeom prst="rect">
            <a:avLst/>
          </a:prstGeom>
        </p:spPr>
      </p:pic>
      <p:pic>
        <p:nvPicPr>
          <p:cNvPr id="9" name="img.freya@image.theme@logo" descr="preencoded.png">    </p:cNvPr>
          <p:cNvPicPr>
            <a:picLocks noChangeAspect="1"/>
          </p:cNvPicPr>
          <p:nvPr/>
        </p:nvPicPr>
        <p:blipFill>
          <a:blip r:embed="rId2"/>
          <a:stretch>
            <a:fillRect/>
          </a:stretch>
        </p:blipFill>
        <p:spPr>
          <a:xfrm>
            <a:off x="11094720" y="5730240"/>
            <a:ext cx="609600" cy="609600"/>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2463165" y="530352"/>
            <a:ext cx="4479036"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 changes the shape.</a:t>
            </a:r>
            <a:endParaRPr lang="en-US" sz="3240" dirty="0"/>
          </a:p>
        </p:txBody>
      </p:sp>
      <p:sp>
        <p:nvSpPr>
          <p:cNvPr id="5" name="code"/>
          <p:cNvSpPr/>
          <p:nvPr/>
        </p:nvSpPr>
        <p:spPr>
          <a:xfrm>
            <a:off x="487680" y="493776"/>
            <a:ext cx="1975485" cy="542544"/>
          </a:xfrm>
          <a:prstGeom prst="rect">
            <a:avLst/>
          </a:prstGeom>
          <a:noFill/>
          <a:ln/>
        </p:spPr>
        <p:txBody>
          <a:bodyPr wrap="none" lIns="0" tIns="0" rIns="0" bIns="0" rtlCol="0" anchor="ctr"/>
          <a:lstStyle/>
          <a:p>
            <a:pPr indent="0" marL="0">
              <a:buNone/>
            </a:pPr>
            <a:r>
              <a:rPr lang="en-US" sz="3240" u="none" dirty="0">
                <a:solidFill>
                  <a:srgbClr val="000000"/>
                </a:solidFill>
                <a:latin typeface="Roboto Mono" pitchFamily="34" charset="0"/>
                <a:ea typeface="Roboto Mono" pitchFamily="34" charset="-122"/>
                <a:cs typeface="Roboto Mono" pitchFamily="34" charset="-120"/>
              </a:rPr>
              <a:t>node:ffi</a:t>
            </a:r>
            <a:endParaRPr lang="en-US" sz="3240" dirty="0"/>
          </a:p>
        </p:txBody>
      </p:sp>
      <p:sp>
        <p:nvSpPr>
          <p:cNvPr id="6" name="span"/>
          <p:cNvSpPr/>
          <p:nvPr/>
        </p:nvSpPr>
        <p:spPr>
          <a:xfrm>
            <a:off x="487680" y="1583817"/>
            <a:ext cx="572453"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Load</a:t>
            </a:r>
            <a:endParaRPr lang="en-US" sz="1944" dirty="0"/>
          </a:p>
        </p:txBody>
      </p:sp>
      <p:sp>
        <p:nvSpPr>
          <p:cNvPr id="7" name="span"/>
          <p:cNvSpPr/>
          <p:nvPr/>
        </p:nvSpPr>
        <p:spPr>
          <a:xfrm>
            <a:off x="1129475" y="1583817"/>
            <a:ext cx="135731"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a:t>
            </a:r>
            <a:endParaRPr lang="en-US" sz="1944" dirty="0"/>
          </a:p>
        </p:txBody>
      </p:sp>
      <p:sp>
        <p:nvSpPr>
          <p:cNvPr id="8" name="span"/>
          <p:cNvSpPr/>
          <p:nvPr/>
        </p:nvSpPr>
        <p:spPr>
          <a:xfrm>
            <a:off x="1334548" y="1583817"/>
            <a:ext cx="784860"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shared</a:t>
            </a:r>
            <a:endParaRPr lang="en-US" sz="1944" dirty="0"/>
          </a:p>
        </p:txBody>
      </p:sp>
      <p:sp>
        <p:nvSpPr>
          <p:cNvPr id="9" name="span"/>
          <p:cNvSpPr/>
          <p:nvPr/>
        </p:nvSpPr>
        <p:spPr>
          <a:xfrm>
            <a:off x="2188750" y="1583817"/>
            <a:ext cx="777050"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library,</a:t>
            </a:r>
            <a:endParaRPr lang="en-US" sz="1944" dirty="0"/>
          </a:p>
        </p:txBody>
      </p:sp>
      <p:sp>
        <p:nvSpPr>
          <p:cNvPr id="10" name="span"/>
          <p:cNvSpPr/>
          <p:nvPr/>
        </p:nvSpPr>
        <p:spPr>
          <a:xfrm>
            <a:off x="3035141" y="1583817"/>
            <a:ext cx="996887"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describe</a:t>
            </a:r>
            <a:endParaRPr lang="en-US" sz="1944" dirty="0"/>
          </a:p>
        </p:txBody>
      </p:sp>
      <p:sp>
        <p:nvSpPr>
          <p:cNvPr id="11" name="span"/>
          <p:cNvSpPr/>
          <p:nvPr/>
        </p:nvSpPr>
        <p:spPr>
          <a:xfrm>
            <a:off x="4101370" y="1583817"/>
            <a:ext cx="36223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the</a:t>
            </a:r>
            <a:endParaRPr lang="en-US" sz="1944" dirty="0"/>
          </a:p>
        </p:txBody>
      </p:sp>
      <p:sp>
        <p:nvSpPr>
          <p:cNvPr id="12" name="span"/>
          <p:cNvSpPr/>
          <p:nvPr/>
        </p:nvSpPr>
        <p:spPr>
          <a:xfrm>
            <a:off x="4532948" y="1583817"/>
            <a:ext cx="461105"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ABI,</a:t>
            </a:r>
            <a:endParaRPr lang="en-US" sz="1944" dirty="0"/>
          </a:p>
        </p:txBody>
      </p:sp>
      <p:sp>
        <p:nvSpPr>
          <p:cNvPr id="13" name="span"/>
          <p:cNvSpPr/>
          <p:nvPr/>
        </p:nvSpPr>
        <p:spPr>
          <a:xfrm>
            <a:off x="5063395" y="1583817"/>
            <a:ext cx="429578"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and</a:t>
            </a:r>
            <a:endParaRPr lang="en-US" sz="1944" dirty="0"/>
          </a:p>
        </p:txBody>
      </p:sp>
      <p:sp>
        <p:nvSpPr>
          <p:cNvPr id="14" name="span"/>
          <p:cNvSpPr/>
          <p:nvPr/>
        </p:nvSpPr>
        <p:spPr>
          <a:xfrm>
            <a:off x="5562314" y="1583817"/>
            <a:ext cx="391382"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call</a:t>
            </a:r>
            <a:endParaRPr lang="en-US" sz="1944" dirty="0"/>
          </a:p>
        </p:txBody>
      </p:sp>
      <p:sp>
        <p:nvSpPr>
          <p:cNvPr id="15" name="span"/>
          <p:cNvSpPr/>
          <p:nvPr/>
        </p:nvSpPr>
        <p:spPr>
          <a:xfrm>
            <a:off x="6023039" y="1583817"/>
            <a:ext cx="68789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native</a:t>
            </a:r>
            <a:endParaRPr lang="en-US" sz="1944" dirty="0"/>
          </a:p>
        </p:txBody>
      </p:sp>
      <p:sp>
        <p:nvSpPr>
          <p:cNvPr id="16" name="span"/>
          <p:cNvSpPr/>
          <p:nvPr/>
        </p:nvSpPr>
        <p:spPr>
          <a:xfrm>
            <a:off x="6780276" y="1583817"/>
            <a:ext cx="960311"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symbols</a:t>
            </a:r>
            <a:endParaRPr lang="en-US" sz="1944" dirty="0"/>
          </a:p>
        </p:txBody>
      </p:sp>
      <p:sp>
        <p:nvSpPr>
          <p:cNvPr id="17" name="span"/>
          <p:cNvSpPr/>
          <p:nvPr/>
        </p:nvSpPr>
        <p:spPr>
          <a:xfrm>
            <a:off x="7809929" y="1583817"/>
            <a:ext cx="841534"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directly</a:t>
            </a:r>
            <a:endParaRPr lang="en-US" sz="1944" dirty="0"/>
          </a:p>
        </p:txBody>
      </p:sp>
      <p:sp>
        <p:nvSpPr>
          <p:cNvPr id="18" name="span"/>
          <p:cNvSpPr/>
          <p:nvPr/>
        </p:nvSpPr>
        <p:spPr>
          <a:xfrm>
            <a:off x="8720804" y="1583817"/>
            <a:ext cx="531590"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from</a:t>
            </a:r>
            <a:endParaRPr lang="en-US" sz="1944" dirty="0"/>
          </a:p>
        </p:txBody>
      </p:sp>
      <p:sp>
        <p:nvSpPr>
          <p:cNvPr id="19" name="span"/>
          <p:cNvSpPr/>
          <p:nvPr/>
        </p:nvSpPr>
        <p:spPr>
          <a:xfrm>
            <a:off x="9321737" y="1583817"/>
            <a:ext cx="1276350"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JavaScript.</a:t>
            </a:r>
            <a:endParaRPr lang="en-US" sz="1944" dirty="0"/>
          </a:p>
        </p:txBody>
      </p:sp>
      <p:sp>
        <p:nvSpPr>
          <p:cNvPr id="20" name="pre.freya@code"/>
          <p:cNvSpPr/>
          <p:nvPr/>
        </p:nvSpPr>
        <p:spPr>
          <a:xfrm>
            <a:off x="3237929" y="3449288"/>
            <a:ext cx="5716143" cy="1852517"/>
          </a:xfrm>
          <a:prstGeom prst="roundRect">
            <a:avLst>
              <a:gd name="adj" fmla="val 3291"/>
            </a:avLst>
          </a:prstGeom>
          <a:solidFill>
            <a:srgbClr val="282C34"/>
          </a:solidFill>
          <a:ln w="12700">
            <a:solidFill>
              <a:srgbClr val="282C34">
                <a:alpha val="0"/>
              </a:srgbClr>
            </a:solidFill>
            <a:prstDash val="solid"/>
          </a:ln>
        </p:spPr>
      </p:sp>
      <p:sp>
        <p:nvSpPr>
          <p:cNvPr id="21" name="pre.freya@code:code"/>
          <p:cNvSpPr/>
          <p:nvPr/>
        </p:nvSpPr>
        <p:spPr>
          <a:xfrm>
            <a:off x="3408521" y="3699224"/>
            <a:ext cx="5431916" cy="1352741"/>
          </a:xfrm>
          <a:prstGeom prst="rect">
            <a:avLst/>
          </a:prstGeom>
          <a:noFill/>
          <a:ln/>
        </p:spPr>
        <p:txBody>
          <a:bodyPr wrap="none" lIns="0" tIns="0" rIns="0" bIns="0" rtlCol="0" anchor="t"/>
          <a:lstStyle/>
          <a:p>
            <a:pPr algn="l" indent="0" marL="0">
              <a:lnSpc>
                <a:spcPts val="1535"/>
              </a:lnSpc>
              <a:buNone/>
            </a:pPr>
            <a:r>
              <a:rPr lang="en-US" sz="1120" u="none" dirty="0">
                <a:solidFill>
                  <a:srgbClr val="C678DD"/>
                </a:solidFill>
                <a:latin typeface="Roboto Mono" pitchFamily="34" charset="0"/>
                <a:ea typeface="Roboto Mono" pitchFamily="34" charset="-122"/>
                <a:cs typeface="Roboto Mono" pitchFamily="34" charset="-120"/>
              </a:rPr>
              <a:t>import</a:t>
            </a:r>
            <a:r>
              <a:rPr lang="en-US" sz="1120" u="none" dirty="0">
                <a:solidFill>
                  <a:srgbClr val="ABB2BF"/>
                </a:solidFill>
                <a:latin typeface="Roboto Mono" pitchFamily="34" charset="0"/>
                <a:ea typeface="Roboto Mono" pitchFamily="34" charset="-122"/>
                <a:cs typeface="Roboto Mono" pitchFamily="34" charset="-120"/>
              </a:rPr>
              <a:t> { </a:t>
            </a:r>
            <a:r>
              <a:rPr lang="en-US" sz="1120" u="none" dirty="0">
                <a:solidFill>
                  <a:srgbClr val="E06C75"/>
                </a:solidFill>
                <a:latin typeface="Roboto Mono" pitchFamily="34" charset="0"/>
                <a:ea typeface="Roboto Mono" pitchFamily="34" charset="-122"/>
                <a:cs typeface="Roboto Mono" pitchFamily="34" charset="-120"/>
              </a:rPr>
              <a:t>dlopen</a:t>
            </a:r>
            <a:r>
              <a:rPr lang="en-US" sz="1120" u="none" dirty="0">
                <a:solidFill>
                  <a:srgbClr val="ABB2BF"/>
                </a:solidFill>
                <a:latin typeface="Roboto Mono" pitchFamily="34" charset="0"/>
                <a:ea typeface="Roboto Mono" pitchFamily="34" charset="-122"/>
                <a:cs typeface="Roboto Mono" pitchFamily="34" charset="-120"/>
              </a:rPr>
              <a:t> } </a:t>
            </a:r>
            <a:r>
              <a:rPr lang="en-US" sz="1120" u="none" dirty="0">
                <a:solidFill>
                  <a:srgbClr val="C678DD"/>
                </a:solidFill>
                <a:latin typeface="Roboto Mono" pitchFamily="34" charset="0"/>
                <a:ea typeface="Roboto Mono" pitchFamily="34" charset="-122"/>
                <a:cs typeface="Roboto Mono" pitchFamily="34" charset="-120"/>
              </a:rPr>
              <a:t>from</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98C379"/>
                </a:solidFill>
                <a:latin typeface="Roboto Mono" pitchFamily="34" charset="0"/>
                <a:ea typeface="Roboto Mono" pitchFamily="34" charset="-122"/>
                <a:cs typeface="Roboto Mono" pitchFamily="34" charset="-120"/>
              </a:rPr>
              <a:t>'node:ffi'</a:t>
            </a:r>
            <a:endParaRPr lang="en-US" sz="1120" dirty="0"/>
          </a:p>
          <a:p>
            <a:pPr algn="l" indent="0" marL="0">
              <a:lnSpc>
                <a:spcPts val="1535"/>
              </a:lnSpc>
              <a:buNone/>
            </a:pPr>
            <a:endParaRPr lang="en-US" sz="1120" dirty="0"/>
          </a:p>
          <a:p>
            <a:pPr algn="l" indent="0" marL="0">
              <a:lnSpc>
                <a:spcPts val="1535"/>
              </a:lnSpc>
              <a:buNone/>
            </a:pPr>
            <a:r>
              <a:rPr lang="en-US" sz="1120" u="none" dirty="0">
                <a:solidFill>
                  <a:srgbClr val="C678DD"/>
                </a:solidFill>
                <a:latin typeface="Roboto Mono" pitchFamily="34" charset="0"/>
                <a:ea typeface="Roboto Mono" pitchFamily="34" charset="-122"/>
                <a:cs typeface="Roboto Mono" pitchFamily="34" charset="-120"/>
              </a:rPr>
              <a:t>const</a:t>
            </a:r>
            <a:r>
              <a:rPr lang="en-US" sz="1120" u="none" dirty="0">
                <a:solidFill>
                  <a:srgbClr val="ABB2BF"/>
                </a:solidFill>
                <a:latin typeface="Roboto Mono" pitchFamily="34" charset="0"/>
                <a:ea typeface="Roboto Mono" pitchFamily="34" charset="-122"/>
                <a:cs typeface="Roboto Mono" pitchFamily="34" charset="-120"/>
              </a:rPr>
              <a:t> { </a:t>
            </a:r>
            <a:r>
              <a:rPr lang="en-US" sz="1120" u="none" dirty="0">
                <a:solidFill>
                  <a:srgbClr val="E5C07B"/>
                </a:solidFill>
                <a:latin typeface="Roboto Mono" pitchFamily="34" charset="0"/>
                <a:ea typeface="Roboto Mono" pitchFamily="34" charset="-122"/>
                <a:cs typeface="Roboto Mono" pitchFamily="34" charset="-120"/>
              </a:rPr>
              <a:t>functions</a:t>
            </a:r>
            <a:r>
              <a:rPr lang="en-US" sz="1120" u="none" dirty="0">
                <a:solidFill>
                  <a:srgbClr val="ABB2BF"/>
                </a:solidFill>
                <a:latin typeface="Roboto Mono" pitchFamily="34" charset="0"/>
                <a:ea typeface="Roboto Mono" pitchFamily="34" charset="-122"/>
                <a:cs typeface="Roboto Mono" pitchFamily="34" charset="-120"/>
              </a:rPr>
              <a:t> } </a:t>
            </a:r>
            <a:r>
              <a:rPr lang="en-US" sz="1120" u="none" dirty="0">
                <a:solidFill>
                  <a:srgbClr val="56B6C2"/>
                </a:solidFill>
                <a:latin typeface="Roboto Mono" pitchFamily="34" charset="0"/>
                <a:ea typeface="Roboto Mono" pitchFamily="34" charset="-122"/>
                <a:cs typeface="Roboto Mono" pitchFamily="34" charset="-120"/>
              </a:rPr>
              <a:t>=</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61AFEF"/>
                </a:solidFill>
                <a:latin typeface="Roboto Mono" pitchFamily="34" charset="0"/>
                <a:ea typeface="Roboto Mono" pitchFamily="34" charset="-122"/>
                <a:cs typeface="Roboto Mono" pitchFamily="34" charset="-120"/>
              </a:rPr>
              <a:t>dlopen</a:t>
            </a:r>
            <a:r>
              <a:rPr lang="en-US" sz="1120" u="none" dirty="0">
                <a:solidFill>
                  <a:srgbClr val="ABB2BF"/>
                </a:solidFill>
                <a:latin typeface="Roboto Mono" pitchFamily="34" charset="0"/>
                <a:ea typeface="Roboto Mono" pitchFamily="34" charset="-122"/>
                <a:cs typeface="Roboto Mono" pitchFamily="34" charset="-120"/>
              </a:rPr>
              <a:t>(</a:t>
            </a:r>
            <a:r>
              <a:rPr lang="en-US" sz="1120" u="none" dirty="0">
                <a:solidFill>
                  <a:srgbClr val="E06C75"/>
                </a:solidFill>
                <a:latin typeface="Roboto Mono" pitchFamily="34" charset="0"/>
                <a:ea typeface="Roboto Mono" pitchFamily="34" charset="-122"/>
                <a:cs typeface="Roboto Mono" pitchFamily="34" charset="-120"/>
              </a:rPr>
              <a:t>libPath</a:t>
            </a:r>
            <a:r>
              <a:rPr lang="en-US" sz="1120" u="none" dirty="0">
                <a:solidFill>
                  <a:srgbClr val="ABB2BF"/>
                </a:solidFill>
                <a:latin typeface="Roboto Mono" pitchFamily="34" charset="0"/>
                <a:ea typeface="Roboto Mono" pitchFamily="34" charset="-122"/>
                <a:cs typeface="Roboto Mono" pitchFamily="34" charset="-120"/>
              </a:rPr>
              <a:t>, {</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06C75"/>
                </a:solidFill>
                <a:latin typeface="Roboto Mono" pitchFamily="34" charset="0"/>
                <a:ea typeface="Roboto Mono" pitchFamily="34" charset="-122"/>
                <a:cs typeface="Roboto Mono" pitchFamily="34" charset="-120"/>
              </a:rPr>
              <a:t>doomgeneric_Tick</a:t>
            </a:r>
            <a:r>
              <a:rPr lang="en-US" sz="1120" u="none" dirty="0">
                <a:solidFill>
                  <a:srgbClr val="ABB2BF"/>
                </a:solidFill>
                <a:latin typeface="Roboto Mono" pitchFamily="34" charset="0"/>
                <a:ea typeface="Roboto Mono" pitchFamily="34" charset="-122"/>
                <a:cs typeface="Roboto Mono" pitchFamily="34" charset="-120"/>
              </a:rPr>
              <a:t>: { </a:t>
            </a:r>
            <a:r>
              <a:rPr lang="en-US" sz="1120" u="none" dirty="0">
                <a:solidFill>
                  <a:srgbClr val="E06C75"/>
                </a:solidFill>
                <a:latin typeface="Roboto Mono" pitchFamily="34" charset="0"/>
                <a:ea typeface="Roboto Mono" pitchFamily="34" charset="-122"/>
                <a:cs typeface="Roboto Mono" pitchFamily="34" charset="-120"/>
              </a:rPr>
              <a:t>arguments</a:t>
            </a:r>
            <a:r>
              <a:rPr lang="en-US" sz="1120" u="none" dirty="0">
                <a:solidFill>
                  <a:srgbClr val="ABB2BF"/>
                </a:solidFill>
                <a:latin typeface="Roboto Mono" pitchFamily="34" charset="0"/>
                <a:ea typeface="Roboto Mono" pitchFamily="34" charset="-122"/>
                <a:cs typeface="Roboto Mono" pitchFamily="34" charset="-120"/>
              </a:rPr>
              <a:t>: [], </a:t>
            </a:r>
            <a:r>
              <a:rPr lang="en-US" sz="1120" u="none" dirty="0">
                <a:solidFill>
                  <a:srgbClr val="E06C75"/>
                </a:solidFill>
                <a:latin typeface="Roboto Mono" pitchFamily="34" charset="0"/>
                <a:ea typeface="Roboto Mono" pitchFamily="34" charset="-122"/>
                <a:cs typeface="Roboto Mono" pitchFamily="34" charset="-120"/>
              </a:rPr>
              <a:t>return</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98C379"/>
                </a:solidFill>
                <a:latin typeface="Roboto Mono" pitchFamily="34" charset="0"/>
                <a:ea typeface="Roboto Mono" pitchFamily="34" charset="-122"/>
                <a:cs typeface="Roboto Mono" pitchFamily="34" charset="-120"/>
              </a:rPr>
              <a:t>'void'</a:t>
            </a:r>
            <a:r>
              <a:rPr lang="en-US" sz="1120" u="none" dirty="0">
                <a:solidFill>
                  <a:srgbClr val="ABB2BF"/>
                </a:solidFill>
                <a:latin typeface="Roboto Mono" pitchFamily="34" charset="0"/>
                <a:ea typeface="Roboto Mono" pitchFamily="34" charset="-122"/>
                <a:cs typeface="Roboto Mono" pitchFamily="34" charset="-120"/>
              </a:rPr>
              <a:t> },</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06C75"/>
                </a:solidFill>
                <a:latin typeface="Roboto Mono" pitchFamily="34" charset="0"/>
                <a:ea typeface="Roboto Mono" pitchFamily="34" charset="-122"/>
                <a:cs typeface="Roboto Mono" pitchFamily="34" charset="-120"/>
              </a:rPr>
              <a:t>send_key</a:t>
            </a:r>
            <a:r>
              <a:rPr lang="en-US" sz="1120" u="none" dirty="0">
                <a:solidFill>
                  <a:srgbClr val="ABB2BF"/>
                </a:solidFill>
                <a:latin typeface="Roboto Mono" pitchFamily="34" charset="0"/>
                <a:ea typeface="Roboto Mono" pitchFamily="34" charset="-122"/>
                <a:cs typeface="Roboto Mono" pitchFamily="34" charset="-120"/>
              </a:rPr>
              <a:t>: { </a:t>
            </a:r>
            <a:r>
              <a:rPr lang="en-US" sz="1120" u="none" dirty="0">
                <a:solidFill>
                  <a:srgbClr val="E06C75"/>
                </a:solidFill>
                <a:latin typeface="Roboto Mono" pitchFamily="34" charset="0"/>
                <a:ea typeface="Roboto Mono" pitchFamily="34" charset="-122"/>
                <a:cs typeface="Roboto Mono" pitchFamily="34" charset="-120"/>
              </a:rPr>
              <a:t>arguments</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98C379"/>
                </a:solidFill>
                <a:latin typeface="Roboto Mono" pitchFamily="34" charset="0"/>
                <a:ea typeface="Roboto Mono" pitchFamily="34" charset="-122"/>
                <a:cs typeface="Roboto Mono" pitchFamily="34" charset="-120"/>
              </a:rPr>
              <a:t>'uint8'</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98C379"/>
                </a:solidFill>
                <a:latin typeface="Roboto Mono" pitchFamily="34" charset="0"/>
                <a:ea typeface="Roboto Mono" pitchFamily="34" charset="-122"/>
                <a:cs typeface="Roboto Mono" pitchFamily="34" charset="-120"/>
              </a:rPr>
              <a:t>'int32'</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06C75"/>
                </a:solidFill>
                <a:latin typeface="Roboto Mono" pitchFamily="34" charset="0"/>
                <a:ea typeface="Roboto Mono" pitchFamily="34" charset="-122"/>
                <a:cs typeface="Roboto Mono" pitchFamily="34" charset="-120"/>
              </a:rPr>
              <a:t>return</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98C379"/>
                </a:solidFill>
                <a:latin typeface="Roboto Mono" pitchFamily="34" charset="0"/>
                <a:ea typeface="Roboto Mono" pitchFamily="34" charset="-122"/>
                <a:cs typeface="Roboto Mono" pitchFamily="34" charset="-120"/>
              </a:rPr>
              <a:t>'void'</a:t>
            </a:r>
            <a:r>
              <a:rPr lang="en-US" sz="1120" u="none" dirty="0">
                <a:solidFill>
                  <a:srgbClr val="ABB2BF"/>
                </a:solidFill>
                <a:latin typeface="Roboto Mono" pitchFamily="34" charset="0"/>
                <a:ea typeface="Roboto Mono" pitchFamily="34" charset="-122"/>
                <a:cs typeface="Roboto Mono" pitchFamily="34" charset="-120"/>
              </a:rPr>
              <a:t> },</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06C75"/>
                </a:solidFill>
                <a:latin typeface="Roboto Mono" pitchFamily="34" charset="0"/>
                <a:ea typeface="Roboto Mono" pitchFamily="34" charset="-122"/>
                <a:cs typeface="Roboto Mono" pitchFamily="34" charset="-120"/>
              </a:rPr>
              <a:t>get_framebuffer</a:t>
            </a:r>
            <a:r>
              <a:rPr lang="en-US" sz="1120" u="none" dirty="0">
                <a:solidFill>
                  <a:srgbClr val="ABB2BF"/>
                </a:solidFill>
                <a:latin typeface="Roboto Mono" pitchFamily="34" charset="0"/>
                <a:ea typeface="Roboto Mono" pitchFamily="34" charset="-122"/>
                <a:cs typeface="Roboto Mono" pitchFamily="34" charset="-120"/>
              </a:rPr>
              <a:t>: { </a:t>
            </a:r>
            <a:r>
              <a:rPr lang="en-US" sz="1120" u="none" dirty="0">
                <a:solidFill>
                  <a:srgbClr val="E06C75"/>
                </a:solidFill>
                <a:latin typeface="Roboto Mono" pitchFamily="34" charset="0"/>
                <a:ea typeface="Roboto Mono" pitchFamily="34" charset="-122"/>
                <a:cs typeface="Roboto Mono" pitchFamily="34" charset="-120"/>
              </a:rPr>
              <a:t>arguments</a:t>
            </a:r>
            <a:r>
              <a:rPr lang="en-US" sz="1120" u="none" dirty="0">
                <a:solidFill>
                  <a:srgbClr val="ABB2BF"/>
                </a:solidFill>
                <a:latin typeface="Roboto Mono" pitchFamily="34" charset="0"/>
                <a:ea typeface="Roboto Mono" pitchFamily="34" charset="-122"/>
                <a:cs typeface="Roboto Mono" pitchFamily="34" charset="-120"/>
              </a:rPr>
              <a:t>: [], </a:t>
            </a:r>
            <a:r>
              <a:rPr lang="en-US" sz="1120" u="none" dirty="0">
                <a:solidFill>
                  <a:srgbClr val="E06C75"/>
                </a:solidFill>
                <a:latin typeface="Roboto Mono" pitchFamily="34" charset="0"/>
                <a:ea typeface="Roboto Mono" pitchFamily="34" charset="-122"/>
                <a:cs typeface="Roboto Mono" pitchFamily="34" charset="-120"/>
              </a:rPr>
              <a:t>return</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98C379"/>
                </a:solidFill>
                <a:latin typeface="Roboto Mono" pitchFamily="34" charset="0"/>
                <a:ea typeface="Roboto Mono" pitchFamily="34" charset="-122"/>
                <a:cs typeface="Roboto Mono" pitchFamily="34" charset="-120"/>
              </a:rPr>
              <a:t>'pointer'</a:t>
            </a:r>
            <a:r>
              <a:rPr lang="en-US" sz="1120" u="none" dirty="0">
                <a:solidFill>
                  <a:srgbClr val="ABB2BF"/>
                </a:solidFill>
                <a:latin typeface="Roboto Mono" pitchFamily="34" charset="0"/>
                <a:ea typeface="Roboto Mono" pitchFamily="34" charset="-122"/>
                <a:cs typeface="Roboto Mono" pitchFamily="34" charset="-120"/>
              </a:rPr>
              <a:t> }</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a:t>
            </a:r>
            <a:endParaRPr lang="en-US" sz="1120" dirty="0"/>
          </a:p>
        </p:txBody>
      </p:sp>
      <p:pic>
        <p:nvPicPr>
          <p:cNvPr id="22" name="img.freya@image.theme@logo" descr="preencoded.png">    </p:cNvPr>
          <p:cNvPicPr>
            <a:picLocks noChangeAspect="1"/>
          </p:cNvPicPr>
          <p:nvPr/>
        </p:nvPicPr>
        <p:blipFill>
          <a:blip r:embed="rId1"/>
          <a:stretch>
            <a:fillRect/>
          </a:stretch>
        </p:blipFill>
        <p:spPr>
          <a:xfrm>
            <a:off x="11094720" y="5730240"/>
            <a:ext cx="609600" cy="609600"/>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5381339"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The boundary is explicit</a:t>
            </a:r>
            <a:endParaRPr lang="en-US" sz="3240" dirty="0"/>
          </a:p>
        </p:txBody>
      </p:sp>
      <p:pic>
        <p:nvPicPr>
          <p:cNvPr id="5" name="svg.freya@svg.theme@icon.icon"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487680" y="1567434"/>
            <a:ext cx="609600" cy="609600"/>
          </a:xfrm>
          <a:prstGeom prst="rect">
            <a:avLst/>
          </a:prstGeom>
        </p:spPr>
      </p:pic>
      <p:sp>
        <p:nvSpPr>
          <p:cNvPr id="6" name="span"/>
          <p:cNvSpPr/>
          <p:nvPr/>
        </p:nvSpPr>
        <p:spPr>
          <a:xfrm>
            <a:off x="1341120" y="1571625"/>
            <a:ext cx="2216468"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Symbols are named</a:t>
            </a:r>
            <a:endParaRPr lang="en-US" sz="1814" dirty="0"/>
          </a:p>
        </p:txBody>
      </p:sp>
      <p:sp>
        <p:nvSpPr>
          <p:cNvPr id="7" name="span"/>
          <p:cNvSpPr/>
          <p:nvPr/>
        </p:nvSpPr>
        <p:spPr>
          <a:xfrm>
            <a:off x="1341120" y="1898999"/>
            <a:ext cx="4669727"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JavaScript points at the native entry points directly.</a:t>
            </a:r>
            <a:endParaRPr lang="en-US" sz="1555" dirty="0"/>
          </a:p>
        </p:txBody>
      </p:sp>
      <p:pic>
        <p:nvPicPr>
          <p:cNvPr id="8" name="svg.freya@svg.theme@icon.icon" descr="preencoded.png">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87680" y="2908554"/>
            <a:ext cx="609600" cy="609600"/>
          </a:xfrm>
          <a:prstGeom prst="rect">
            <a:avLst/>
          </a:prstGeom>
        </p:spPr>
      </p:pic>
      <p:sp>
        <p:nvSpPr>
          <p:cNvPr id="9" name="span"/>
          <p:cNvSpPr/>
          <p:nvPr/>
        </p:nvSpPr>
        <p:spPr>
          <a:xfrm>
            <a:off x="1341120" y="2912745"/>
            <a:ext cx="2143220"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Types are declared</a:t>
            </a:r>
            <a:endParaRPr lang="en-US" sz="1814" dirty="0"/>
          </a:p>
        </p:txBody>
      </p:sp>
      <p:sp>
        <p:nvSpPr>
          <p:cNvPr id="10" name="span"/>
          <p:cNvSpPr/>
          <p:nvPr/>
        </p:nvSpPr>
        <p:spPr>
          <a:xfrm>
            <a:off x="1341120" y="3240119"/>
            <a:ext cx="5257133"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Arguments and return values become part of the call site.</a:t>
            </a:r>
            <a:endParaRPr lang="en-US" sz="1555" dirty="0"/>
          </a:p>
        </p:txBody>
      </p:sp>
      <p:pic>
        <p:nvPicPr>
          <p:cNvPr id="11" name="svg.freya@svg.theme@icon.icon" descr="preencoded.png">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87680" y="4249674"/>
            <a:ext cx="609600" cy="609600"/>
          </a:xfrm>
          <a:prstGeom prst="rect">
            <a:avLst/>
          </a:prstGeom>
        </p:spPr>
      </p:pic>
      <p:sp>
        <p:nvSpPr>
          <p:cNvPr id="12" name="span"/>
          <p:cNvSpPr/>
          <p:nvPr/>
        </p:nvSpPr>
        <p:spPr>
          <a:xfrm>
            <a:off x="1341120" y="4253865"/>
            <a:ext cx="1514285"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Risk is visible</a:t>
            </a:r>
            <a:endParaRPr lang="en-US" sz="1814" dirty="0"/>
          </a:p>
        </p:txBody>
      </p:sp>
      <p:sp>
        <p:nvSpPr>
          <p:cNvPr id="13" name="span"/>
          <p:cNvSpPr/>
          <p:nvPr/>
        </p:nvSpPr>
        <p:spPr>
          <a:xfrm>
            <a:off x="1341120" y="4581239"/>
            <a:ext cx="5144072"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The dangerous part is not hidden inside generated glue.</a:t>
            </a:r>
            <a:endParaRPr lang="en-US" sz="1555" dirty="0"/>
          </a:p>
        </p:txBody>
      </p:sp>
      <p:pic>
        <p:nvPicPr>
          <p:cNvPr id="14" name="img.freya@image.theme@logo" descr="preencoded.png">    </p:cNvPr>
          <p:cNvPicPr>
            <a:picLocks noChangeAspect="1"/>
          </p:cNvPicPr>
          <p:nvPr/>
        </p:nvPicPr>
        <p:blipFill>
          <a:blip r:embed="rId7"/>
          <a:stretch>
            <a:fillRect/>
          </a:stretch>
        </p:blipFill>
        <p:spPr>
          <a:xfrm>
            <a:off x="11094720" y="5730240"/>
            <a:ext cx="609600" cy="609600"/>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sp>
        <p:nvSpPr>
          <p:cNvPr id="3" name="article.freya@slide.theme@bg-red.theme@separator.theme@fg-white"/>
          <p:cNvSpPr/>
          <p:nvPr/>
        </p:nvSpPr>
        <p:spPr>
          <a:xfrm>
            <a:off x="0" y="0"/>
            <a:ext cx="12192000" cy="6827520"/>
          </a:xfrm>
          <a:prstGeom prst="rect">
            <a:avLst/>
          </a:prstGeom>
          <a:solidFill>
            <a:srgbClr val="DC2626"/>
          </a:solidFill>
          <a:ln w="12700">
            <a:solidFill>
              <a:srgbClr val="DC2626">
                <a:alpha val="0"/>
              </a:srgbClr>
            </a:solidFill>
            <a:prstDash val="solid"/>
          </a:ln>
        </p:spPr>
      </p:sp>
      <p:sp>
        <p:nvSpPr>
          <p:cNvPr id="4" name="span"/>
          <p:cNvSpPr/>
          <p:nvPr/>
        </p:nvSpPr>
        <p:spPr>
          <a:xfrm>
            <a:off x="487680" y="2709672"/>
            <a:ext cx="1421511"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FFI is </a:t>
            </a:r>
            <a:endParaRPr lang="en-US" sz="4277" dirty="0"/>
          </a:p>
        </p:txBody>
      </p:sp>
      <p:sp>
        <p:nvSpPr>
          <p:cNvPr id="5" name="span"/>
          <p:cNvSpPr/>
          <p:nvPr/>
        </p:nvSpPr>
        <p:spPr>
          <a:xfrm>
            <a:off x="487680" y="3456432"/>
            <a:ext cx="2476786"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powerful.</a:t>
            </a:r>
            <a:endParaRPr lang="en-US" sz="4277" dirty="0"/>
          </a:p>
        </p:txBody>
      </p:sp>
      <p:sp>
        <p:nvSpPr>
          <p:cNvPr id="6" name="span.theme@fg-black"/>
          <p:cNvSpPr/>
          <p:nvPr/>
        </p:nvSpPr>
        <p:spPr>
          <a:xfrm>
            <a:off x="1909191" y="2709672"/>
            <a:ext cx="1153192" cy="652272"/>
          </a:xfrm>
          <a:prstGeom prst="rect">
            <a:avLst/>
          </a:prstGeom>
          <a:noFill/>
          <a:ln/>
        </p:spPr>
        <p:txBody>
          <a:bodyPr wrap="none" lIns="0" tIns="0" rIns="0" bIns="0" rtlCol="0" anchor="ctr"/>
          <a:lstStyle/>
          <a:p>
            <a:pPr indent="0" marL="0">
              <a:buNone/>
            </a:pPr>
            <a:r>
              <a:rPr lang="en-US" sz="4277" b="1" u="none" dirty="0">
                <a:solidFill>
                  <a:srgbClr val="000000"/>
                </a:solidFill>
                <a:latin typeface="Bitter" pitchFamily="34" charset="0"/>
                <a:ea typeface="Bitter" pitchFamily="34" charset="-122"/>
                <a:cs typeface="Bitter" pitchFamily="34" charset="-120"/>
              </a:rPr>
              <a:t>very</a:t>
            </a:r>
            <a:endParaRPr lang="en-US" sz="4277" dirty="0"/>
          </a:p>
        </p:txBody>
      </p:sp>
      <p:pic>
        <p:nvPicPr>
          <p:cNvPr id="7" name="div.image" descr="preencoded.png">    </p:cNvPr>
          <p:cNvPicPr>
            <a:picLocks noChangeAspect="1"/>
          </p:cNvPicPr>
          <p:nvPr/>
        </p:nvPicPr>
        <p:blipFill>
          <a:blip r:embed="rId1"/>
          <a:stretch>
            <a:fillRect/>
          </a:stretch>
        </p:blipFill>
        <p:spPr>
          <a:xfrm>
            <a:off x="6096000" y="0"/>
            <a:ext cx="6096000" cy="6827520"/>
          </a:xfrm>
          <a:prstGeom prst="rect">
            <a:avLst/>
          </a:prstGeom>
        </p:spPr>
      </p:pic>
      <p:pic>
        <p:nvPicPr>
          <p:cNvPr id="8" name="img.freya@image.theme@logo" descr="preencoded.png">    </p:cNvPr>
          <p:cNvPicPr>
            <a:picLocks noChangeAspect="1"/>
          </p:cNvPicPr>
          <p:nvPr/>
        </p:nvPicPr>
        <p:blipFill>
          <a:blip r:embed="rId2"/>
          <a:stretch>
            <a:fillRect/>
          </a:stretch>
        </p:blipFill>
        <p:spPr>
          <a:xfrm>
            <a:off x="11094720" y="5730240"/>
            <a:ext cx="609600" cy="609600"/>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sp>
        <p:nvSpPr>
          <p:cNvPr id="3" name="article.freya@slide.theme@bg-amber.theme@separator.reverse"/>
          <p:cNvSpPr/>
          <p:nvPr/>
        </p:nvSpPr>
        <p:spPr>
          <a:xfrm>
            <a:off x="0" y="0"/>
            <a:ext cx="12192000" cy="6827520"/>
          </a:xfrm>
          <a:prstGeom prst="rect">
            <a:avLst/>
          </a:prstGeom>
          <a:solidFill>
            <a:srgbClr val="FCD34D"/>
          </a:solidFill>
          <a:ln w="12700">
            <a:solidFill>
              <a:srgbClr val="FCD34D">
                <a:alpha val="0"/>
              </a:srgbClr>
            </a:solidFill>
            <a:prstDash val="solid"/>
          </a:ln>
        </p:spPr>
      </p:sp>
      <p:sp>
        <p:nvSpPr>
          <p:cNvPr id="4" name="span"/>
          <p:cNvSpPr/>
          <p:nvPr/>
        </p:nvSpPr>
        <p:spPr>
          <a:xfrm>
            <a:off x="6583680" y="2709672"/>
            <a:ext cx="3155728" cy="652272"/>
          </a:xfrm>
          <a:prstGeom prst="rect">
            <a:avLst/>
          </a:prstGeom>
          <a:noFill/>
          <a:ln/>
        </p:spPr>
        <p:txBody>
          <a:bodyPr wrap="none" lIns="0" tIns="0" rIns="0" bIns="0" rtlCol="0" anchor="ctr"/>
          <a:lstStyle/>
          <a:p>
            <a:pPr indent="0" marL="0">
              <a:buNone/>
            </a:pPr>
            <a:r>
              <a:rPr lang="en-US" sz="4277" b="1" u="none" dirty="0">
                <a:solidFill>
                  <a:srgbClr val="000000"/>
                </a:solidFill>
                <a:latin typeface="Bitter" pitchFamily="34" charset="0"/>
                <a:ea typeface="Bitter" pitchFamily="34" charset="-122"/>
                <a:cs typeface="Bitter" pitchFamily="34" charset="-120"/>
              </a:rPr>
              <a:t>What can go</a:t>
            </a:r>
            <a:endParaRPr lang="en-US" sz="4277" dirty="0"/>
          </a:p>
        </p:txBody>
      </p:sp>
      <p:sp>
        <p:nvSpPr>
          <p:cNvPr id="5" name="span"/>
          <p:cNvSpPr/>
          <p:nvPr/>
        </p:nvSpPr>
        <p:spPr>
          <a:xfrm>
            <a:off x="6583680" y="3456432"/>
            <a:ext cx="1915192" cy="652272"/>
          </a:xfrm>
          <a:prstGeom prst="rect">
            <a:avLst/>
          </a:prstGeom>
          <a:noFill/>
          <a:ln/>
        </p:spPr>
        <p:txBody>
          <a:bodyPr wrap="none" lIns="0" tIns="0" rIns="0" bIns="0" rtlCol="0" anchor="ctr"/>
          <a:lstStyle/>
          <a:p>
            <a:pPr indent="0" marL="0">
              <a:buNone/>
            </a:pPr>
            <a:r>
              <a:rPr lang="en-US" sz="4277" b="1" u="none" dirty="0">
                <a:solidFill>
                  <a:srgbClr val="000000"/>
                </a:solidFill>
                <a:latin typeface="Bitter" pitchFamily="34" charset="0"/>
                <a:ea typeface="Bitter" pitchFamily="34" charset="-122"/>
                <a:cs typeface="Bitter" pitchFamily="34" charset="-120"/>
              </a:rPr>
              <a:t>wrong?</a:t>
            </a:r>
            <a:endParaRPr lang="en-US" sz="4277" dirty="0"/>
          </a:p>
        </p:txBody>
      </p:sp>
      <p:pic>
        <p:nvPicPr>
          <p:cNvPr id="6" name="div.image" descr="preencoded.png">    </p:cNvPr>
          <p:cNvPicPr>
            <a:picLocks noChangeAspect="1"/>
          </p:cNvPicPr>
          <p:nvPr/>
        </p:nvPicPr>
        <p:blipFill>
          <a:blip r:embed="rId1"/>
          <a:stretch>
            <a:fillRect/>
          </a:stretch>
        </p:blipFill>
        <p:spPr>
          <a:xfrm>
            <a:off x="0" y="0"/>
            <a:ext cx="6096000" cy="6827520"/>
          </a:xfrm>
          <a:prstGeom prst="rect">
            <a:avLst/>
          </a:prstGeom>
        </p:spPr>
      </p:pic>
      <p:pic>
        <p:nvPicPr>
          <p:cNvPr id="7" name="img.freya@image.theme@logo" descr="preencoded.png">    </p:cNvPr>
          <p:cNvPicPr>
            <a:picLocks noChangeAspect="1"/>
          </p:cNvPicPr>
          <p:nvPr/>
        </p:nvPicPr>
        <p:blipFill>
          <a:blip r:embed="rId2"/>
          <a:stretch>
            <a:fillRect/>
          </a:stretch>
        </p:blipFill>
        <p:spPr>
          <a:xfrm>
            <a:off x="11094720" y="5730240"/>
            <a:ext cx="609600" cy="609600"/>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5352193"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Pretty much everything</a:t>
            </a:r>
            <a:endParaRPr lang="en-US" sz="3240" dirty="0"/>
          </a:p>
        </p:txBody>
      </p:sp>
      <p:sp>
        <p:nvSpPr>
          <p:cNvPr id="5" name="div.spacer"/>
          <p:cNvSpPr/>
          <p:nvPr/>
        </p:nvSpPr>
        <p:spPr>
          <a:xfrm>
            <a:off x="6089904" y="2596229"/>
            <a:ext cx="12192" cy="3546539"/>
          </a:xfrm>
          <a:prstGeom prst="rect">
            <a:avLst/>
          </a:prstGeom>
          <a:solidFill>
            <a:srgbClr val="D4D4D4"/>
          </a:solidFill>
          <a:ln w="12700">
            <a:solidFill>
              <a:srgbClr val="D4D4D4">
                <a:alpha val="0"/>
              </a:srgbClr>
            </a:solidFill>
            <a:prstDash val="solid"/>
          </a:ln>
        </p:spPr>
      </p:sp>
      <p:sp>
        <p:nvSpPr>
          <p:cNvPr id="6" name="span"/>
          <p:cNvSpPr/>
          <p:nvPr/>
        </p:nvSpPr>
        <p:spPr>
          <a:xfrm>
            <a:off x="487680" y="1571625"/>
            <a:ext cx="460153"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And</a:t>
            </a:r>
            <a:endParaRPr lang="en-US" sz="1944" dirty="0"/>
          </a:p>
        </p:txBody>
      </p:sp>
      <p:sp>
        <p:nvSpPr>
          <p:cNvPr id="7" name="span"/>
          <p:cNvSpPr/>
          <p:nvPr/>
        </p:nvSpPr>
        <p:spPr>
          <a:xfrm>
            <a:off x="1017175" y="1571625"/>
            <a:ext cx="404241"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this</a:t>
            </a:r>
            <a:endParaRPr lang="en-US" sz="1944" dirty="0"/>
          </a:p>
        </p:txBody>
      </p:sp>
      <p:sp>
        <p:nvSpPr>
          <p:cNvPr id="8" name="span"/>
          <p:cNvSpPr/>
          <p:nvPr/>
        </p:nvSpPr>
        <p:spPr>
          <a:xfrm>
            <a:off x="1490758" y="1571625"/>
            <a:ext cx="185071"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is</a:t>
            </a:r>
            <a:endParaRPr lang="en-US" sz="1944" dirty="0"/>
          </a:p>
        </p:txBody>
      </p:sp>
      <p:sp>
        <p:nvSpPr>
          <p:cNvPr id="9" name="span"/>
          <p:cNvSpPr/>
          <p:nvPr/>
        </p:nvSpPr>
        <p:spPr>
          <a:xfrm>
            <a:off x="1745266" y="1571625"/>
            <a:ext cx="983742"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because</a:t>
            </a:r>
            <a:endParaRPr lang="en-US" sz="1944" dirty="0"/>
          </a:p>
        </p:txBody>
      </p:sp>
      <p:sp>
        <p:nvSpPr>
          <p:cNvPr id="10" name="span"/>
          <p:cNvSpPr/>
          <p:nvPr/>
        </p:nvSpPr>
        <p:spPr>
          <a:xfrm>
            <a:off x="3317177" y="1571625"/>
            <a:ext cx="363379"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are</a:t>
            </a:r>
            <a:endParaRPr lang="en-US" sz="1944" dirty="0"/>
          </a:p>
        </p:txBody>
      </p:sp>
      <p:sp>
        <p:nvSpPr>
          <p:cNvPr id="11" name="span"/>
          <p:cNvSpPr/>
          <p:nvPr/>
        </p:nvSpPr>
        <p:spPr>
          <a:xfrm>
            <a:off x="3749897" y="1571625"/>
            <a:ext cx="202978"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in</a:t>
            </a:r>
            <a:endParaRPr lang="en-US" sz="1944" dirty="0"/>
          </a:p>
        </p:txBody>
      </p:sp>
      <p:sp>
        <p:nvSpPr>
          <p:cNvPr id="12" name="span"/>
          <p:cNvSpPr/>
          <p:nvPr/>
        </p:nvSpPr>
        <p:spPr>
          <a:xfrm>
            <a:off x="4022217" y="1571625"/>
            <a:ext cx="345853"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full</a:t>
            </a:r>
            <a:endParaRPr lang="en-US" sz="1944" dirty="0"/>
          </a:p>
        </p:txBody>
      </p:sp>
      <p:sp>
        <p:nvSpPr>
          <p:cNvPr id="13" name="span"/>
          <p:cNvSpPr/>
          <p:nvPr/>
        </p:nvSpPr>
        <p:spPr>
          <a:xfrm>
            <a:off x="4437412" y="1571625"/>
            <a:ext cx="861632"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control.</a:t>
            </a:r>
            <a:endParaRPr lang="en-US" sz="1944" dirty="0"/>
          </a:p>
        </p:txBody>
      </p:sp>
      <p:sp>
        <p:nvSpPr>
          <p:cNvPr id="14" name="em"/>
          <p:cNvSpPr/>
          <p:nvPr/>
        </p:nvSpPr>
        <p:spPr>
          <a:xfrm>
            <a:off x="2798445" y="1571625"/>
            <a:ext cx="449294" cy="298704"/>
          </a:xfrm>
          <a:prstGeom prst="rect">
            <a:avLst/>
          </a:prstGeom>
          <a:noFill/>
          <a:ln/>
        </p:spPr>
        <p:txBody>
          <a:bodyPr wrap="none" lIns="0" tIns="0" rIns="0" bIns="0" rtlCol="0" anchor="ctr"/>
          <a:lstStyle/>
          <a:p>
            <a:pPr indent="0" marL="0">
              <a:buNone/>
            </a:pPr>
            <a:r>
              <a:rPr lang="en-US" sz="1944" b="1" u="none" dirty="0">
                <a:solidFill>
                  <a:srgbClr val="2563EB"/>
                </a:solidFill>
                <a:latin typeface="Inter" pitchFamily="34" charset="0"/>
                <a:ea typeface="Inter" pitchFamily="34" charset="-122"/>
                <a:cs typeface="Inter" pitchFamily="34" charset="-120"/>
              </a:rPr>
              <a:t>you</a:t>
            </a:r>
            <a:endParaRPr lang="en-US" sz="1944" dirty="0"/>
          </a:p>
        </p:txBody>
      </p:sp>
      <p:pic>
        <p:nvPicPr>
          <p:cNvPr id="15" name="svg.freya@svg.theme@icon.icon.horizontal"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2496312" y="3193542"/>
            <a:ext cx="1219200" cy="1219200"/>
          </a:xfrm>
          <a:prstGeom prst="rect">
            <a:avLst/>
          </a:prstGeom>
        </p:spPr>
      </p:pic>
      <p:sp>
        <p:nvSpPr>
          <p:cNvPr id="16" name="span"/>
          <p:cNvSpPr/>
          <p:nvPr/>
        </p:nvSpPr>
        <p:spPr>
          <a:xfrm>
            <a:off x="1980343" y="4687062"/>
            <a:ext cx="2251139"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Signature mismatch</a:t>
            </a:r>
            <a:endParaRPr lang="en-US" sz="1814" dirty="0"/>
          </a:p>
        </p:txBody>
      </p:sp>
      <p:sp>
        <p:nvSpPr>
          <p:cNvPr id="17" name="span"/>
          <p:cNvSpPr/>
          <p:nvPr/>
        </p:nvSpPr>
        <p:spPr>
          <a:xfrm>
            <a:off x="1225868" y="5014436"/>
            <a:ext cx="3760089"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One wrong type can shift registers, stack</a:t>
            </a:r>
            <a:endParaRPr lang="en-US" sz="1555" dirty="0"/>
          </a:p>
        </p:txBody>
      </p:sp>
      <p:sp>
        <p:nvSpPr>
          <p:cNvPr id="18" name="span"/>
          <p:cNvSpPr/>
          <p:nvPr/>
        </p:nvSpPr>
        <p:spPr>
          <a:xfrm>
            <a:off x="2011966" y="5285994"/>
            <a:ext cx="2187893"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slots, and return values.</a:t>
            </a:r>
            <a:endParaRPr lang="en-US" sz="1555" dirty="0"/>
          </a:p>
        </p:txBody>
      </p:sp>
      <p:pic>
        <p:nvPicPr>
          <p:cNvPr id="19" name="svg.freya@svg.theme@icon.icon.horizontal" descr="preencoded.png">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476488" y="3193542"/>
            <a:ext cx="1219200" cy="1219200"/>
          </a:xfrm>
          <a:prstGeom prst="rect">
            <a:avLst/>
          </a:prstGeom>
        </p:spPr>
      </p:pic>
      <p:sp>
        <p:nvSpPr>
          <p:cNvPr id="20" name="span"/>
          <p:cNvSpPr/>
          <p:nvPr/>
        </p:nvSpPr>
        <p:spPr>
          <a:xfrm>
            <a:off x="7764209" y="4687062"/>
            <a:ext cx="2643759"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Unsafe memory access</a:t>
            </a:r>
            <a:endParaRPr lang="en-US" sz="1814" dirty="0"/>
          </a:p>
        </p:txBody>
      </p:sp>
      <p:sp>
        <p:nvSpPr>
          <p:cNvPr id="21" name="span"/>
          <p:cNvSpPr/>
          <p:nvPr/>
        </p:nvSpPr>
        <p:spPr>
          <a:xfrm>
            <a:off x="7240238" y="5014436"/>
            <a:ext cx="3691604"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A bad pointer can read freed memory or</a:t>
            </a:r>
            <a:endParaRPr lang="en-US" sz="1555" dirty="0"/>
          </a:p>
        </p:txBody>
      </p:sp>
      <p:sp>
        <p:nvSpPr>
          <p:cNvPr id="22" name="span"/>
          <p:cNvSpPr/>
          <p:nvPr/>
        </p:nvSpPr>
        <p:spPr>
          <a:xfrm>
            <a:off x="8162068" y="5285994"/>
            <a:ext cx="1848041"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overwrite valid data.</a:t>
            </a:r>
            <a:endParaRPr lang="en-US" sz="1555" dirty="0"/>
          </a:p>
        </p:txBody>
      </p:sp>
      <p:pic>
        <p:nvPicPr>
          <p:cNvPr id="23" name="img.freya@image.theme@logo" descr="preencoded.png">    </p:cNvPr>
          <p:cNvPicPr>
            <a:picLocks noChangeAspect="1"/>
          </p:cNvPicPr>
          <p:nvPr/>
        </p:nvPicPr>
        <p:blipFill>
          <a:blip r:embed="rId5"/>
          <a:stretch>
            <a:fillRect/>
          </a:stretch>
        </p:blipFill>
        <p:spPr>
          <a:xfrm>
            <a:off x="11094720" y="5730240"/>
            <a:ext cx="609600" cy="609600"/>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p:bgPr>
    </p:bg>
    <p:spTree>
      <p:nvGrpSpPr>
        <p:cNvPr id="1" name=""/>
        <p:cNvGrpSpPr/>
        <p:nvPr/>
      </p:nvGrpSpPr>
      <p:grpSpPr>
        <a:xfrm>
          <a:off x="0" y="0"/>
          <a:ext cx="0" cy="0"/>
          <a:chOff x="0" y="0"/>
          <a:chExt cx="0" cy="0"/>
        </a:xfrm>
      </p:grpSpPr>
      <p:sp>
        <p:nvSpPr>
          <p:cNvPr id="3" name="article.freya@slide.theme@bg-amber.theme@separator"/>
          <p:cNvSpPr/>
          <p:nvPr/>
        </p:nvSpPr>
        <p:spPr>
          <a:xfrm>
            <a:off x="0" y="0"/>
            <a:ext cx="12192000" cy="6827520"/>
          </a:xfrm>
          <a:prstGeom prst="rect">
            <a:avLst/>
          </a:prstGeom>
          <a:solidFill>
            <a:srgbClr val="FCD34D"/>
          </a:solidFill>
          <a:ln w="12700">
            <a:solidFill>
              <a:srgbClr val="FCD34D">
                <a:alpha val="0"/>
              </a:srgbClr>
            </a:solidFill>
            <a:prstDash val="solid"/>
          </a:ln>
        </p:spPr>
      </p:sp>
      <p:sp>
        <p:nvSpPr>
          <p:cNvPr id="4" name="span"/>
          <p:cNvSpPr/>
          <p:nvPr/>
        </p:nvSpPr>
        <p:spPr>
          <a:xfrm>
            <a:off x="487680" y="2709672"/>
            <a:ext cx="3300794" cy="652272"/>
          </a:xfrm>
          <a:prstGeom prst="rect">
            <a:avLst/>
          </a:prstGeom>
          <a:noFill/>
          <a:ln/>
        </p:spPr>
        <p:txBody>
          <a:bodyPr wrap="none" lIns="0" tIns="0" rIns="0" bIns="0" rtlCol="0" anchor="ctr"/>
          <a:lstStyle/>
          <a:p>
            <a:pPr indent="0" marL="0">
              <a:buNone/>
            </a:pPr>
            <a:r>
              <a:rPr lang="en-US" sz="4277" b="1" u="none" dirty="0">
                <a:solidFill>
                  <a:srgbClr val="000000"/>
                </a:solidFill>
                <a:latin typeface="Bitter" pitchFamily="34" charset="0"/>
                <a:ea typeface="Bitter" pitchFamily="34" charset="-122"/>
                <a:cs typeface="Bitter" pitchFamily="34" charset="-120"/>
              </a:rPr>
              <a:t>OK, but what</a:t>
            </a:r>
            <a:endParaRPr lang="en-US" sz="4277" dirty="0"/>
          </a:p>
        </p:txBody>
      </p:sp>
      <p:sp>
        <p:nvSpPr>
          <p:cNvPr id="5" name="span"/>
          <p:cNvSpPr/>
          <p:nvPr/>
        </p:nvSpPr>
        <p:spPr>
          <a:xfrm>
            <a:off x="487680" y="3456432"/>
            <a:ext cx="3358896" cy="652272"/>
          </a:xfrm>
          <a:prstGeom prst="rect">
            <a:avLst/>
          </a:prstGeom>
          <a:noFill/>
          <a:ln/>
        </p:spPr>
        <p:txBody>
          <a:bodyPr wrap="none" lIns="0" tIns="0" rIns="0" bIns="0" rtlCol="0" anchor="ctr"/>
          <a:lstStyle/>
          <a:p>
            <a:pPr indent="0" marL="0">
              <a:buNone/>
            </a:pPr>
            <a:r>
              <a:rPr lang="en-US" sz="4277" b="1" u="none" dirty="0">
                <a:solidFill>
                  <a:srgbClr val="000000"/>
                </a:solidFill>
                <a:latin typeface="Bitter" pitchFamily="34" charset="0"/>
                <a:ea typeface="Bitter" pitchFamily="34" charset="-122"/>
                <a:cs typeface="Bitter" pitchFamily="34" charset="-120"/>
              </a:rPr>
              <a:t>about Doom?</a:t>
            </a:r>
            <a:endParaRPr lang="en-US" sz="4277" dirty="0"/>
          </a:p>
        </p:txBody>
      </p:sp>
      <p:pic>
        <p:nvPicPr>
          <p:cNvPr id="6" name="div.image" descr="preencoded.png">    </p:cNvPr>
          <p:cNvPicPr>
            <a:picLocks noChangeAspect="1"/>
          </p:cNvPicPr>
          <p:nvPr/>
        </p:nvPicPr>
        <p:blipFill>
          <a:blip r:embed="rId1"/>
          <a:stretch>
            <a:fillRect/>
          </a:stretch>
        </p:blipFill>
        <p:spPr>
          <a:xfrm>
            <a:off x="6096000" y="0"/>
            <a:ext cx="6096000" cy="6827520"/>
          </a:xfrm>
          <a:prstGeom prst="rect">
            <a:avLst/>
          </a:prstGeom>
        </p:spPr>
      </p:pic>
      <p:pic>
        <p:nvPicPr>
          <p:cNvPr id="7" name="img.freya@image.theme@logo" descr="preencoded.png">    </p:cNvPr>
          <p:cNvPicPr>
            <a:picLocks noChangeAspect="1"/>
          </p:cNvPicPr>
          <p:nvPr/>
        </p:nvPicPr>
        <p:blipFill>
          <a:blip r:embed="rId2"/>
          <a:stretch>
            <a:fillRect/>
          </a:stretch>
        </p:blipFill>
        <p:spPr>
          <a:xfrm>
            <a:off x="11094720" y="5730240"/>
            <a:ext cx="609600" cy="609600"/>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FFFFF"/>
        </a:solidFill>
      </p:bgPr>
    </p:bg>
    <p:spTree>
      <p:nvGrpSpPr>
        <p:cNvPr id="1" name=""/>
        <p:cNvGrpSpPr/>
        <p:nvPr/>
      </p:nvGrpSpPr>
      <p:grpSpPr>
        <a:xfrm>
          <a:off x="0" y="0"/>
          <a:ext cx="0" cy="0"/>
          <a:chOff x="0" y="0"/>
          <a:chExt cx="0" cy="0"/>
        </a:xfrm>
      </p:grpSpPr>
      <p:sp>
        <p:nvSpPr>
          <p:cNvPr id="3" name="article.freya@slide.theme@bg-green.theme@separator.theme@fg-white"/>
          <p:cNvSpPr/>
          <p:nvPr/>
        </p:nvSpPr>
        <p:spPr>
          <a:xfrm>
            <a:off x="0" y="0"/>
            <a:ext cx="12192000" cy="6827520"/>
          </a:xfrm>
          <a:prstGeom prst="rect">
            <a:avLst/>
          </a:prstGeom>
          <a:solidFill>
            <a:srgbClr val="16A34A"/>
          </a:solidFill>
          <a:ln w="12700">
            <a:solidFill>
              <a:srgbClr val="16A34A">
                <a:alpha val="0"/>
              </a:srgbClr>
            </a:solidFill>
            <a:prstDash val="solid"/>
          </a:ln>
        </p:spPr>
      </p:sp>
      <p:sp>
        <p:nvSpPr>
          <p:cNvPr id="4" name="span"/>
          <p:cNvSpPr/>
          <p:nvPr/>
        </p:nvSpPr>
        <p:spPr>
          <a:xfrm>
            <a:off x="487680" y="3083052"/>
            <a:ext cx="2236184"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Say hi to </a:t>
            </a:r>
            <a:endParaRPr lang="en-US" sz="4277" dirty="0"/>
          </a:p>
        </p:txBody>
      </p:sp>
      <p:sp>
        <p:nvSpPr>
          <p:cNvPr id="5" name="span"/>
          <p:cNvSpPr/>
          <p:nvPr/>
        </p:nvSpPr>
        <p:spPr>
          <a:xfrm>
            <a:off x="4715637" y="3083052"/>
            <a:ext cx="126587"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a:t>
            </a:r>
            <a:endParaRPr lang="en-US" sz="4277" dirty="0"/>
          </a:p>
        </p:txBody>
      </p:sp>
      <p:sp>
        <p:nvSpPr>
          <p:cNvPr id="6" name="span.theme@fg-black"/>
          <p:cNvSpPr/>
          <p:nvPr/>
        </p:nvSpPr>
        <p:spPr>
          <a:xfrm>
            <a:off x="2723864" y="3083052"/>
            <a:ext cx="1991773" cy="652272"/>
          </a:xfrm>
          <a:prstGeom prst="rect">
            <a:avLst/>
          </a:prstGeom>
          <a:noFill/>
          <a:ln/>
        </p:spPr>
        <p:txBody>
          <a:bodyPr wrap="none" lIns="0" tIns="0" rIns="0" bIns="0" rtlCol="0" anchor="ctr"/>
          <a:lstStyle/>
          <a:p>
            <a:pPr indent="0" marL="0">
              <a:buNone/>
            </a:pPr>
            <a:r>
              <a:rPr lang="en-US" sz="4277" b="1" u="none" dirty="0">
                <a:solidFill>
                  <a:srgbClr val="000000"/>
                </a:solidFill>
                <a:latin typeface="Bitter" pitchFamily="34" charset="0"/>
                <a:ea typeface="Bitter" pitchFamily="34" charset="-122"/>
                <a:cs typeface="Bitter" pitchFamily="34" charset="-120"/>
              </a:rPr>
              <a:t>Destino</a:t>
            </a:r>
            <a:endParaRPr lang="en-US" sz="4277" dirty="0"/>
          </a:p>
        </p:txBody>
      </p:sp>
      <p:pic>
        <p:nvPicPr>
          <p:cNvPr id="7" name="div.image" descr="preencoded.png">    </p:cNvPr>
          <p:cNvPicPr>
            <a:picLocks noChangeAspect="1"/>
          </p:cNvPicPr>
          <p:nvPr/>
        </p:nvPicPr>
        <p:blipFill>
          <a:blip r:embed="rId1"/>
          <a:stretch>
            <a:fillRect/>
          </a:stretch>
        </p:blipFill>
        <p:spPr>
          <a:xfrm>
            <a:off x="6096000" y="0"/>
            <a:ext cx="6096000" cy="6827520"/>
          </a:xfrm>
          <a:prstGeom prst="rect">
            <a:avLst/>
          </a:prstGeom>
        </p:spPr>
      </p:pic>
      <p:pic>
        <p:nvPicPr>
          <p:cNvPr id="8" name="img.freya@image.theme@logo" descr="preencoded.png">    </p:cNvPr>
          <p:cNvPicPr>
            <a:picLocks noChangeAspect="1"/>
          </p:cNvPicPr>
          <p:nvPr/>
        </p:nvPicPr>
        <p:blipFill>
          <a:blip r:embed="rId2"/>
          <a:stretch>
            <a:fillRect/>
          </a:stretch>
        </p:blipFill>
        <p:spPr>
          <a:xfrm>
            <a:off x="11094720" y="5730240"/>
            <a:ext cx="609600" cy="609600"/>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4038314"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The Destino stack</a:t>
            </a:r>
            <a:endParaRPr lang="en-US" sz="3240" dirty="0"/>
          </a:p>
        </p:txBody>
      </p:sp>
      <p:sp>
        <p:nvSpPr>
          <p:cNvPr id="5" name="span"/>
          <p:cNvSpPr/>
          <p:nvPr/>
        </p:nvSpPr>
        <p:spPr>
          <a:xfrm>
            <a:off x="812864" y="1474089"/>
            <a:ext cx="284417" cy="792480"/>
          </a:xfrm>
          <a:prstGeom prst="rect">
            <a:avLst/>
          </a:prstGeom>
          <a:noFill/>
          <a:ln/>
        </p:spPr>
        <p:txBody>
          <a:bodyPr wrap="none" lIns="0" tIns="0" rIns="0" bIns="0" rtlCol="0" anchor="ctr"/>
          <a:lstStyle/>
          <a:p>
            <a:pPr indent="0" marL="0">
              <a:buNone/>
            </a:pPr>
            <a:r>
              <a:rPr lang="en-US" sz="5184" b="1" u="none" dirty="0">
                <a:solidFill>
                  <a:srgbClr val="2563EB"/>
                </a:solidFill>
                <a:latin typeface="Bitter" pitchFamily="34" charset="0"/>
                <a:ea typeface="Bitter" pitchFamily="34" charset="-122"/>
                <a:cs typeface="Bitter" pitchFamily="34" charset="-120"/>
              </a:rPr>
              <a:t>1</a:t>
            </a:r>
            <a:endParaRPr lang="en-US" sz="5184" dirty="0"/>
          </a:p>
        </p:txBody>
      </p:sp>
      <p:sp>
        <p:nvSpPr>
          <p:cNvPr id="6" name="span"/>
          <p:cNvSpPr/>
          <p:nvPr/>
        </p:nvSpPr>
        <p:spPr>
          <a:xfrm>
            <a:off x="1341120" y="1571625"/>
            <a:ext cx="1013555"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Node.js (</a:t>
            </a:r>
            <a:endParaRPr lang="en-US" sz="1814" dirty="0"/>
          </a:p>
        </p:txBody>
      </p:sp>
      <p:sp>
        <p:nvSpPr>
          <p:cNvPr id="7" name="span"/>
          <p:cNvSpPr/>
          <p:nvPr/>
        </p:nvSpPr>
        <p:spPr>
          <a:xfrm>
            <a:off x="5985986" y="1571625"/>
            <a:ext cx="86868"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a:t>
            </a:r>
            <a:endParaRPr lang="en-US" sz="1814" dirty="0"/>
          </a:p>
        </p:txBody>
      </p:sp>
      <p:sp>
        <p:nvSpPr>
          <p:cNvPr id="8" name="a">
            <a:hlinkClick r:id="rId1" tooltip=""/>
          </p:cNvPr>
          <p:cNvSpPr/>
          <p:nvPr/>
        </p:nvSpPr>
        <p:spPr>
          <a:xfrm>
            <a:off x="2354675" y="1571625"/>
            <a:ext cx="3631311" cy="280416"/>
          </a:xfrm>
          <a:prstGeom prst="rect">
            <a:avLst/>
          </a:prstGeom>
          <a:noFill/>
          <a:ln/>
        </p:spPr>
        <p:txBody>
          <a:bodyPr wrap="none" lIns="0" tIns="0" rIns="0" bIns="0" rtlCol="0" anchor="ctr"/>
          <a:lstStyle/>
          <a:p>
            <a:pPr indent="0" marL="0">
              <a:buNone/>
            </a:pPr>
            <a:r>
              <a:rPr lang="en-US" sz="1814" b="1" u="none" dirty="0">
                <a:solidFill>
                  <a:srgbClr val="2563EB"/>
                </a:solidFill>
                <a:latin typeface="Inter" pitchFamily="34" charset="0"/>
                <a:ea typeface="Inter" pitchFamily="34" charset="-122"/>
                <a:cs typeface="Inter" pitchFamily="34" charset="-120"/>
              </a:rPr>
              <a:t>https://github.com/nodejs/node</a:t>
            </a:r>
            <a:endParaRPr lang="en-US" sz="1814" dirty="0"/>
          </a:p>
        </p:txBody>
      </p:sp>
      <p:sp>
        <p:nvSpPr>
          <p:cNvPr id="9" name="span"/>
          <p:cNvSpPr/>
          <p:nvPr/>
        </p:nvSpPr>
        <p:spPr>
          <a:xfrm>
            <a:off x="1341120" y="1905095"/>
            <a:ext cx="2689193"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The best JavaScript runtime. </a:t>
            </a:r>
            <a:endParaRPr lang="en-US" sz="1555" dirty="0"/>
          </a:p>
        </p:txBody>
      </p:sp>
      <p:sp>
        <p:nvSpPr>
          <p:cNvPr id="10" name="span"/>
          <p:cNvSpPr/>
          <p:nvPr/>
        </p:nvSpPr>
        <p:spPr>
          <a:xfrm>
            <a:off x="4516946" y="1905095"/>
            <a:ext cx="3450717"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 😈 It coordinates native calls through </a:t>
            </a:r>
            <a:endParaRPr lang="en-US" sz="1555" dirty="0"/>
          </a:p>
        </p:txBody>
      </p:sp>
      <p:sp>
        <p:nvSpPr>
          <p:cNvPr id="11" name="span"/>
          <p:cNvSpPr/>
          <p:nvPr/>
        </p:nvSpPr>
        <p:spPr>
          <a:xfrm>
            <a:off x="8915876" y="1905095"/>
            <a:ext cx="55817"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a:t>
            </a:r>
            <a:endParaRPr lang="en-US" sz="1555" dirty="0"/>
          </a:p>
        </p:txBody>
      </p:sp>
      <p:sp>
        <p:nvSpPr>
          <p:cNvPr id="12" name="em"/>
          <p:cNvSpPr/>
          <p:nvPr/>
        </p:nvSpPr>
        <p:spPr>
          <a:xfrm>
            <a:off x="4030313" y="1905095"/>
            <a:ext cx="486632" cy="237744"/>
          </a:xfrm>
          <a:prstGeom prst="rect">
            <a:avLst/>
          </a:prstGeom>
          <a:noFill/>
          <a:ln/>
        </p:spPr>
        <p:txBody>
          <a:bodyPr wrap="none" lIns="0" tIns="0" rIns="0" bIns="0" rtlCol="0" anchor="ctr"/>
          <a:lstStyle/>
          <a:p>
            <a:pPr indent="0" marL="0">
              <a:buNone/>
            </a:pPr>
            <a:r>
              <a:rPr lang="en-US" sz="1555" b="1" u="none" dirty="0">
                <a:solidFill>
                  <a:srgbClr val="2563EB"/>
                </a:solidFill>
                <a:latin typeface="Inter" pitchFamily="34" charset="0"/>
                <a:ea typeface="Inter" pitchFamily="34" charset="-122"/>
                <a:cs typeface="Inter" pitchFamily="34" charset="-120"/>
              </a:rPr>
              <a:t>Ever.</a:t>
            </a:r>
            <a:endParaRPr lang="en-US" sz="1555" dirty="0"/>
          </a:p>
        </p:txBody>
      </p:sp>
      <p:sp>
        <p:nvSpPr>
          <p:cNvPr id="13" name="code"/>
          <p:cNvSpPr/>
          <p:nvPr/>
        </p:nvSpPr>
        <p:spPr>
          <a:xfrm>
            <a:off x="7967663" y="1886807"/>
            <a:ext cx="948214" cy="262128"/>
          </a:xfrm>
          <a:prstGeom prst="rect">
            <a:avLst/>
          </a:prstGeom>
          <a:noFill/>
          <a:ln/>
        </p:spPr>
        <p:txBody>
          <a:bodyPr wrap="none" lIns="0" tIns="0" rIns="0" bIns="0" rtlCol="0" anchor="ctr"/>
          <a:lstStyle/>
          <a:p>
            <a:pPr indent="0" marL="0">
              <a:buNone/>
            </a:pPr>
            <a:r>
              <a:rPr lang="en-US" sz="1555" u="none" dirty="0">
                <a:solidFill>
                  <a:srgbClr val="000000"/>
                </a:solidFill>
                <a:latin typeface="Roboto Mono" pitchFamily="34" charset="0"/>
                <a:ea typeface="Roboto Mono" pitchFamily="34" charset="-122"/>
                <a:cs typeface="Roboto Mono" pitchFamily="34" charset="-120"/>
              </a:rPr>
              <a:t>node:ffi</a:t>
            </a:r>
            <a:endParaRPr lang="en-US" sz="1555" dirty="0"/>
          </a:p>
        </p:txBody>
      </p:sp>
      <p:sp>
        <p:nvSpPr>
          <p:cNvPr id="14" name="span"/>
          <p:cNvSpPr/>
          <p:nvPr/>
        </p:nvSpPr>
        <p:spPr>
          <a:xfrm>
            <a:off x="726567" y="2815209"/>
            <a:ext cx="370713" cy="792480"/>
          </a:xfrm>
          <a:prstGeom prst="rect">
            <a:avLst/>
          </a:prstGeom>
          <a:noFill/>
          <a:ln/>
        </p:spPr>
        <p:txBody>
          <a:bodyPr wrap="none" lIns="0" tIns="0" rIns="0" bIns="0" rtlCol="0" anchor="ctr"/>
          <a:lstStyle/>
          <a:p>
            <a:pPr indent="0" marL="0">
              <a:buNone/>
            </a:pPr>
            <a:r>
              <a:rPr lang="en-US" sz="5184" b="1" u="none" dirty="0">
                <a:solidFill>
                  <a:srgbClr val="2563EB"/>
                </a:solidFill>
                <a:latin typeface="Bitter" pitchFamily="34" charset="0"/>
                <a:ea typeface="Bitter" pitchFamily="34" charset="-122"/>
                <a:cs typeface="Bitter" pitchFamily="34" charset="-120"/>
              </a:rPr>
              <a:t>2</a:t>
            </a:r>
            <a:endParaRPr lang="en-US" sz="5184" dirty="0"/>
          </a:p>
        </p:txBody>
      </p:sp>
      <p:sp>
        <p:nvSpPr>
          <p:cNvPr id="15" name="span"/>
          <p:cNvSpPr/>
          <p:nvPr/>
        </p:nvSpPr>
        <p:spPr>
          <a:xfrm>
            <a:off x="1341120" y="2912745"/>
            <a:ext cx="1640300"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doomgeneric (</a:t>
            </a:r>
            <a:endParaRPr lang="en-US" sz="1814" dirty="0"/>
          </a:p>
        </p:txBody>
      </p:sp>
      <p:sp>
        <p:nvSpPr>
          <p:cNvPr id="16" name="span"/>
          <p:cNvSpPr/>
          <p:nvPr/>
        </p:nvSpPr>
        <p:spPr>
          <a:xfrm>
            <a:off x="7246049" y="2912745"/>
            <a:ext cx="86868"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a:t>
            </a:r>
            <a:endParaRPr lang="en-US" sz="1814" dirty="0"/>
          </a:p>
        </p:txBody>
      </p:sp>
      <p:sp>
        <p:nvSpPr>
          <p:cNvPr id="17" name="a">
            <a:hlinkClick r:id="rId2" tooltip=""/>
          </p:cNvPr>
          <p:cNvSpPr/>
          <p:nvPr/>
        </p:nvSpPr>
        <p:spPr>
          <a:xfrm>
            <a:off x="2981420" y="2912745"/>
            <a:ext cx="4264628" cy="280416"/>
          </a:xfrm>
          <a:prstGeom prst="rect">
            <a:avLst/>
          </a:prstGeom>
          <a:noFill/>
          <a:ln/>
        </p:spPr>
        <p:txBody>
          <a:bodyPr wrap="none" lIns="0" tIns="0" rIns="0" bIns="0" rtlCol="0" anchor="ctr"/>
          <a:lstStyle/>
          <a:p>
            <a:pPr indent="0" marL="0">
              <a:buNone/>
            </a:pPr>
            <a:r>
              <a:rPr lang="en-US" sz="1814" b="1" u="none" dirty="0">
                <a:solidFill>
                  <a:srgbClr val="2563EB"/>
                </a:solidFill>
                <a:latin typeface="Inter" pitchFamily="34" charset="0"/>
                <a:ea typeface="Inter" pitchFamily="34" charset="-122"/>
                <a:cs typeface="Inter" pitchFamily="34" charset="-120"/>
              </a:rPr>
              <a:t>https://github.com/ozkl/doomgeneric</a:t>
            </a:r>
            <a:endParaRPr lang="en-US" sz="1814" dirty="0"/>
          </a:p>
        </p:txBody>
      </p:sp>
      <p:sp>
        <p:nvSpPr>
          <p:cNvPr id="18" name="span"/>
          <p:cNvSpPr/>
          <p:nvPr/>
        </p:nvSpPr>
        <p:spPr>
          <a:xfrm>
            <a:off x="1341120" y="3240119"/>
            <a:ext cx="6599777"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The game core and native adapters produce frames and audio samples.</a:t>
            </a:r>
            <a:endParaRPr lang="en-US" sz="1555" dirty="0"/>
          </a:p>
        </p:txBody>
      </p:sp>
      <p:sp>
        <p:nvSpPr>
          <p:cNvPr id="19" name="span"/>
          <p:cNvSpPr/>
          <p:nvPr/>
        </p:nvSpPr>
        <p:spPr>
          <a:xfrm>
            <a:off x="717995" y="4156329"/>
            <a:ext cx="379286" cy="792480"/>
          </a:xfrm>
          <a:prstGeom prst="rect">
            <a:avLst/>
          </a:prstGeom>
          <a:noFill/>
          <a:ln/>
        </p:spPr>
        <p:txBody>
          <a:bodyPr wrap="none" lIns="0" tIns="0" rIns="0" bIns="0" rtlCol="0" anchor="ctr"/>
          <a:lstStyle/>
          <a:p>
            <a:pPr indent="0" marL="0">
              <a:buNone/>
            </a:pPr>
            <a:r>
              <a:rPr lang="en-US" sz="5184" b="1" u="none" dirty="0">
                <a:solidFill>
                  <a:srgbClr val="2563EB"/>
                </a:solidFill>
                <a:latin typeface="Bitter" pitchFamily="34" charset="0"/>
                <a:ea typeface="Bitter" pitchFamily="34" charset="-122"/>
                <a:cs typeface="Bitter" pitchFamily="34" charset="-120"/>
              </a:rPr>
              <a:t>3</a:t>
            </a:r>
            <a:endParaRPr lang="en-US" sz="5184" dirty="0"/>
          </a:p>
        </p:txBody>
      </p:sp>
      <p:sp>
        <p:nvSpPr>
          <p:cNvPr id="20" name="span"/>
          <p:cNvSpPr/>
          <p:nvPr/>
        </p:nvSpPr>
        <p:spPr>
          <a:xfrm>
            <a:off x="1341120" y="4253865"/>
            <a:ext cx="3762947"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OpenTUI + Kitty protocols + SDL3</a:t>
            </a:r>
            <a:endParaRPr lang="en-US" sz="1814" dirty="0"/>
          </a:p>
        </p:txBody>
      </p:sp>
      <p:sp>
        <p:nvSpPr>
          <p:cNvPr id="21" name="span"/>
          <p:cNvSpPr/>
          <p:nvPr/>
        </p:nvSpPr>
        <p:spPr>
          <a:xfrm>
            <a:off x="1341120" y="4581239"/>
            <a:ext cx="7933182"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Kitty Graphics presents frames; Kitty keyboard reports key releases; SDL3 plays audio.</a:t>
            </a:r>
            <a:endParaRPr lang="en-US" sz="1555" dirty="0"/>
          </a:p>
        </p:txBody>
      </p:sp>
      <p:pic>
        <p:nvPicPr>
          <p:cNvPr id="22" name="img.freya@image.theme@logo" descr="preencoded.png">    </p:cNvPr>
          <p:cNvPicPr>
            <a:picLocks noChangeAspect="1"/>
          </p:cNvPicPr>
          <p:nvPr/>
        </p:nvPicPr>
        <p:blipFill>
          <a:blip r:embed="rId3"/>
          <a:stretch>
            <a:fillRect/>
          </a:stretch>
        </p:blipFill>
        <p:spPr>
          <a:xfrm>
            <a:off x="11094720" y="5730240"/>
            <a:ext cx="609600" cy="609600"/>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5605653"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How doomgeneric works</a:t>
            </a:r>
            <a:endParaRPr lang="en-US" sz="3240" dirty="0"/>
          </a:p>
        </p:txBody>
      </p:sp>
      <p:sp>
        <p:nvSpPr>
          <p:cNvPr id="5" name="div.spacer"/>
          <p:cNvSpPr/>
          <p:nvPr/>
        </p:nvSpPr>
        <p:spPr>
          <a:xfrm>
            <a:off x="6089904" y="1781080"/>
            <a:ext cx="12192" cy="4318826"/>
          </a:xfrm>
          <a:prstGeom prst="rect">
            <a:avLst/>
          </a:prstGeom>
          <a:solidFill>
            <a:srgbClr val="D4D4D4"/>
          </a:solidFill>
          <a:ln w="12700">
            <a:solidFill>
              <a:srgbClr val="D4D4D4">
                <a:alpha val="0"/>
              </a:srgbClr>
            </a:solidFill>
            <a:prstDash val="solid"/>
          </a:ln>
        </p:spPr>
      </p:sp>
      <p:pic>
        <p:nvPicPr>
          <p:cNvPr id="6" name="svg.freya@svg.theme@icon.icon.horizontal"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2496312" y="2764536"/>
            <a:ext cx="1219200" cy="1219200"/>
          </a:xfrm>
          <a:prstGeom prst="rect">
            <a:avLst/>
          </a:prstGeom>
        </p:spPr>
      </p:pic>
      <p:sp>
        <p:nvSpPr>
          <p:cNvPr id="7" name="span"/>
          <p:cNvSpPr/>
          <p:nvPr/>
        </p:nvSpPr>
        <p:spPr>
          <a:xfrm>
            <a:off x="1940909" y="4258056"/>
            <a:ext cx="2329910"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Doom stays portable</a:t>
            </a:r>
            <a:endParaRPr lang="en-US" sz="1814" dirty="0"/>
          </a:p>
        </p:txBody>
      </p:sp>
      <p:sp>
        <p:nvSpPr>
          <p:cNvPr id="8" name="span"/>
          <p:cNvSpPr/>
          <p:nvPr/>
        </p:nvSpPr>
        <p:spPr>
          <a:xfrm>
            <a:off x="1270445" y="4585430"/>
            <a:ext cx="3670840"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The engine calls a tiny platform layer for</a:t>
            </a:r>
            <a:endParaRPr lang="en-US" sz="1555" dirty="0"/>
          </a:p>
        </p:txBody>
      </p:sp>
      <p:sp>
        <p:nvSpPr>
          <p:cNvPr id="9" name="span"/>
          <p:cNvSpPr/>
          <p:nvPr/>
        </p:nvSpPr>
        <p:spPr>
          <a:xfrm>
            <a:off x="1499997" y="4856988"/>
            <a:ext cx="3211830"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video, input, timing, and shutdown.</a:t>
            </a:r>
            <a:endParaRPr lang="en-US" sz="1555" dirty="0"/>
          </a:p>
        </p:txBody>
      </p:sp>
      <p:pic>
        <p:nvPicPr>
          <p:cNvPr id="10" name="svg.freya@svg.theme@icon.icon.horizontal" descr="preencoded.png">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476488" y="2764536"/>
            <a:ext cx="1219200" cy="1219200"/>
          </a:xfrm>
          <a:prstGeom prst="rect">
            <a:avLst/>
          </a:prstGeom>
        </p:spPr>
      </p:pic>
      <p:sp>
        <p:nvSpPr>
          <p:cNvPr id="11" name="span"/>
          <p:cNvSpPr/>
          <p:nvPr/>
        </p:nvSpPr>
        <p:spPr>
          <a:xfrm>
            <a:off x="7618762" y="4258056"/>
            <a:ext cx="2934557"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The platform fills the gaps</a:t>
            </a:r>
            <a:endParaRPr lang="en-US" sz="1814" dirty="0"/>
          </a:p>
        </p:txBody>
      </p:sp>
      <p:sp>
        <p:nvSpPr>
          <p:cNvPr id="12" name="span"/>
          <p:cNvSpPr/>
          <p:nvPr/>
        </p:nvSpPr>
        <p:spPr>
          <a:xfrm>
            <a:off x="7213759" y="4585430"/>
            <a:ext cx="3744659"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Destino implements that layer as a native</a:t>
            </a:r>
            <a:endParaRPr lang="en-US" sz="1555" dirty="0"/>
          </a:p>
        </p:txBody>
      </p:sp>
      <p:sp>
        <p:nvSpPr>
          <p:cNvPr id="13" name="span"/>
          <p:cNvSpPr/>
          <p:nvPr/>
        </p:nvSpPr>
        <p:spPr>
          <a:xfrm>
            <a:off x="7608475" y="4856988"/>
            <a:ext cx="2955227"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library that JavaScript can drive.</a:t>
            </a:r>
            <a:endParaRPr lang="en-US" sz="1555" dirty="0"/>
          </a:p>
        </p:txBody>
      </p:sp>
      <p:pic>
        <p:nvPicPr>
          <p:cNvPr id="14" name="img.freya@image.theme@logo" descr="preencoded.png">    </p:cNvPr>
          <p:cNvPicPr>
            <a:picLocks noChangeAspect="1"/>
          </p:cNvPicPr>
          <p:nvPr/>
        </p:nvPicPr>
        <p:blipFill>
          <a:blip r:embed="rId5"/>
          <a:stretch>
            <a:fillRect/>
          </a:stretch>
        </p:blipFill>
        <p:spPr>
          <a:xfrm>
            <a:off x="11094720" y="5730240"/>
            <a:ext cx="609600" cy="609600"/>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5131594"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Everyone owns a piece</a:t>
            </a:r>
            <a:endParaRPr lang="en-US" sz="3240" dirty="0"/>
          </a:p>
        </p:txBody>
      </p:sp>
      <p:sp>
        <p:nvSpPr>
          <p:cNvPr id="5" name="div.spacer"/>
          <p:cNvSpPr/>
          <p:nvPr/>
        </p:nvSpPr>
        <p:spPr>
          <a:xfrm>
            <a:off x="4096512" y="1781080"/>
            <a:ext cx="12192" cy="4318826"/>
          </a:xfrm>
          <a:prstGeom prst="rect">
            <a:avLst/>
          </a:prstGeom>
          <a:solidFill>
            <a:srgbClr val="D4D4D4"/>
          </a:solidFill>
          <a:ln w="12700">
            <a:solidFill>
              <a:srgbClr val="D4D4D4">
                <a:alpha val="0"/>
              </a:srgbClr>
            </a:solidFill>
            <a:prstDash val="solid"/>
          </a:ln>
        </p:spPr>
      </p:sp>
      <p:sp>
        <p:nvSpPr>
          <p:cNvPr id="6" name="div.spacer"/>
          <p:cNvSpPr/>
          <p:nvPr/>
        </p:nvSpPr>
        <p:spPr>
          <a:xfrm>
            <a:off x="8083296" y="1781080"/>
            <a:ext cx="12192" cy="4318826"/>
          </a:xfrm>
          <a:prstGeom prst="rect">
            <a:avLst/>
          </a:prstGeom>
          <a:solidFill>
            <a:srgbClr val="D4D4D4"/>
          </a:solidFill>
          <a:ln w="12700">
            <a:solidFill>
              <a:srgbClr val="D4D4D4">
                <a:alpha val="0"/>
              </a:srgbClr>
            </a:solidFill>
            <a:prstDash val="solid"/>
          </a:ln>
        </p:spPr>
      </p:sp>
      <p:pic>
        <p:nvPicPr>
          <p:cNvPr id="7" name="svg.freya@svg.theme@icon.icon.horizontal"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1499616" y="2591753"/>
            <a:ext cx="1219200" cy="1219200"/>
          </a:xfrm>
          <a:prstGeom prst="rect">
            <a:avLst/>
          </a:prstGeom>
        </p:spPr>
      </p:pic>
      <p:sp>
        <p:nvSpPr>
          <p:cNvPr id="8" name="span"/>
          <p:cNvSpPr/>
          <p:nvPr/>
        </p:nvSpPr>
        <p:spPr>
          <a:xfrm>
            <a:off x="1134523" y="4085273"/>
            <a:ext cx="1949387"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Node.js owns the</a:t>
            </a:r>
            <a:endParaRPr lang="en-US" sz="1814" dirty="0"/>
          </a:p>
        </p:txBody>
      </p:sp>
      <p:sp>
        <p:nvSpPr>
          <p:cNvPr id="9" name="span"/>
          <p:cNvSpPr/>
          <p:nvPr/>
        </p:nvSpPr>
        <p:spPr>
          <a:xfrm>
            <a:off x="969836" y="4430935"/>
            <a:ext cx="2278761"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loop and the loading</a:t>
            </a:r>
            <a:endParaRPr lang="en-US" sz="1814" dirty="0"/>
          </a:p>
        </p:txBody>
      </p:sp>
      <p:sp>
        <p:nvSpPr>
          <p:cNvPr id="10" name="span"/>
          <p:cNvSpPr/>
          <p:nvPr/>
        </p:nvSpPr>
        <p:spPr>
          <a:xfrm>
            <a:off x="693706" y="4758309"/>
            <a:ext cx="2830925"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It parses input and coordinates</a:t>
            </a:r>
            <a:endParaRPr lang="en-US" sz="1555" dirty="0"/>
          </a:p>
        </p:txBody>
      </p:sp>
      <p:sp>
        <p:nvSpPr>
          <p:cNvPr id="11" name="span"/>
          <p:cNvSpPr/>
          <p:nvPr/>
        </p:nvSpPr>
        <p:spPr>
          <a:xfrm>
            <a:off x="630841" y="5029867"/>
            <a:ext cx="2956751"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ticks, video, audio, and cleanup.</a:t>
            </a:r>
            <a:endParaRPr lang="en-US" sz="1555" dirty="0"/>
          </a:p>
        </p:txBody>
      </p:sp>
      <p:pic>
        <p:nvPicPr>
          <p:cNvPr id="12" name="svg.freya@svg.theme@icon.icon.horizontal" descr="preencoded.png">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486400" y="2591753"/>
            <a:ext cx="1219200" cy="1219200"/>
          </a:xfrm>
          <a:prstGeom prst="rect">
            <a:avLst/>
          </a:prstGeom>
        </p:spPr>
      </p:pic>
      <p:sp>
        <p:nvSpPr>
          <p:cNvPr id="13" name="span"/>
          <p:cNvSpPr/>
          <p:nvPr/>
        </p:nvSpPr>
        <p:spPr>
          <a:xfrm>
            <a:off x="5094637" y="4085273"/>
            <a:ext cx="2002727"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Native code owns</a:t>
            </a:r>
            <a:endParaRPr lang="en-US" sz="1814" dirty="0"/>
          </a:p>
        </p:txBody>
      </p:sp>
      <p:sp>
        <p:nvSpPr>
          <p:cNvPr id="14" name="span"/>
          <p:cNvSpPr/>
          <p:nvPr/>
        </p:nvSpPr>
        <p:spPr>
          <a:xfrm>
            <a:off x="4587240" y="4430935"/>
            <a:ext cx="3017520"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the game and audio mixing</a:t>
            </a:r>
            <a:endParaRPr lang="en-US" sz="1814" dirty="0"/>
          </a:p>
        </p:txBody>
      </p:sp>
      <p:sp>
        <p:nvSpPr>
          <p:cNvPr id="15" name="span"/>
          <p:cNvSpPr/>
          <p:nvPr/>
        </p:nvSpPr>
        <p:spPr>
          <a:xfrm>
            <a:off x="4673537" y="4758309"/>
            <a:ext cx="2844832"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The engine and audio backend</a:t>
            </a:r>
            <a:endParaRPr lang="en-US" sz="1555" dirty="0"/>
          </a:p>
        </p:txBody>
      </p:sp>
      <p:sp>
        <p:nvSpPr>
          <p:cNvPr id="16" name="span"/>
          <p:cNvSpPr/>
          <p:nvPr/>
        </p:nvSpPr>
        <p:spPr>
          <a:xfrm>
            <a:off x="4534376" y="5029867"/>
            <a:ext cx="3123152"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produce pixels and PCM samples.</a:t>
            </a:r>
            <a:endParaRPr lang="en-US" sz="1555" dirty="0"/>
          </a:p>
        </p:txBody>
      </p:sp>
      <p:pic>
        <p:nvPicPr>
          <p:cNvPr id="17" name="svg.freya@svg.theme@icon.icon.horizontal" descr="preencoded.png">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9473184" y="2591753"/>
            <a:ext cx="1219200" cy="1219200"/>
          </a:xfrm>
          <a:prstGeom prst="rect">
            <a:avLst/>
          </a:prstGeom>
        </p:spPr>
      </p:pic>
      <p:sp>
        <p:nvSpPr>
          <p:cNvPr id="18" name="span"/>
          <p:cNvSpPr/>
          <p:nvPr/>
        </p:nvSpPr>
        <p:spPr>
          <a:xfrm>
            <a:off x="9031605" y="4085273"/>
            <a:ext cx="2102358"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OpenTUI and SDL3</a:t>
            </a:r>
            <a:endParaRPr lang="en-US" sz="1814" dirty="0"/>
          </a:p>
        </p:txBody>
      </p:sp>
      <p:sp>
        <p:nvSpPr>
          <p:cNvPr id="19" name="span"/>
          <p:cNvSpPr/>
          <p:nvPr/>
        </p:nvSpPr>
        <p:spPr>
          <a:xfrm>
            <a:off x="9301448" y="4430935"/>
            <a:ext cx="1562576"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handle output</a:t>
            </a:r>
            <a:endParaRPr lang="en-US" sz="1814" dirty="0"/>
          </a:p>
        </p:txBody>
      </p:sp>
      <p:sp>
        <p:nvSpPr>
          <p:cNvPr id="20" name="span"/>
          <p:cNvSpPr/>
          <p:nvPr/>
        </p:nvSpPr>
        <p:spPr>
          <a:xfrm>
            <a:off x="8524780" y="4758309"/>
            <a:ext cx="3115913"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OpenTUI presents frames through</a:t>
            </a:r>
            <a:endParaRPr lang="en-US" sz="1555" dirty="0"/>
          </a:p>
        </p:txBody>
      </p:sp>
      <p:sp>
        <p:nvSpPr>
          <p:cNvPr id="21" name="span"/>
          <p:cNvSpPr/>
          <p:nvPr/>
        </p:nvSpPr>
        <p:spPr>
          <a:xfrm>
            <a:off x="8587550" y="5029867"/>
            <a:ext cx="2990374"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Kitty Graphics; SDL3 plays PCM.</a:t>
            </a:r>
            <a:endParaRPr lang="en-US" sz="1555" dirty="0"/>
          </a:p>
        </p:txBody>
      </p:sp>
      <p:pic>
        <p:nvPicPr>
          <p:cNvPr id="22" name="img.freya@image.theme@logo" descr="preencoded.png">    </p:cNvPr>
          <p:cNvPicPr>
            <a:picLocks noChangeAspect="1"/>
          </p:cNvPicPr>
          <p:nvPr/>
        </p:nvPicPr>
        <p:blipFill>
          <a:blip r:embed="rId7"/>
          <a:stretch>
            <a:fillRect/>
          </a:stretch>
        </p:blipFill>
        <p:spPr>
          <a:xfrm>
            <a:off x="11094720" y="5730240"/>
            <a:ext cx="609600" cy="609600"/>
          </a:xfrm>
          <a:prstGeom prst="rect">
            <a:avLst/>
          </a:prstGeo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FFFFF"/>
        </a:solidFill>
      </p:bgPr>
    </p:bg>
    <p:spTree>
      <p:nvGrpSpPr>
        <p:cNvPr id="1" name=""/>
        <p:cNvGrpSpPr/>
        <p:nvPr/>
      </p:nvGrpSpPr>
      <p:grpSpPr>
        <a:xfrm>
          <a:off x="0" y="0"/>
          <a:ext cx="0" cy="0"/>
          <a:chOff x="0" y="0"/>
          <a:chExt cx="0" cy="0"/>
        </a:xfrm>
      </p:grpSpPr>
      <p:sp>
        <p:nvSpPr>
          <p:cNvPr id="3" name="article.freya@slide.theme@bg-sky.theme@separator.theme@fg-white"/>
          <p:cNvSpPr/>
          <p:nvPr/>
        </p:nvSpPr>
        <p:spPr>
          <a:xfrm>
            <a:off x="0" y="0"/>
            <a:ext cx="12192000" cy="6827520"/>
          </a:xfrm>
          <a:prstGeom prst="rect">
            <a:avLst/>
          </a:prstGeom>
          <a:solidFill>
            <a:srgbClr val="0284C7"/>
          </a:solidFill>
          <a:ln w="12700">
            <a:solidFill>
              <a:srgbClr val="0284C7">
                <a:alpha val="0"/>
              </a:srgbClr>
            </a:solidFill>
            <a:prstDash val="solid"/>
          </a:ln>
        </p:spPr>
      </p:sp>
      <p:sp>
        <p:nvSpPr>
          <p:cNvPr id="4" name="span"/>
          <p:cNvSpPr/>
          <p:nvPr/>
        </p:nvSpPr>
        <p:spPr>
          <a:xfrm>
            <a:off x="487680" y="2709672"/>
            <a:ext cx="3967829"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Keep the native</a:t>
            </a:r>
            <a:endParaRPr lang="en-US" sz="4277" dirty="0"/>
          </a:p>
        </p:txBody>
      </p:sp>
      <p:sp>
        <p:nvSpPr>
          <p:cNvPr id="5" name="span"/>
          <p:cNvSpPr/>
          <p:nvPr/>
        </p:nvSpPr>
        <p:spPr>
          <a:xfrm>
            <a:off x="487680" y="3456432"/>
            <a:ext cx="4664107"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boundary explicit.</a:t>
            </a:r>
            <a:endParaRPr lang="en-US" sz="4277" dirty="0"/>
          </a:p>
        </p:txBody>
      </p:sp>
      <p:pic>
        <p:nvPicPr>
          <p:cNvPr id="6" name="div.image" descr="preencoded.png">    </p:cNvPr>
          <p:cNvPicPr>
            <a:picLocks noChangeAspect="1"/>
          </p:cNvPicPr>
          <p:nvPr/>
        </p:nvPicPr>
        <p:blipFill>
          <a:blip r:embed="rId1"/>
          <a:stretch>
            <a:fillRect/>
          </a:stretch>
        </p:blipFill>
        <p:spPr>
          <a:xfrm>
            <a:off x="6096000" y="0"/>
            <a:ext cx="6096000" cy="6827520"/>
          </a:xfrm>
          <a:prstGeom prst="rect">
            <a:avLst/>
          </a:prstGeom>
        </p:spPr>
      </p:pic>
      <p:pic>
        <p:nvPicPr>
          <p:cNvPr id="7" name="img.freya@image.theme@logo" descr="preencoded.png">    </p:cNvPr>
          <p:cNvPicPr>
            <a:picLocks noChangeAspect="1"/>
          </p:cNvPicPr>
          <p:nvPr/>
        </p:nvPicPr>
        <p:blipFill>
          <a:blip r:embed="rId2"/>
          <a:stretch>
            <a:fillRect/>
          </a:stretch>
        </p:blipFill>
        <p:spPr>
          <a:xfrm>
            <a:off x="11094720" y="5730240"/>
            <a:ext cx="609600" cy="609600"/>
          </a:xfrm>
          <a:prstGeom prst="rect">
            <a:avLst/>
          </a:prstGeo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4558856"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The C platform layer</a:t>
            </a:r>
            <a:endParaRPr lang="en-US" sz="3240" dirty="0"/>
          </a:p>
        </p:txBody>
      </p:sp>
      <p:pic>
        <p:nvPicPr>
          <p:cNvPr id="5" name="svg.freya@svg.theme@icon.icon"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487680" y="1567434"/>
            <a:ext cx="609600" cy="609600"/>
          </a:xfrm>
          <a:prstGeom prst="rect">
            <a:avLst/>
          </a:prstGeom>
        </p:spPr>
      </p:pic>
      <p:sp>
        <p:nvSpPr>
          <p:cNvPr id="6" name="span"/>
          <p:cNvSpPr/>
          <p:nvPr/>
        </p:nvSpPr>
        <p:spPr>
          <a:xfrm>
            <a:off x="1341120" y="1571625"/>
            <a:ext cx="2375916"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Initialize and cleanup</a:t>
            </a:r>
            <a:endParaRPr lang="en-US" sz="1814" dirty="0"/>
          </a:p>
        </p:txBody>
      </p:sp>
      <p:sp>
        <p:nvSpPr>
          <p:cNvPr id="7" name="span"/>
          <p:cNvSpPr/>
          <p:nvPr/>
        </p:nvSpPr>
        <p:spPr>
          <a:xfrm>
            <a:off x="1341120" y="1898999"/>
            <a:ext cx="4863179"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Start Doom with assets and release native resources.</a:t>
            </a:r>
            <a:endParaRPr lang="en-US" sz="1555" dirty="0"/>
          </a:p>
        </p:txBody>
      </p:sp>
      <p:pic>
        <p:nvPicPr>
          <p:cNvPr id="8" name="svg.freya@svg.theme@icon.icon" descr="preencoded.png">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87680" y="2908554"/>
            <a:ext cx="609600" cy="609600"/>
          </a:xfrm>
          <a:prstGeom prst="rect">
            <a:avLst/>
          </a:prstGeom>
        </p:spPr>
      </p:pic>
      <p:sp>
        <p:nvSpPr>
          <p:cNvPr id="9" name="span"/>
          <p:cNvSpPr/>
          <p:nvPr/>
        </p:nvSpPr>
        <p:spPr>
          <a:xfrm>
            <a:off x="1341120" y="2912745"/>
            <a:ext cx="3537871"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Advance ticks and deliver input</a:t>
            </a:r>
            <a:endParaRPr lang="en-US" sz="1814" dirty="0"/>
          </a:p>
        </p:txBody>
      </p:sp>
      <p:sp>
        <p:nvSpPr>
          <p:cNvPr id="10" name="span"/>
          <p:cNvSpPr/>
          <p:nvPr/>
        </p:nvSpPr>
        <p:spPr>
          <a:xfrm>
            <a:off x="1341120" y="3240119"/>
            <a:ext cx="5440204"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Let JavaScript drive the engine and forward key transitions.</a:t>
            </a:r>
            <a:endParaRPr lang="en-US" sz="1555" dirty="0"/>
          </a:p>
        </p:txBody>
      </p:sp>
      <p:pic>
        <p:nvPicPr>
          <p:cNvPr id="11" name="svg.freya@svg.theme@icon.icon" descr="preencoded.png">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87680" y="4249674"/>
            <a:ext cx="609600" cy="609600"/>
          </a:xfrm>
          <a:prstGeom prst="rect">
            <a:avLst/>
          </a:prstGeom>
        </p:spPr>
      </p:pic>
      <p:sp>
        <p:nvSpPr>
          <p:cNvPr id="12" name="span"/>
          <p:cNvSpPr/>
          <p:nvPr/>
        </p:nvSpPr>
        <p:spPr>
          <a:xfrm>
            <a:off x="1341120" y="4253865"/>
            <a:ext cx="2612708"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Expose pixels and PCM</a:t>
            </a:r>
            <a:endParaRPr lang="en-US" sz="1814" dirty="0"/>
          </a:p>
        </p:txBody>
      </p:sp>
      <p:sp>
        <p:nvSpPr>
          <p:cNvPr id="13" name="span"/>
          <p:cNvSpPr/>
          <p:nvPr/>
        </p:nvSpPr>
        <p:spPr>
          <a:xfrm>
            <a:off x="1341120" y="4581239"/>
            <a:ext cx="5254466"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Give JavaScript a framebuffer and blocks of mixed audio.</a:t>
            </a:r>
            <a:endParaRPr lang="en-US" sz="1555" dirty="0"/>
          </a:p>
        </p:txBody>
      </p:sp>
      <p:pic>
        <p:nvPicPr>
          <p:cNvPr id="14" name="img.freya@image.theme@logo" descr="preencoded.png">    </p:cNvPr>
          <p:cNvPicPr>
            <a:picLocks noChangeAspect="1"/>
          </p:cNvPicPr>
          <p:nvPr/>
        </p:nvPicPr>
        <p:blipFill>
          <a:blip r:embed="rId7"/>
          <a:stretch>
            <a:fillRect/>
          </a:stretch>
        </p:blipFill>
        <p:spPr>
          <a:xfrm>
            <a:off x="11094720" y="5730240"/>
            <a:ext cx="609600" cy="609600"/>
          </a:xfrm>
          <a:prstGeom prst="rect">
            <a:avLst/>
          </a:prstGeo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3249930"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The 35 Hz loop</a:t>
            </a:r>
            <a:endParaRPr lang="en-US" sz="3240" dirty="0"/>
          </a:p>
        </p:txBody>
      </p:sp>
      <p:sp>
        <p:nvSpPr>
          <p:cNvPr id="5" name="pre.freya@code.theme@code.small"/>
          <p:cNvSpPr/>
          <p:nvPr/>
        </p:nvSpPr>
        <p:spPr>
          <a:xfrm>
            <a:off x="4140327" y="2864168"/>
            <a:ext cx="3911251" cy="2152650"/>
          </a:xfrm>
          <a:prstGeom prst="roundRect">
            <a:avLst>
              <a:gd name="adj" fmla="val 2832"/>
            </a:avLst>
          </a:prstGeom>
          <a:solidFill>
            <a:srgbClr val="282C34"/>
          </a:solidFill>
          <a:ln w="12700">
            <a:solidFill>
              <a:srgbClr val="282C34">
                <a:alpha val="0"/>
              </a:srgbClr>
            </a:solidFill>
            <a:prstDash val="solid"/>
          </a:ln>
        </p:spPr>
      </p:sp>
      <p:sp>
        <p:nvSpPr>
          <p:cNvPr id="6" name="pre.freya@code.theme@code.small:code"/>
          <p:cNvSpPr/>
          <p:nvPr/>
        </p:nvSpPr>
        <p:spPr>
          <a:xfrm>
            <a:off x="4282535" y="3114104"/>
            <a:ext cx="3674284" cy="1650873"/>
          </a:xfrm>
          <a:prstGeom prst="rect">
            <a:avLst/>
          </a:prstGeom>
          <a:noFill/>
          <a:ln/>
        </p:spPr>
        <p:txBody>
          <a:bodyPr wrap="none" lIns="0" tIns="0" rIns="0" bIns="0" rtlCol="0" anchor="t"/>
          <a:lstStyle/>
          <a:p>
            <a:pPr algn="l" indent="0" marL="0">
              <a:lnSpc>
                <a:spcPts val="1311"/>
              </a:lnSpc>
              <a:buNone/>
            </a:pPr>
            <a:r>
              <a:rPr lang="en-US" sz="933" u="none" dirty="0">
                <a:solidFill>
                  <a:srgbClr val="7F848E"/>
                </a:solidFill>
                <a:latin typeface="Roboto Mono" pitchFamily="34" charset="0"/>
                <a:ea typeface="Roboto Mono" pitchFamily="34" charset="-122"/>
                <a:cs typeface="Roboto Mono" pitchFamily="34" charset="-120"/>
              </a:rPr>
              <a:t>// Simplified: error handling and cleanup omitted.</a:t>
            </a:r>
            <a:endParaRPr lang="en-US" sz="933" dirty="0"/>
          </a:p>
          <a:p>
            <a:pPr algn="l" indent="0" marL="0">
              <a:lnSpc>
                <a:spcPts val="1311"/>
              </a:lnSpc>
              <a:buNone/>
            </a:pPr>
            <a:r>
              <a:rPr lang="en-US" sz="933" u="none" dirty="0">
                <a:solidFill>
                  <a:srgbClr val="61AFEF"/>
                </a:solidFill>
                <a:latin typeface="Roboto Mono" pitchFamily="34" charset="0"/>
                <a:ea typeface="Roboto Mono" pitchFamily="34" charset="-122"/>
                <a:cs typeface="Roboto Mono" pitchFamily="34" charset="-120"/>
              </a:rPr>
              <a:t>setInterval</a:t>
            </a:r>
            <a:r>
              <a:rPr lang="en-US" sz="933" u="none" dirty="0">
                <a:solidFill>
                  <a:srgbClr val="ABB2BF"/>
                </a:solidFill>
                <a:latin typeface="Roboto Mono" pitchFamily="34" charset="0"/>
                <a:ea typeface="Roboto Mono" pitchFamily="34" charset="-122"/>
                <a:cs typeface="Roboto Mono" pitchFamily="34" charset="-120"/>
              </a:rPr>
              <a:t>(() </a:t>
            </a:r>
            <a:r>
              <a:rPr lang="en-US" sz="933" u="none" dirty="0">
                <a:solidFill>
                  <a:srgbClr val="C678DD"/>
                </a:solidFill>
                <a:latin typeface="Roboto Mono" pitchFamily="34" charset="0"/>
                <a:ea typeface="Roboto Mono" pitchFamily="34" charset="-122"/>
                <a:cs typeface="Roboto Mono" pitchFamily="34" charset="-120"/>
              </a:rPr>
              <a:t>=&gt;</a:t>
            </a:r>
            <a:r>
              <a:rPr lang="en-US" sz="933" u="none" dirty="0">
                <a:solidFill>
                  <a:srgbClr val="ABB2BF"/>
                </a:solidFill>
                <a:latin typeface="Roboto Mono" pitchFamily="34" charset="0"/>
                <a:ea typeface="Roboto Mono" pitchFamily="34" charset="-122"/>
                <a:cs typeface="Roboto Mono" pitchFamily="34" charset="-120"/>
              </a:rPr>
              <a:t> {</a:t>
            </a:r>
            <a:endParaRPr lang="en-US" sz="933" dirty="0"/>
          </a:p>
          <a:p>
            <a:pPr algn="l" indent="0" marL="0">
              <a:lnSpc>
                <a:spcPts val="1311"/>
              </a:lnSpc>
              <a:buNone/>
            </a:pPr>
            <a:r>
              <a:rPr lang="en-US" sz="933" u="none" dirty="0">
                <a:solidFill>
                  <a:srgbClr val="ABB2BF"/>
                </a:solidFill>
                <a:latin typeface="Roboto Mono" pitchFamily="34" charset="0"/>
                <a:ea typeface="Roboto Mono" pitchFamily="34" charset="-122"/>
                <a:cs typeface="Roboto Mono" pitchFamily="34" charset="-120"/>
              </a:rPr>
              <a:t>  </a:t>
            </a:r>
            <a:r>
              <a:rPr lang="en-US" sz="933" u="none" dirty="0">
                <a:solidFill>
                  <a:srgbClr val="E5C07B"/>
                </a:solidFill>
                <a:latin typeface="Roboto Mono" pitchFamily="34" charset="0"/>
                <a:ea typeface="Roboto Mono" pitchFamily="34" charset="-122"/>
                <a:cs typeface="Roboto Mono" pitchFamily="34" charset="-120"/>
              </a:rPr>
              <a:t>engine</a:t>
            </a:r>
            <a:r>
              <a:rPr lang="en-US" sz="933" u="none" dirty="0">
                <a:solidFill>
                  <a:srgbClr val="ABB2BF"/>
                </a:solidFill>
                <a:latin typeface="Roboto Mono" pitchFamily="34" charset="0"/>
                <a:ea typeface="Roboto Mono" pitchFamily="34" charset="-122"/>
                <a:cs typeface="Roboto Mono" pitchFamily="34" charset="-120"/>
              </a:rPr>
              <a:t>.</a:t>
            </a:r>
            <a:r>
              <a:rPr lang="en-US" sz="933" u="none" dirty="0">
                <a:solidFill>
                  <a:srgbClr val="61AFEF"/>
                </a:solidFill>
                <a:latin typeface="Roboto Mono" pitchFamily="34" charset="0"/>
                <a:ea typeface="Roboto Mono" pitchFamily="34" charset="-122"/>
                <a:cs typeface="Roboto Mono" pitchFamily="34" charset="-120"/>
              </a:rPr>
              <a:t>tick</a:t>
            </a:r>
            <a:r>
              <a:rPr lang="en-US" sz="933" u="none" dirty="0">
                <a:solidFill>
                  <a:srgbClr val="ABB2BF"/>
                </a:solidFill>
                <a:latin typeface="Roboto Mono" pitchFamily="34" charset="0"/>
                <a:ea typeface="Roboto Mono" pitchFamily="34" charset="-122"/>
                <a:cs typeface="Roboto Mono" pitchFamily="34" charset="-120"/>
              </a:rPr>
              <a:t>()</a:t>
            </a:r>
            <a:endParaRPr lang="en-US" sz="933" dirty="0"/>
          </a:p>
          <a:p>
            <a:pPr algn="l" indent="0" marL="0">
              <a:lnSpc>
                <a:spcPts val="1311"/>
              </a:lnSpc>
              <a:buNone/>
            </a:pPr>
            <a:r>
              <a:rPr lang="en-US" sz="933" u="none" dirty="0">
                <a:solidFill>
                  <a:srgbClr val="ABB2BF"/>
                </a:solidFill>
                <a:latin typeface="Roboto Mono" pitchFamily="34" charset="0"/>
                <a:ea typeface="Roboto Mono" pitchFamily="34" charset="-122"/>
                <a:cs typeface="Roboto Mono" pitchFamily="34" charset="-120"/>
              </a:rPr>
              <a:t>  </a:t>
            </a:r>
            <a:r>
              <a:rPr lang="en-US" sz="933" u="none" dirty="0">
                <a:solidFill>
                  <a:srgbClr val="E5C07B"/>
                </a:solidFill>
                <a:latin typeface="Roboto Mono" pitchFamily="34" charset="0"/>
                <a:ea typeface="Roboto Mono" pitchFamily="34" charset="-122"/>
                <a:cs typeface="Roboto Mono" pitchFamily="34" charset="-120"/>
              </a:rPr>
              <a:t>audio</a:t>
            </a:r>
            <a:r>
              <a:rPr lang="en-US" sz="933" u="none" dirty="0">
                <a:solidFill>
                  <a:srgbClr val="ABB2BF"/>
                </a:solidFill>
                <a:latin typeface="Roboto Mono" pitchFamily="34" charset="0"/>
                <a:ea typeface="Roboto Mono" pitchFamily="34" charset="-122"/>
                <a:cs typeface="Roboto Mono" pitchFamily="34" charset="-120"/>
              </a:rPr>
              <a:t>.</a:t>
            </a:r>
            <a:r>
              <a:rPr lang="en-US" sz="933" u="none" dirty="0">
                <a:solidFill>
                  <a:srgbClr val="61AFEF"/>
                </a:solidFill>
                <a:latin typeface="Roboto Mono" pitchFamily="34" charset="0"/>
                <a:ea typeface="Roboto Mono" pitchFamily="34" charset="-122"/>
                <a:cs typeface="Roboto Mono" pitchFamily="34" charset="-120"/>
              </a:rPr>
              <a:t>write</a:t>
            </a:r>
            <a:r>
              <a:rPr lang="en-US" sz="933" u="none" dirty="0">
                <a:solidFill>
                  <a:srgbClr val="ABB2BF"/>
                </a:solidFill>
                <a:latin typeface="Roboto Mono" pitchFamily="34" charset="0"/>
                <a:ea typeface="Roboto Mono" pitchFamily="34" charset="-122"/>
                <a:cs typeface="Roboto Mono" pitchFamily="34" charset="-120"/>
              </a:rPr>
              <a:t>(</a:t>
            </a:r>
            <a:r>
              <a:rPr lang="en-US" sz="933" u="none" dirty="0">
                <a:solidFill>
                  <a:srgbClr val="E5C07B"/>
                </a:solidFill>
                <a:latin typeface="Roboto Mono" pitchFamily="34" charset="0"/>
                <a:ea typeface="Roboto Mono" pitchFamily="34" charset="-122"/>
                <a:cs typeface="Roboto Mono" pitchFamily="34" charset="-120"/>
              </a:rPr>
              <a:t>engine</a:t>
            </a:r>
            <a:r>
              <a:rPr lang="en-US" sz="933" u="none" dirty="0">
                <a:solidFill>
                  <a:srgbClr val="ABB2BF"/>
                </a:solidFill>
                <a:latin typeface="Roboto Mono" pitchFamily="34" charset="0"/>
                <a:ea typeface="Roboto Mono" pitchFamily="34" charset="-122"/>
                <a:cs typeface="Roboto Mono" pitchFamily="34" charset="-120"/>
              </a:rPr>
              <a:t>.</a:t>
            </a:r>
            <a:r>
              <a:rPr lang="en-US" sz="933" u="none" dirty="0">
                <a:solidFill>
                  <a:srgbClr val="61AFEF"/>
                </a:solidFill>
                <a:latin typeface="Roboto Mono" pitchFamily="34" charset="0"/>
                <a:ea typeface="Roboto Mono" pitchFamily="34" charset="-122"/>
                <a:cs typeface="Roboto Mono" pitchFamily="34" charset="-120"/>
              </a:rPr>
              <a:t>renderAudio</a:t>
            </a:r>
            <a:r>
              <a:rPr lang="en-US" sz="933" u="none" dirty="0">
                <a:solidFill>
                  <a:srgbClr val="ABB2BF"/>
                </a:solidFill>
                <a:latin typeface="Roboto Mono" pitchFamily="34" charset="0"/>
                <a:ea typeface="Roboto Mono" pitchFamily="34" charset="-122"/>
                <a:cs typeface="Roboto Mono" pitchFamily="34" charset="-120"/>
              </a:rPr>
              <a:t>())</a:t>
            </a:r>
            <a:endParaRPr lang="en-US" sz="933" dirty="0"/>
          </a:p>
          <a:p>
            <a:pPr algn="l" indent="0" marL="0">
              <a:lnSpc>
                <a:spcPts val="1311"/>
              </a:lnSpc>
              <a:buNone/>
            </a:pPr>
            <a:r>
              <a:rPr lang="en-US" sz="933" u="none" dirty="0">
                <a:solidFill>
                  <a:srgbClr val="ABB2BF"/>
                </a:solidFill>
                <a:latin typeface="Roboto Mono" pitchFamily="34" charset="0"/>
                <a:ea typeface="Roboto Mono" pitchFamily="34" charset="-122"/>
                <a:cs typeface="Roboto Mono" pitchFamily="34" charset="-120"/>
              </a:rPr>
              <a:t>  </a:t>
            </a:r>
            <a:r>
              <a:rPr lang="en-US" sz="933" u="none" dirty="0">
                <a:solidFill>
                  <a:srgbClr val="E5C07B"/>
                </a:solidFill>
                <a:latin typeface="Roboto Mono" pitchFamily="34" charset="0"/>
                <a:ea typeface="Roboto Mono" pitchFamily="34" charset="-122"/>
                <a:cs typeface="Roboto Mono" pitchFamily="34" charset="-120"/>
              </a:rPr>
              <a:t>renderer</a:t>
            </a:r>
            <a:r>
              <a:rPr lang="en-US" sz="933" u="none" dirty="0">
                <a:solidFill>
                  <a:srgbClr val="ABB2BF"/>
                </a:solidFill>
                <a:latin typeface="Roboto Mono" pitchFamily="34" charset="0"/>
                <a:ea typeface="Roboto Mono" pitchFamily="34" charset="-122"/>
                <a:cs typeface="Roboto Mono" pitchFamily="34" charset="-120"/>
              </a:rPr>
              <a:t>.</a:t>
            </a:r>
            <a:r>
              <a:rPr lang="en-US" sz="933" u="none" dirty="0">
                <a:solidFill>
                  <a:srgbClr val="61AFEF"/>
                </a:solidFill>
                <a:latin typeface="Roboto Mono" pitchFamily="34" charset="0"/>
                <a:ea typeface="Roboto Mono" pitchFamily="34" charset="-122"/>
                <a:cs typeface="Roboto Mono" pitchFamily="34" charset="-120"/>
              </a:rPr>
              <a:t>render</a:t>
            </a:r>
            <a:r>
              <a:rPr lang="en-US" sz="933" u="none" dirty="0">
                <a:solidFill>
                  <a:srgbClr val="ABB2BF"/>
                </a:solidFill>
                <a:latin typeface="Roboto Mono" pitchFamily="34" charset="0"/>
                <a:ea typeface="Roboto Mono" pitchFamily="34" charset="-122"/>
                <a:cs typeface="Roboto Mono" pitchFamily="34" charset="-120"/>
              </a:rPr>
              <a:t>()</a:t>
            </a:r>
            <a:endParaRPr lang="en-US" sz="933" dirty="0"/>
          </a:p>
          <a:p>
            <a:pPr algn="l" indent="0" marL="0">
              <a:lnSpc>
                <a:spcPts val="1311"/>
              </a:lnSpc>
              <a:buNone/>
            </a:pPr>
            <a:endParaRPr lang="en-US" sz="933" dirty="0"/>
          </a:p>
          <a:p>
            <a:pPr algn="l" indent="0" marL="0">
              <a:lnSpc>
                <a:spcPts val="1311"/>
              </a:lnSpc>
              <a:buNone/>
            </a:pPr>
            <a:r>
              <a:rPr lang="en-US" sz="933" u="none" dirty="0">
                <a:solidFill>
                  <a:srgbClr val="ABB2BF"/>
                </a:solidFill>
                <a:latin typeface="Roboto Mono" pitchFamily="34" charset="0"/>
                <a:ea typeface="Roboto Mono" pitchFamily="34" charset="-122"/>
                <a:cs typeface="Roboto Mono" pitchFamily="34" charset="-120"/>
              </a:rPr>
              <a:t>  </a:t>
            </a:r>
            <a:r>
              <a:rPr lang="en-US" sz="933" u="none" dirty="0">
                <a:solidFill>
                  <a:srgbClr val="C678DD"/>
                </a:solidFill>
                <a:latin typeface="Roboto Mono" pitchFamily="34" charset="0"/>
                <a:ea typeface="Roboto Mono" pitchFamily="34" charset="-122"/>
                <a:cs typeface="Roboto Mono" pitchFamily="34" charset="-120"/>
              </a:rPr>
              <a:t>if</a:t>
            </a:r>
            <a:r>
              <a:rPr lang="en-US" sz="933" u="none" dirty="0">
                <a:solidFill>
                  <a:srgbClr val="ABB2BF"/>
                </a:solidFill>
                <a:latin typeface="Roboto Mono" pitchFamily="34" charset="0"/>
                <a:ea typeface="Roboto Mono" pitchFamily="34" charset="-122"/>
                <a:cs typeface="Roboto Mono" pitchFamily="34" charset="-120"/>
              </a:rPr>
              <a:t> (</a:t>
            </a:r>
            <a:r>
              <a:rPr lang="en-US" sz="933" u="none" dirty="0">
                <a:solidFill>
                  <a:srgbClr val="E5C07B"/>
                </a:solidFill>
                <a:latin typeface="Roboto Mono" pitchFamily="34" charset="0"/>
                <a:ea typeface="Roboto Mono" pitchFamily="34" charset="-122"/>
                <a:cs typeface="Roboto Mono" pitchFamily="34" charset="-120"/>
              </a:rPr>
              <a:t>engine</a:t>
            </a:r>
            <a:r>
              <a:rPr lang="en-US" sz="933" u="none" dirty="0">
                <a:solidFill>
                  <a:srgbClr val="ABB2BF"/>
                </a:solidFill>
                <a:latin typeface="Roboto Mono" pitchFamily="34" charset="0"/>
                <a:ea typeface="Roboto Mono" pitchFamily="34" charset="-122"/>
                <a:cs typeface="Roboto Mono" pitchFamily="34" charset="-120"/>
              </a:rPr>
              <a:t>.</a:t>
            </a:r>
            <a:r>
              <a:rPr lang="en-US" sz="933" u="none" dirty="0">
                <a:solidFill>
                  <a:srgbClr val="61AFEF"/>
                </a:solidFill>
                <a:latin typeface="Roboto Mono" pitchFamily="34" charset="0"/>
                <a:ea typeface="Roboto Mono" pitchFamily="34" charset="-122"/>
                <a:cs typeface="Roboto Mono" pitchFamily="34" charset="-120"/>
              </a:rPr>
              <a:t>quitRequested</a:t>
            </a:r>
            <a:r>
              <a:rPr lang="en-US" sz="933" u="none" dirty="0">
                <a:solidFill>
                  <a:srgbClr val="ABB2BF"/>
                </a:solidFill>
                <a:latin typeface="Roboto Mono" pitchFamily="34" charset="0"/>
                <a:ea typeface="Roboto Mono" pitchFamily="34" charset="-122"/>
                <a:cs typeface="Roboto Mono" pitchFamily="34" charset="-120"/>
              </a:rPr>
              <a:t>()) {</a:t>
            </a:r>
            <a:endParaRPr lang="en-US" sz="933" dirty="0"/>
          </a:p>
          <a:p>
            <a:pPr algn="l" indent="0" marL="0">
              <a:lnSpc>
                <a:spcPts val="1311"/>
              </a:lnSpc>
              <a:buNone/>
            </a:pPr>
            <a:r>
              <a:rPr lang="en-US" sz="933" u="none" dirty="0">
                <a:solidFill>
                  <a:srgbClr val="ABB2BF"/>
                </a:solidFill>
                <a:latin typeface="Roboto Mono" pitchFamily="34" charset="0"/>
                <a:ea typeface="Roboto Mono" pitchFamily="34" charset="-122"/>
                <a:cs typeface="Roboto Mono" pitchFamily="34" charset="-120"/>
              </a:rPr>
              <a:t>    </a:t>
            </a:r>
            <a:r>
              <a:rPr lang="en-US" sz="933" u="none" dirty="0">
                <a:solidFill>
                  <a:srgbClr val="61AFEF"/>
                </a:solidFill>
                <a:latin typeface="Roboto Mono" pitchFamily="34" charset="0"/>
                <a:ea typeface="Roboto Mono" pitchFamily="34" charset="-122"/>
                <a:cs typeface="Roboto Mono" pitchFamily="34" charset="-120"/>
              </a:rPr>
              <a:t>shutdown</a:t>
            </a:r>
            <a:r>
              <a:rPr lang="en-US" sz="933" u="none" dirty="0">
                <a:solidFill>
                  <a:srgbClr val="ABB2BF"/>
                </a:solidFill>
                <a:latin typeface="Roboto Mono" pitchFamily="34" charset="0"/>
                <a:ea typeface="Roboto Mono" pitchFamily="34" charset="-122"/>
                <a:cs typeface="Roboto Mono" pitchFamily="34" charset="-120"/>
              </a:rPr>
              <a:t>()</a:t>
            </a:r>
            <a:endParaRPr lang="en-US" sz="933" dirty="0"/>
          </a:p>
          <a:p>
            <a:pPr algn="l" indent="0" marL="0">
              <a:lnSpc>
                <a:spcPts val="1311"/>
              </a:lnSpc>
              <a:buNone/>
            </a:pPr>
            <a:r>
              <a:rPr lang="en-US" sz="933" u="none" dirty="0">
                <a:solidFill>
                  <a:srgbClr val="ABB2BF"/>
                </a:solidFill>
                <a:latin typeface="Roboto Mono" pitchFamily="34" charset="0"/>
                <a:ea typeface="Roboto Mono" pitchFamily="34" charset="-122"/>
                <a:cs typeface="Roboto Mono" pitchFamily="34" charset="-120"/>
              </a:rPr>
              <a:t>  }</a:t>
            </a:r>
            <a:endParaRPr lang="en-US" sz="933" dirty="0"/>
          </a:p>
          <a:p>
            <a:pPr algn="l" indent="0" marL="0">
              <a:lnSpc>
                <a:spcPts val="1311"/>
              </a:lnSpc>
              <a:buNone/>
            </a:pPr>
            <a:r>
              <a:rPr lang="en-US" sz="933" u="none" dirty="0">
                <a:solidFill>
                  <a:srgbClr val="ABB2BF"/>
                </a:solidFill>
                <a:latin typeface="Roboto Mono" pitchFamily="34" charset="0"/>
                <a:ea typeface="Roboto Mono" pitchFamily="34" charset="-122"/>
                <a:cs typeface="Roboto Mono" pitchFamily="34" charset="-120"/>
              </a:rPr>
              <a:t>}, </a:t>
            </a:r>
            <a:r>
              <a:rPr lang="en-US" sz="933" u="none" dirty="0">
                <a:solidFill>
                  <a:srgbClr val="D19A66"/>
                </a:solidFill>
                <a:latin typeface="Roboto Mono" pitchFamily="34" charset="0"/>
                <a:ea typeface="Roboto Mono" pitchFamily="34" charset="-122"/>
                <a:cs typeface="Roboto Mono" pitchFamily="34" charset="-120"/>
              </a:rPr>
              <a:t>1000</a:t>
            </a:r>
            <a:r>
              <a:rPr lang="en-US" sz="933" u="none" dirty="0">
                <a:solidFill>
                  <a:srgbClr val="ABB2BF"/>
                </a:solidFill>
                <a:latin typeface="Roboto Mono" pitchFamily="34" charset="0"/>
                <a:ea typeface="Roboto Mono" pitchFamily="34" charset="-122"/>
                <a:cs typeface="Roboto Mono" pitchFamily="34" charset="-120"/>
              </a:rPr>
              <a:t> </a:t>
            </a:r>
            <a:r>
              <a:rPr lang="en-US" sz="933" u="none" dirty="0">
                <a:solidFill>
                  <a:srgbClr val="56B6C2"/>
                </a:solidFill>
                <a:latin typeface="Roboto Mono" pitchFamily="34" charset="0"/>
                <a:ea typeface="Roboto Mono" pitchFamily="34" charset="-122"/>
                <a:cs typeface="Roboto Mono" pitchFamily="34" charset="-120"/>
              </a:rPr>
              <a:t>/</a:t>
            </a:r>
            <a:r>
              <a:rPr lang="en-US" sz="933" u="none" dirty="0">
                <a:solidFill>
                  <a:srgbClr val="ABB2BF"/>
                </a:solidFill>
                <a:latin typeface="Roboto Mono" pitchFamily="34" charset="0"/>
                <a:ea typeface="Roboto Mono" pitchFamily="34" charset="-122"/>
                <a:cs typeface="Roboto Mono" pitchFamily="34" charset="-120"/>
              </a:rPr>
              <a:t> </a:t>
            </a:r>
            <a:r>
              <a:rPr lang="en-US" sz="933" u="none" dirty="0">
                <a:solidFill>
                  <a:srgbClr val="D19A66"/>
                </a:solidFill>
                <a:latin typeface="Roboto Mono" pitchFamily="34" charset="0"/>
                <a:ea typeface="Roboto Mono" pitchFamily="34" charset="-122"/>
                <a:cs typeface="Roboto Mono" pitchFamily="34" charset="-120"/>
              </a:rPr>
              <a:t>35</a:t>
            </a:r>
            <a:r>
              <a:rPr lang="en-US" sz="933" u="none" dirty="0">
                <a:solidFill>
                  <a:srgbClr val="ABB2BF"/>
                </a:solidFill>
                <a:latin typeface="Roboto Mono" pitchFamily="34" charset="0"/>
                <a:ea typeface="Roboto Mono" pitchFamily="34" charset="-122"/>
                <a:cs typeface="Roboto Mono" pitchFamily="34" charset="-120"/>
              </a:rPr>
              <a:t>)</a:t>
            </a:r>
            <a:endParaRPr lang="en-US" sz="933" dirty="0"/>
          </a:p>
        </p:txBody>
      </p:sp>
      <p:pic>
        <p:nvPicPr>
          <p:cNvPr id="7" name="img.freya@image.theme@logo" descr="preencoded.png">    </p:cNvPr>
          <p:cNvPicPr>
            <a:picLocks noChangeAspect="1"/>
          </p:cNvPicPr>
          <p:nvPr/>
        </p:nvPicPr>
        <p:blipFill>
          <a:blip r:embed="rId1"/>
          <a:stretch>
            <a:fillRect/>
          </a:stretch>
        </p:blipFill>
        <p:spPr>
          <a:xfrm>
            <a:off x="11094720" y="5730240"/>
            <a:ext cx="609600" cy="609600"/>
          </a:xfrm>
          <a:prstGeom prst="rect">
            <a:avLst/>
          </a:prstGeom>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FFFFF"/>
        </a:solidFill>
      </p:bgPr>
    </p:bg>
    <p:spTree>
      <p:nvGrpSpPr>
        <p:cNvPr id="1" name=""/>
        <p:cNvGrpSpPr/>
        <p:nvPr/>
      </p:nvGrpSpPr>
      <p:grpSpPr>
        <a:xfrm>
          <a:off x="0" y="0"/>
          <a:ext cx="0" cy="0"/>
          <a:chOff x="0" y="0"/>
          <a:chExt cx="0" cy="0"/>
        </a:xfrm>
      </p:grpSpPr>
      <p:sp>
        <p:nvSpPr>
          <p:cNvPr id="3" name="article.freya@slide.theme@bg-orange.theme@separator.theme@fg-white"/>
          <p:cNvSpPr/>
          <p:nvPr/>
        </p:nvSpPr>
        <p:spPr>
          <a:xfrm>
            <a:off x="0" y="0"/>
            <a:ext cx="12192000" cy="6827520"/>
          </a:xfrm>
          <a:prstGeom prst="rect">
            <a:avLst/>
          </a:prstGeom>
          <a:solidFill>
            <a:srgbClr val="EA580C"/>
          </a:solidFill>
          <a:ln w="12700">
            <a:solidFill>
              <a:srgbClr val="EA580C">
                <a:alpha val="0"/>
              </a:srgbClr>
            </a:solidFill>
            <a:prstDash val="solid"/>
          </a:ln>
        </p:spPr>
      </p:sp>
      <p:sp>
        <p:nvSpPr>
          <p:cNvPr id="4" name="span"/>
          <p:cNvSpPr/>
          <p:nvPr/>
        </p:nvSpPr>
        <p:spPr>
          <a:xfrm>
            <a:off x="487680" y="2709672"/>
            <a:ext cx="4674965"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Now render Doom</a:t>
            </a:r>
            <a:endParaRPr lang="en-US" sz="4277" dirty="0"/>
          </a:p>
        </p:txBody>
      </p:sp>
      <p:sp>
        <p:nvSpPr>
          <p:cNvPr id="5" name="span"/>
          <p:cNvSpPr/>
          <p:nvPr/>
        </p:nvSpPr>
        <p:spPr>
          <a:xfrm>
            <a:off x="487680" y="3456432"/>
            <a:ext cx="3418142"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in a terminal.</a:t>
            </a:r>
            <a:endParaRPr lang="en-US" sz="4277" dirty="0"/>
          </a:p>
        </p:txBody>
      </p:sp>
      <p:pic>
        <p:nvPicPr>
          <p:cNvPr id="6" name="div.image" descr="preencoded.png">    </p:cNvPr>
          <p:cNvPicPr>
            <a:picLocks noChangeAspect="1"/>
          </p:cNvPicPr>
          <p:nvPr/>
        </p:nvPicPr>
        <p:blipFill>
          <a:blip r:embed="rId1"/>
          <a:stretch>
            <a:fillRect/>
          </a:stretch>
        </p:blipFill>
        <p:spPr>
          <a:xfrm>
            <a:off x="6096000" y="0"/>
            <a:ext cx="6096000" cy="6827520"/>
          </a:xfrm>
          <a:prstGeom prst="rect">
            <a:avLst/>
          </a:prstGeom>
        </p:spPr>
      </p:pic>
      <p:pic>
        <p:nvPicPr>
          <p:cNvPr id="7" name="img.freya@image.theme@logo" descr="preencoded.png">    </p:cNvPr>
          <p:cNvPicPr>
            <a:picLocks noChangeAspect="1"/>
          </p:cNvPicPr>
          <p:nvPr/>
        </p:nvPicPr>
        <p:blipFill>
          <a:blip r:embed="rId2"/>
          <a:stretch>
            <a:fillRect/>
          </a:stretch>
        </p:blipFill>
        <p:spPr>
          <a:xfrm>
            <a:off x="11094720" y="5730240"/>
            <a:ext cx="609600" cy="609600"/>
          </a:xfrm>
          <a:prstGeom prst="rect">
            <a:avLst/>
          </a:prstGeom>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5384673"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Framebuffer to terminal</a:t>
            </a:r>
            <a:endParaRPr lang="en-US" sz="3240" dirty="0"/>
          </a:p>
        </p:txBody>
      </p:sp>
      <p:pic>
        <p:nvPicPr>
          <p:cNvPr id="5" name="svg.freya@svg.theme@icon.icon"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487680" y="1567434"/>
            <a:ext cx="609600" cy="609600"/>
          </a:xfrm>
          <a:prstGeom prst="rect">
            <a:avLst/>
          </a:prstGeom>
        </p:spPr>
      </p:pic>
      <p:sp>
        <p:nvSpPr>
          <p:cNvPr id="6" name="span"/>
          <p:cNvSpPr/>
          <p:nvPr/>
        </p:nvSpPr>
        <p:spPr>
          <a:xfrm>
            <a:off x="1341120" y="1571625"/>
            <a:ext cx="2365534"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Doom exposes BGRA</a:t>
            </a:r>
            <a:endParaRPr lang="en-US" sz="1814" dirty="0"/>
          </a:p>
        </p:txBody>
      </p:sp>
      <p:sp>
        <p:nvSpPr>
          <p:cNvPr id="7" name="span"/>
          <p:cNvSpPr/>
          <p:nvPr/>
        </p:nvSpPr>
        <p:spPr>
          <a:xfrm>
            <a:off x="1341120" y="1898999"/>
            <a:ext cx="4877467"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Native pixels are exposed through a borrowed Buffer.</a:t>
            </a:r>
            <a:endParaRPr lang="en-US" sz="1555" dirty="0"/>
          </a:p>
        </p:txBody>
      </p:sp>
      <p:pic>
        <p:nvPicPr>
          <p:cNvPr id="8" name="svg.freya@svg.theme@icon.icon" descr="preencoded.png">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87680" y="2908554"/>
            <a:ext cx="609600" cy="609600"/>
          </a:xfrm>
          <a:prstGeom prst="rect">
            <a:avLst/>
          </a:prstGeom>
        </p:spPr>
      </p:pic>
      <p:sp>
        <p:nvSpPr>
          <p:cNvPr id="9" name="span"/>
          <p:cNvSpPr/>
          <p:nvPr/>
        </p:nvSpPr>
        <p:spPr>
          <a:xfrm>
            <a:off x="1341120" y="2912745"/>
            <a:ext cx="2972086"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JavaScript prepares RGBA</a:t>
            </a:r>
            <a:endParaRPr lang="en-US" sz="1814" dirty="0"/>
          </a:p>
        </p:txBody>
      </p:sp>
      <p:sp>
        <p:nvSpPr>
          <p:cNvPr id="10" name="span"/>
          <p:cNvSpPr/>
          <p:nvPr/>
        </p:nvSpPr>
        <p:spPr>
          <a:xfrm>
            <a:off x="1341120" y="3240119"/>
            <a:ext cx="6804565"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Channels are converted before passing the frame to OpenTUI through FFI.</a:t>
            </a:r>
            <a:endParaRPr lang="en-US" sz="1555" dirty="0"/>
          </a:p>
        </p:txBody>
      </p:sp>
      <p:pic>
        <p:nvPicPr>
          <p:cNvPr id="11" name="svg.freya@svg.theme@icon.icon" descr="preencoded.png">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87680" y="4249674"/>
            <a:ext cx="609600" cy="609600"/>
          </a:xfrm>
          <a:prstGeom prst="rect">
            <a:avLst/>
          </a:prstGeom>
        </p:spPr>
      </p:pic>
      <p:sp>
        <p:nvSpPr>
          <p:cNvPr id="12" name="span"/>
          <p:cNvSpPr/>
          <p:nvPr/>
        </p:nvSpPr>
        <p:spPr>
          <a:xfrm>
            <a:off x="1341120" y="4253865"/>
            <a:ext cx="3501581"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OpenTUI speaks Kitty Graphics</a:t>
            </a:r>
            <a:endParaRPr lang="en-US" sz="1814" dirty="0"/>
          </a:p>
        </p:txBody>
      </p:sp>
      <p:sp>
        <p:nvSpPr>
          <p:cNvPr id="13" name="span"/>
          <p:cNvSpPr/>
          <p:nvPr/>
        </p:nvSpPr>
        <p:spPr>
          <a:xfrm>
            <a:off x="1341120" y="4581239"/>
            <a:ext cx="4278725"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Native rendering produces the terminal output.</a:t>
            </a:r>
            <a:endParaRPr lang="en-US" sz="1555" dirty="0"/>
          </a:p>
        </p:txBody>
      </p:sp>
      <p:pic>
        <p:nvPicPr>
          <p:cNvPr id="14" name="img.freya@image.theme@logo" descr="preencoded.png">    </p:cNvPr>
          <p:cNvPicPr>
            <a:picLocks noChangeAspect="1"/>
          </p:cNvPicPr>
          <p:nvPr/>
        </p:nvPicPr>
        <p:blipFill>
          <a:blip r:embed="rId7"/>
          <a:stretch>
            <a:fillRect/>
          </a:stretch>
        </p:blipFill>
        <p:spPr>
          <a:xfrm>
            <a:off x="11094720" y="5730240"/>
            <a:ext cx="609600" cy="609600"/>
          </a:xfrm>
          <a:prstGeom prst="rect">
            <a:avLst/>
          </a:prstGeom>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4421791"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Terminals are weird</a:t>
            </a:r>
            <a:endParaRPr lang="en-US" sz="3240" dirty="0"/>
          </a:p>
        </p:txBody>
      </p:sp>
      <p:pic>
        <p:nvPicPr>
          <p:cNvPr id="5" name="svg.freya@svg.theme@icon.icon"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487680" y="1567434"/>
            <a:ext cx="609600" cy="609600"/>
          </a:xfrm>
          <a:prstGeom prst="rect">
            <a:avLst/>
          </a:prstGeom>
        </p:spPr>
      </p:pic>
      <p:sp>
        <p:nvSpPr>
          <p:cNvPr id="6" name="span"/>
          <p:cNvSpPr/>
          <p:nvPr/>
        </p:nvSpPr>
        <p:spPr>
          <a:xfrm>
            <a:off x="1341120" y="1571625"/>
            <a:ext cx="2119408"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Cells are not pixels</a:t>
            </a:r>
            <a:endParaRPr lang="en-US" sz="1814" dirty="0"/>
          </a:p>
        </p:txBody>
      </p:sp>
      <p:sp>
        <p:nvSpPr>
          <p:cNvPr id="7" name="span"/>
          <p:cNvSpPr/>
          <p:nvPr/>
        </p:nvSpPr>
        <p:spPr>
          <a:xfrm>
            <a:off x="1341120" y="1898999"/>
            <a:ext cx="4678871"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Geometry affects aspect ratio and perceived detail.</a:t>
            </a:r>
            <a:endParaRPr lang="en-US" sz="1555" dirty="0"/>
          </a:p>
        </p:txBody>
      </p:sp>
      <p:pic>
        <p:nvPicPr>
          <p:cNvPr id="8" name="svg.freya@svg.theme@icon.icon" descr="preencoded.png">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87680" y="2908554"/>
            <a:ext cx="609600" cy="609600"/>
          </a:xfrm>
          <a:prstGeom prst="rect">
            <a:avLst/>
          </a:prstGeom>
        </p:spPr>
      </p:pic>
      <p:sp>
        <p:nvSpPr>
          <p:cNvPr id="9" name="span"/>
          <p:cNvSpPr/>
          <p:nvPr/>
        </p:nvSpPr>
        <p:spPr>
          <a:xfrm>
            <a:off x="1341120" y="2912745"/>
            <a:ext cx="2127218"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Layout can change</a:t>
            </a:r>
            <a:endParaRPr lang="en-US" sz="1814" dirty="0"/>
          </a:p>
        </p:txBody>
      </p:sp>
      <p:sp>
        <p:nvSpPr>
          <p:cNvPr id="10" name="span"/>
          <p:cNvSpPr/>
          <p:nvPr/>
        </p:nvSpPr>
        <p:spPr>
          <a:xfrm>
            <a:off x="1341120" y="3240119"/>
            <a:ext cx="4765358"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Resizing and font changes affect how the frame fits.</a:t>
            </a:r>
            <a:endParaRPr lang="en-US" sz="1555" dirty="0"/>
          </a:p>
        </p:txBody>
      </p:sp>
      <p:pic>
        <p:nvPicPr>
          <p:cNvPr id="11" name="svg.freya@svg.theme@icon.icon" descr="preencoded.png">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87680" y="4249674"/>
            <a:ext cx="609600" cy="609600"/>
          </a:xfrm>
          <a:prstGeom prst="rect">
            <a:avLst/>
          </a:prstGeom>
        </p:spPr>
      </p:pic>
      <p:sp>
        <p:nvSpPr>
          <p:cNvPr id="12" name="span"/>
          <p:cNvSpPr/>
          <p:nvPr/>
        </p:nvSpPr>
        <p:spPr>
          <a:xfrm>
            <a:off x="1341120" y="4253865"/>
            <a:ext cx="2749487"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Negotiate, don't assume</a:t>
            </a:r>
            <a:endParaRPr lang="en-US" sz="1814" dirty="0"/>
          </a:p>
        </p:txBody>
      </p:sp>
      <p:sp>
        <p:nvSpPr>
          <p:cNvPr id="13" name="span"/>
          <p:cNvSpPr/>
          <p:nvPr/>
        </p:nvSpPr>
        <p:spPr>
          <a:xfrm>
            <a:off x="1341120" y="4581239"/>
            <a:ext cx="6041041"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Require Kitty Graphics and query pixel geometry, with no fallback.</a:t>
            </a:r>
            <a:endParaRPr lang="en-US" sz="1555" dirty="0"/>
          </a:p>
        </p:txBody>
      </p:sp>
      <p:pic>
        <p:nvPicPr>
          <p:cNvPr id="14" name="img.freya@image.theme@logo" descr="preencoded.png">    </p:cNvPr>
          <p:cNvPicPr>
            <a:picLocks noChangeAspect="1"/>
          </p:cNvPicPr>
          <p:nvPr/>
        </p:nvPicPr>
        <p:blipFill>
          <a:blip r:embed="rId7"/>
          <a:stretch>
            <a:fillRect/>
          </a:stretch>
        </p:blipFill>
        <p:spPr>
          <a:xfrm>
            <a:off x="11094720" y="5730240"/>
            <a:ext cx="609600" cy="609600"/>
          </a:xfrm>
          <a:prstGeom prst="rect">
            <a:avLst/>
          </a:prstGeom>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solidFill>
          <a:srgbClr val="FFFFFF"/>
        </a:solidFill>
      </p:bgPr>
    </p:bg>
    <p:spTree>
      <p:nvGrpSpPr>
        <p:cNvPr id="1" name=""/>
        <p:cNvGrpSpPr/>
        <p:nvPr/>
      </p:nvGrpSpPr>
      <p:grpSpPr>
        <a:xfrm>
          <a:off x="0" y="0"/>
          <a:ext cx="0" cy="0"/>
          <a:chOff x="0" y="0"/>
          <a:chExt cx="0" cy="0"/>
        </a:xfrm>
      </p:grpSpPr>
      <p:sp>
        <p:nvSpPr>
          <p:cNvPr id="3" name="article.freya@slide.theme@bg-red.theme@separator.theme@fg-white"/>
          <p:cNvSpPr/>
          <p:nvPr/>
        </p:nvSpPr>
        <p:spPr>
          <a:xfrm>
            <a:off x="0" y="0"/>
            <a:ext cx="12192000" cy="6827520"/>
          </a:xfrm>
          <a:prstGeom prst="rect">
            <a:avLst/>
          </a:prstGeom>
          <a:solidFill>
            <a:srgbClr val="DC2626"/>
          </a:solidFill>
          <a:ln w="12700">
            <a:solidFill>
              <a:srgbClr val="DC2626">
                <a:alpha val="0"/>
              </a:srgbClr>
            </a:solidFill>
            <a:prstDash val="solid"/>
          </a:ln>
        </p:spPr>
      </p:sp>
      <p:sp>
        <p:nvSpPr>
          <p:cNvPr id="4" name="span"/>
          <p:cNvSpPr/>
          <p:nvPr/>
        </p:nvSpPr>
        <p:spPr>
          <a:xfrm>
            <a:off x="487680" y="2709672"/>
            <a:ext cx="2924366"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Input is the</a:t>
            </a:r>
            <a:endParaRPr lang="en-US" sz="4277" dirty="0"/>
          </a:p>
        </p:txBody>
      </p:sp>
      <p:sp>
        <p:nvSpPr>
          <p:cNvPr id="5" name="span"/>
          <p:cNvSpPr/>
          <p:nvPr/>
        </p:nvSpPr>
        <p:spPr>
          <a:xfrm>
            <a:off x="487680" y="3456432"/>
            <a:ext cx="3711988"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awkward part.</a:t>
            </a:r>
            <a:endParaRPr lang="en-US" sz="4277" dirty="0"/>
          </a:p>
        </p:txBody>
      </p:sp>
      <p:pic>
        <p:nvPicPr>
          <p:cNvPr id="6" name="div.image" descr="preencoded.png">    </p:cNvPr>
          <p:cNvPicPr>
            <a:picLocks noChangeAspect="1"/>
          </p:cNvPicPr>
          <p:nvPr/>
        </p:nvPicPr>
        <p:blipFill>
          <a:blip r:embed="rId1"/>
          <a:stretch>
            <a:fillRect/>
          </a:stretch>
        </p:blipFill>
        <p:spPr>
          <a:xfrm>
            <a:off x="6096000" y="0"/>
            <a:ext cx="6096000" cy="6827520"/>
          </a:xfrm>
          <a:prstGeom prst="rect">
            <a:avLst/>
          </a:prstGeom>
        </p:spPr>
      </p:pic>
      <p:pic>
        <p:nvPicPr>
          <p:cNvPr id="7" name="img.freya@image.theme@logo" descr="preencoded.png">    </p:cNvPr>
          <p:cNvPicPr>
            <a:picLocks noChangeAspect="1"/>
          </p:cNvPicPr>
          <p:nvPr/>
        </p:nvPicPr>
        <p:blipFill>
          <a:blip r:embed="rId2"/>
          <a:stretch>
            <a:fillRect/>
          </a:stretch>
        </p:blipFill>
        <p:spPr>
          <a:xfrm>
            <a:off x="11094720" y="5730240"/>
            <a:ext cx="609600" cy="609600"/>
          </a:xfrm>
          <a:prstGeom prst="rect">
            <a:avLst/>
          </a:prstGeom>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5424202"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Every game needs input</a:t>
            </a:r>
            <a:endParaRPr lang="en-US" sz="3240" dirty="0"/>
          </a:p>
        </p:txBody>
      </p:sp>
      <p:sp>
        <p:nvSpPr>
          <p:cNvPr id="5" name="div.spacer"/>
          <p:cNvSpPr/>
          <p:nvPr/>
        </p:nvSpPr>
        <p:spPr>
          <a:xfrm>
            <a:off x="4096512" y="1781080"/>
            <a:ext cx="12192" cy="4318826"/>
          </a:xfrm>
          <a:prstGeom prst="rect">
            <a:avLst/>
          </a:prstGeom>
          <a:solidFill>
            <a:srgbClr val="D4D4D4"/>
          </a:solidFill>
          <a:ln w="12700">
            <a:solidFill>
              <a:srgbClr val="D4D4D4">
                <a:alpha val="0"/>
              </a:srgbClr>
            </a:solidFill>
            <a:prstDash val="solid"/>
          </a:ln>
        </p:spPr>
      </p:sp>
      <p:sp>
        <p:nvSpPr>
          <p:cNvPr id="6" name="div.spacer"/>
          <p:cNvSpPr/>
          <p:nvPr/>
        </p:nvSpPr>
        <p:spPr>
          <a:xfrm>
            <a:off x="8083296" y="1781080"/>
            <a:ext cx="12192" cy="4318826"/>
          </a:xfrm>
          <a:prstGeom prst="rect">
            <a:avLst/>
          </a:prstGeom>
          <a:solidFill>
            <a:srgbClr val="D4D4D4"/>
          </a:solidFill>
          <a:ln w="12700">
            <a:solidFill>
              <a:srgbClr val="D4D4D4">
                <a:alpha val="0"/>
              </a:srgbClr>
            </a:solidFill>
            <a:prstDash val="solid"/>
          </a:ln>
        </p:spPr>
      </p:sp>
      <p:pic>
        <p:nvPicPr>
          <p:cNvPr id="7" name="svg.freya@svg.theme@icon.icon.horizontal"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1499616" y="2764536"/>
            <a:ext cx="1219200" cy="1219200"/>
          </a:xfrm>
          <a:prstGeom prst="rect">
            <a:avLst/>
          </a:prstGeom>
        </p:spPr>
      </p:pic>
      <p:sp>
        <p:nvSpPr>
          <p:cNvPr id="8" name="span"/>
          <p:cNvSpPr/>
          <p:nvPr/>
        </p:nvSpPr>
        <p:spPr>
          <a:xfrm>
            <a:off x="1553242" y="4258056"/>
            <a:ext cx="1111949"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Key press</a:t>
            </a:r>
            <a:endParaRPr lang="en-US" sz="1814" dirty="0"/>
          </a:p>
        </p:txBody>
      </p:sp>
      <p:sp>
        <p:nvSpPr>
          <p:cNvPr id="9" name="span"/>
          <p:cNvSpPr/>
          <p:nvPr/>
        </p:nvSpPr>
        <p:spPr>
          <a:xfrm>
            <a:off x="700469" y="4585430"/>
            <a:ext cx="2817400"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Movement starts when the key</a:t>
            </a:r>
            <a:endParaRPr lang="en-US" sz="1555" dirty="0"/>
          </a:p>
        </p:txBody>
      </p:sp>
      <p:sp>
        <p:nvSpPr>
          <p:cNvPr id="10" name="span"/>
          <p:cNvSpPr/>
          <p:nvPr/>
        </p:nvSpPr>
        <p:spPr>
          <a:xfrm>
            <a:off x="1572482" y="4856988"/>
            <a:ext cx="1073468"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goes down.</a:t>
            </a:r>
            <a:endParaRPr lang="en-US" sz="1555" dirty="0"/>
          </a:p>
        </p:txBody>
      </p:sp>
      <p:pic>
        <p:nvPicPr>
          <p:cNvPr id="11" name="svg.freya@svg.theme@icon.icon.horizontal" descr="preencoded.png">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486400" y="2764536"/>
            <a:ext cx="1219200" cy="1219200"/>
          </a:xfrm>
          <a:prstGeom prst="rect">
            <a:avLst/>
          </a:prstGeom>
        </p:spPr>
      </p:pic>
      <p:sp>
        <p:nvSpPr>
          <p:cNvPr id="12" name="span"/>
          <p:cNvSpPr/>
          <p:nvPr/>
        </p:nvSpPr>
        <p:spPr>
          <a:xfrm>
            <a:off x="5490210" y="4258056"/>
            <a:ext cx="1211485"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Key repeat</a:t>
            </a:r>
            <a:endParaRPr lang="en-US" sz="1814" dirty="0"/>
          </a:p>
        </p:txBody>
      </p:sp>
      <p:sp>
        <p:nvSpPr>
          <p:cNvPr id="13" name="span"/>
          <p:cNvSpPr/>
          <p:nvPr/>
        </p:nvSpPr>
        <p:spPr>
          <a:xfrm>
            <a:off x="4487990" y="4585430"/>
            <a:ext cx="3216021"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Holding a key must keep the action</a:t>
            </a:r>
            <a:endParaRPr lang="en-US" sz="1555" dirty="0"/>
          </a:p>
        </p:txBody>
      </p:sp>
      <p:sp>
        <p:nvSpPr>
          <p:cNvPr id="14" name="span"/>
          <p:cNvSpPr/>
          <p:nvPr/>
        </p:nvSpPr>
        <p:spPr>
          <a:xfrm>
            <a:off x="5857494" y="4856988"/>
            <a:ext cx="476917"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alive.</a:t>
            </a:r>
            <a:endParaRPr lang="en-US" sz="1555" dirty="0"/>
          </a:p>
        </p:txBody>
      </p:sp>
      <p:pic>
        <p:nvPicPr>
          <p:cNvPr id="15" name="svg.freya@svg.theme@icon.icon.horizontal" descr="preencoded.png">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9473184" y="2764536"/>
            <a:ext cx="1219200" cy="1219200"/>
          </a:xfrm>
          <a:prstGeom prst="rect">
            <a:avLst/>
          </a:prstGeom>
        </p:spPr>
      </p:pic>
      <p:sp>
        <p:nvSpPr>
          <p:cNvPr id="16" name="span"/>
          <p:cNvSpPr/>
          <p:nvPr/>
        </p:nvSpPr>
        <p:spPr>
          <a:xfrm>
            <a:off x="9427464" y="4258056"/>
            <a:ext cx="1310640"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Key release</a:t>
            </a:r>
            <a:endParaRPr lang="en-US" sz="1814" dirty="0"/>
          </a:p>
        </p:txBody>
      </p:sp>
      <p:sp>
        <p:nvSpPr>
          <p:cNvPr id="17" name="span"/>
          <p:cNvSpPr/>
          <p:nvPr/>
        </p:nvSpPr>
        <p:spPr>
          <a:xfrm>
            <a:off x="8677275" y="4585430"/>
            <a:ext cx="2810923"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Movement stops when the key</a:t>
            </a:r>
            <a:endParaRPr lang="en-US" sz="1555" dirty="0"/>
          </a:p>
        </p:txBody>
      </p:sp>
      <p:sp>
        <p:nvSpPr>
          <p:cNvPr id="18" name="span"/>
          <p:cNvSpPr/>
          <p:nvPr/>
        </p:nvSpPr>
        <p:spPr>
          <a:xfrm>
            <a:off x="9351550" y="4856988"/>
            <a:ext cx="1462469"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comes back up.</a:t>
            </a:r>
            <a:endParaRPr lang="en-US" sz="1555" dirty="0"/>
          </a:p>
        </p:txBody>
      </p:sp>
      <p:pic>
        <p:nvPicPr>
          <p:cNvPr id="19" name="img.freya@image.theme@logo" descr="preencoded.png">    </p:cNvPr>
          <p:cNvPicPr>
            <a:picLocks noChangeAspect="1"/>
          </p:cNvPicPr>
          <p:nvPr/>
        </p:nvPicPr>
        <p:blipFill>
          <a:blip r:embed="rId7"/>
          <a:stretch>
            <a:fillRect/>
          </a:stretch>
        </p:blipFill>
        <p:spPr>
          <a:xfrm>
            <a:off x="11094720" y="5730240"/>
            <a:ext cx="609600" cy="609600"/>
          </a:xfrm>
          <a:prstGeom prst="rect">
            <a:avLst/>
          </a:prstGeom>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7625144"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Why the Kitty keyboard protocol?</a:t>
            </a:r>
            <a:endParaRPr lang="en-US" sz="3240" dirty="0"/>
          </a:p>
        </p:txBody>
      </p:sp>
      <p:sp>
        <p:nvSpPr>
          <p:cNvPr id="5" name="div.spacer"/>
          <p:cNvSpPr/>
          <p:nvPr/>
        </p:nvSpPr>
        <p:spPr>
          <a:xfrm>
            <a:off x="4096512" y="1781080"/>
            <a:ext cx="12192" cy="4318826"/>
          </a:xfrm>
          <a:prstGeom prst="rect">
            <a:avLst/>
          </a:prstGeom>
          <a:solidFill>
            <a:srgbClr val="D4D4D4"/>
          </a:solidFill>
          <a:ln w="12700">
            <a:solidFill>
              <a:srgbClr val="D4D4D4">
                <a:alpha val="0"/>
              </a:srgbClr>
            </a:solidFill>
            <a:prstDash val="solid"/>
          </a:ln>
        </p:spPr>
      </p:sp>
      <p:sp>
        <p:nvSpPr>
          <p:cNvPr id="6" name="div.spacer"/>
          <p:cNvSpPr/>
          <p:nvPr/>
        </p:nvSpPr>
        <p:spPr>
          <a:xfrm>
            <a:off x="8083296" y="1781080"/>
            <a:ext cx="12192" cy="4318826"/>
          </a:xfrm>
          <a:prstGeom prst="rect">
            <a:avLst/>
          </a:prstGeom>
          <a:solidFill>
            <a:srgbClr val="D4D4D4"/>
          </a:solidFill>
          <a:ln w="12700">
            <a:solidFill>
              <a:srgbClr val="D4D4D4">
                <a:alpha val="0"/>
              </a:srgbClr>
            </a:solidFill>
            <a:prstDash val="solid"/>
          </a:ln>
        </p:spPr>
      </p:sp>
      <p:pic>
        <p:nvPicPr>
          <p:cNvPr id="7" name="svg.freya@svg.theme@icon.icon.horizontal"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1499616" y="2764536"/>
            <a:ext cx="1219200" cy="1219200"/>
          </a:xfrm>
          <a:prstGeom prst="rect">
            <a:avLst/>
          </a:prstGeom>
        </p:spPr>
      </p:pic>
      <p:sp>
        <p:nvSpPr>
          <p:cNvPr id="8" name="span"/>
          <p:cNvSpPr/>
          <p:nvPr/>
        </p:nvSpPr>
        <p:spPr>
          <a:xfrm>
            <a:off x="940880" y="4258056"/>
            <a:ext cx="2336673"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Terminals speak text</a:t>
            </a:r>
            <a:endParaRPr lang="en-US" sz="1814" dirty="0"/>
          </a:p>
        </p:txBody>
      </p:sp>
      <p:sp>
        <p:nvSpPr>
          <p:cNvPr id="9" name="span"/>
          <p:cNvSpPr/>
          <p:nvPr/>
        </p:nvSpPr>
        <p:spPr>
          <a:xfrm>
            <a:off x="542544" y="4585430"/>
            <a:ext cx="3133344"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Classic input streams are great for</a:t>
            </a:r>
            <a:endParaRPr lang="en-US" sz="1555" dirty="0"/>
          </a:p>
        </p:txBody>
      </p:sp>
      <p:sp>
        <p:nvSpPr>
          <p:cNvPr id="10" name="span"/>
          <p:cNvSpPr/>
          <p:nvPr/>
        </p:nvSpPr>
        <p:spPr>
          <a:xfrm>
            <a:off x="714185" y="4856988"/>
            <a:ext cx="2789968"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characters, not game controls.</a:t>
            </a:r>
            <a:endParaRPr lang="en-US" sz="1555" dirty="0"/>
          </a:p>
        </p:txBody>
      </p:sp>
      <p:pic>
        <p:nvPicPr>
          <p:cNvPr id="11" name="svg.freya@svg.theme@icon.icon.horizontal" descr="preencoded.png">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486400" y="2764536"/>
            <a:ext cx="1219200" cy="1219200"/>
          </a:xfrm>
          <a:prstGeom prst="rect">
            <a:avLst/>
          </a:prstGeom>
        </p:spPr>
      </p:pic>
      <p:sp>
        <p:nvSpPr>
          <p:cNvPr id="12" name="span"/>
          <p:cNvSpPr/>
          <p:nvPr/>
        </p:nvSpPr>
        <p:spPr>
          <a:xfrm>
            <a:off x="5081683" y="4258056"/>
            <a:ext cx="2028539"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Doom needs state</a:t>
            </a:r>
            <a:endParaRPr lang="en-US" sz="1814" dirty="0"/>
          </a:p>
        </p:txBody>
      </p:sp>
      <p:sp>
        <p:nvSpPr>
          <p:cNvPr id="13" name="span"/>
          <p:cNvSpPr/>
          <p:nvPr/>
        </p:nvSpPr>
        <p:spPr>
          <a:xfrm>
            <a:off x="4532186" y="4585430"/>
            <a:ext cx="3127629"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Controls depend on press, repeat,</a:t>
            </a:r>
            <a:endParaRPr lang="en-US" sz="1555" dirty="0"/>
          </a:p>
        </p:txBody>
      </p:sp>
      <p:sp>
        <p:nvSpPr>
          <p:cNvPr id="14" name="span"/>
          <p:cNvSpPr/>
          <p:nvPr/>
        </p:nvSpPr>
        <p:spPr>
          <a:xfrm>
            <a:off x="4561142" y="4856988"/>
            <a:ext cx="3069622"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and release events being distinct.</a:t>
            </a:r>
            <a:endParaRPr lang="en-US" sz="1555" dirty="0"/>
          </a:p>
        </p:txBody>
      </p:sp>
      <p:pic>
        <p:nvPicPr>
          <p:cNvPr id="15" name="svg.freya@svg.theme@icon.icon.horizontal" descr="preencoded.png">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9473184" y="2764536"/>
            <a:ext cx="1219200" cy="1219200"/>
          </a:xfrm>
          <a:prstGeom prst="rect">
            <a:avLst/>
          </a:prstGeom>
        </p:spPr>
      </p:pic>
      <p:sp>
        <p:nvSpPr>
          <p:cNvPr id="16" name="span"/>
          <p:cNvSpPr/>
          <p:nvPr/>
        </p:nvSpPr>
        <p:spPr>
          <a:xfrm>
            <a:off x="9273731" y="4258056"/>
            <a:ext cx="1618107"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Kitty reports it</a:t>
            </a:r>
            <a:endParaRPr lang="en-US" sz="1814" dirty="0"/>
          </a:p>
        </p:txBody>
      </p:sp>
      <p:sp>
        <p:nvSpPr>
          <p:cNvPr id="17" name="span"/>
          <p:cNvSpPr/>
          <p:nvPr/>
        </p:nvSpPr>
        <p:spPr>
          <a:xfrm>
            <a:off x="9371838" y="4585430"/>
            <a:ext cx="1421797"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Destino verifies</a:t>
            </a:r>
            <a:endParaRPr lang="en-US" sz="1555" dirty="0"/>
          </a:p>
        </p:txBody>
      </p:sp>
      <p:sp>
        <p:nvSpPr>
          <p:cNvPr id="18" name="span"/>
          <p:cNvSpPr/>
          <p:nvPr/>
        </p:nvSpPr>
        <p:spPr>
          <a:xfrm>
            <a:off x="8725567" y="4856988"/>
            <a:ext cx="2714435"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press/repeat/release support.</a:t>
            </a:r>
            <a:endParaRPr lang="en-US" sz="1555" dirty="0"/>
          </a:p>
        </p:txBody>
      </p:sp>
      <p:pic>
        <p:nvPicPr>
          <p:cNvPr id="19" name="img.freya@image.theme@logo" descr="preencoded.png">    </p:cNvPr>
          <p:cNvPicPr>
            <a:picLocks noChangeAspect="1"/>
          </p:cNvPicPr>
          <p:nvPr/>
        </p:nvPicPr>
        <p:blipFill>
          <a:blip r:embed="rId7"/>
          <a:stretch>
            <a:fillRect/>
          </a:stretch>
        </p:blipFill>
        <p:spPr>
          <a:xfrm>
            <a:off x="11094720" y="5730240"/>
            <a:ext cx="609600" cy="609600"/>
          </a:xfrm>
          <a:prstGeom prst="rect">
            <a:avLst/>
          </a:prstGeom>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8980170"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Native mixing. JavaScript orchestration.</a:t>
            </a:r>
            <a:endParaRPr lang="en-US" sz="3240" dirty="0"/>
          </a:p>
        </p:txBody>
      </p:sp>
      <p:pic>
        <p:nvPicPr>
          <p:cNvPr id="5" name="svg.freya@svg.theme@icon.icon"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487680" y="1567434"/>
            <a:ext cx="609600" cy="609600"/>
          </a:xfrm>
          <a:prstGeom prst="rect">
            <a:avLst/>
          </a:prstGeom>
        </p:spPr>
      </p:pic>
      <p:sp>
        <p:nvSpPr>
          <p:cNvPr id="6" name="span"/>
          <p:cNvSpPr/>
          <p:nvPr/>
        </p:nvSpPr>
        <p:spPr>
          <a:xfrm>
            <a:off x="1341120" y="1571625"/>
            <a:ext cx="3050572"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Native code produces PCM</a:t>
            </a:r>
            <a:endParaRPr lang="en-US" sz="1814" dirty="0"/>
          </a:p>
        </p:txBody>
      </p:sp>
      <p:sp>
        <p:nvSpPr>
          <p:cNvPr id="7" name="span"/>
          <p:cNvSpPr/>
          <p:nvPr/>
        </p:nvSpPr>
        <p:spPr>
          <a:xfrm>
            <a:off x="1341120" y="1898999"/>
            <a:ext cx="7159466"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TinyMidiLoader and TinySoundFont drive music; the C backend mixes effects.</a:t>
            </a:r>
            <a:endParaRPr lang="en-US" sz="1555" dirty="0"/>
          </a:p>
        </p:txBody>
      </p:sp>
      <p:pic>
        <p:nvPicPr>
          <p:cNvPr id="8" name="svg.freya@svg.theme@icon.icon" descr="preencoded.png">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87680" y="2908554"/>
            <a:ext cx="609600" cy="609600"/>
          </a:xfrm>
          <a:prstGeom prst="rect">
            <a:avLst/>
          </a:prstGeom>
        </p:spPr>
      </p:pic>
      <p:sp>
        <p:nvSpPr>
          <p:cNvPr id="9" name="span"/>
          <p:cNvSpPr/>
          <p:nvPr/>
        </p:nvSpPr>
        <p:spPr>
          <a:xfrm>
            <a:off x="1341120" y="2912745"/>
            <a:ext cx="3098864"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Samples cross FFI in blocks</a:t>
            </a:r>
            <a:endParaRPr lang="en-US" sz="1814" dirty="0"/>
          </a:p>
        </p:txBody>
      </p:sp>
      <p:sp>
        <p:nvSpPr>
          <p:cNvPr id="10" name="span"/>
          <p:cNvSpPr/>
          <p:nvPr/>
        </p:nvSpPr>
        <p:spPr>
          <a:xfrm>
            <a:off x="1341120" y="3240119"/>
            <a:ext cx="4726591"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Each tick produces 1,260 stereo frames at 44.1 kHz.</a:t>
            </a:r>
            <a:endParaRPr lang="en-US" sz="1555" dirty="0"/>
          </a:p>
        </p:txBody>
      </p:sp>
      <p:pic>
        <p:nvPicPr>
          <p:cNvPr id="11" name="svg.freya@svg.theme@icon.icon" descr="preencoded.png">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87680" y="4249674"/>
            <a:ext cx="609600" cy="609600"/>
          </a:xfrm>
          <a:prstGeom prst="rect">
            <a:avLst/>
          </a:prstGeom>
        </p:spPr>
      </p:pic>
      <p:sp>
        <p:nvSpPr>
          <p:cNvPr id="12" name="span"/>
          <p:cNvSpPr/>
          <p:nvPr/>
        </p:nvSpPr>
        <p:spPr>
          <a:xfrm>
            <a:off x="1341120" y="4253865"/>
            <a:ext cx="1940624"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Node feeds SDL3</a:t>
            </a:r>
            <a:endParaRPr lang="en-US" sz="1814" dirty="0"/>
          </a:p>
        </p:txBody>
      </p:sp>
      <p:sp>
        <p:nvSpPr>
          <p:cNvPr id="13" name="span"/>
          <p:cNvSpPr/>
          <p:nvPr/>
        </p:nvSpPr>
        <p:spPr>
          <a:xfrm>
            <a:off x="1341120" y="4581239"/>
            <a:ext cx="7450265"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JavaScript queues the PCM and limits backlog without mixing individual samples.</a:t>
            </a:r>
            <a:endParaRPr lang="en-US" sz="1555" dirty="0"/>
          </a:p>
        </p:txBody>
      </p:sp>
      <p:pic>
        <p:nvPicPr>
          <p:cNvPr id="14" name="img.freya@image.theme@logo" descr="preencoded.png">    </p:cNvPr>
          <p:cNvPicPr>
            <a:picLocks noChangeAspect="1"/>
          </p:cNvPicPr>
          <p:nvPr/>
        </p:nvPicPr>
        <p:blipFill>
          <a:blip r:embed="rId7"/>
          <a:stretch>
            <a:fillRect/>
          </a:stretch>
        </p:blipFill>
        <p:spPr>
          <a:xfrm>
            <a:off x="11094720" y="5730240"/>
            <a:ext cx="609600" cy="609600"/>
          </a:xfrm>
          <a:prstGeom prst="rect">
            <a:avLst/>
          </a:prstGeom>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bg>
      <p:bgPr>
        <a:solidFill>
          <a:srgbClr val="FFFFFF"/>
        </a:solidFill>
      </p:bgPr>
    </p:bg>
    <p:spTree>
      <p:nvGrpSpPr>
        <p:cNvPr id="1" name=""/>
        <p:cNvGrpSpPr/>
        <p:nvPr/>
      </p:nvGrpSpPr>
      <p:grpSpPr>
        <a:xfrm>
          <a:off x="0" y="0"/>
          <a:ext cx="0" cy="0"/>
          <a:chOff x="0" y="0"/>
          <a:chExt cx="0" cy="0"/>
        </a:xfrm>
      </p:grpSpPr>
      <p:sp>
        <p:nvSpPr>
          <p:cNvPr id="3" name="article.freya@slide.theme@bg-amber.theme@separator"/>
          <p:cNvSpPr/>
          <p:nvPr/>
        </p:nvSpPr>
        <p:spPr>
          <a:xfrm>
            <a:off x="0" y="0"/>
            <a:ext cx="12192000" cy="6827520"/>
          </a:xfrm>
          <a:prstGeom prst="rect">
            <a:avLst/>
          </a:prstGeom>
          <a:solidFill>
            <a:srgbClr val="FCD34D"/>
          </a:solidFill>
          <a:ln w="12700">
            <a:solidFill>
              <a:srgbClr val="FCD34D">
                <a:alpha val="0"/>
              </a:srgbClr>
            </a:solidFill>
            <a:prstDash val="solid"/>
          </a:ln>
        </p:spPr>
      </p:sp>
      <p:sp>
        <p:nvSpPr>
          <p:cNvPr id="4" name="span"/>
          <p:cNvSpPr/>
          <p:nvPr/>
        </p:nvSpPr>
        <p:spPr>
          <a:xfrm>
            <a:off x="487680" y="2336292"/>
            <a:ext cx="2949893" cy="652272"/>
          </a:xfrm>
          <a:prstGeom prst="rect">
            <a:avLst/>
          </a:prstGeom>
          <a:noFill/>
          <a:ln/>
        </p:spPr>
        <p:txBody>
          <a:bodyPr wrap="none" lIns="0" tIns="0" rIns="0" bIns="0" rtlCol="0" anchor="ctr"/>
          <a:lstStyle/>
          <a:p>
            <a:pPr indent="0" marL="0">
              <a:buNone/>
            </a:pPr>
            <a:r>
              <a:rPr lang="en-US" sz="4277" b="1" u="none" dirty="0">
                <a:solidFill>
                  <a:srgbClr val="000000"/>
                </a:solidFill>
                <a:latin typeface="Bitter" pitchFamily="34" charset="0"/>
                <a:ea typeface="Bitter" pitchFamily="34" charset="-122"/>
                <a:cs typeface="Bitter" pitchFamily="34" charset="-120"/>
              </a:rPr>
              <a:t>How did we</a:t>
            </a:r>
            <a:endParaRPr lang="en-US" sz="4277" dirty="0"/>
          </a:p>
        </p:txBody>
      </p:sp>
      <p:sp>
        <p:nvSpPr>
          <p:cNvPr id="5" name="span"/>
          <p:cNvSpPr/>
          <p:nvPr/>
        </p:nvSpPr>
        <p:spPr>
          <a:xfrm>
            <a:off x="487680" y="3083052"/>
            <a:ext cx="2127599" cy="652272"/>
          </a:xfrm>
          <a:prstGeom prst="rect">
            <a:avLst/>
          </a:prstGeom>
          <a:noFill/>
          <a:ln/>
        </p:spPr>
        <p:txBody>
          <a:bodyPr wrap="none" lIns="0" tIns="0" rIns="0" bIns="0" rtlCol="0" anchor="ctr"/>
          <a:lstStyle/>
          <a:p>
            <a:pPr indent="0" marL="0">
              <a:buNone/>
            </a:pPr>
            <a:r>
              <a:rPr lang="en-US" sz="4277" b="1" u="none" dirty="0">
                <a:solidFill>
                  <a:srgbClr val="000000"/>
                </a:solidFill>
                <a:latin typeface="Bitter" pitchFamily="34" charset="0"/>
                <a:ea typeface="Bitter" pitchFamily="34" charset="-122"/>
                <a:cs typeface="Bitter" pitchFamily="34" charset="-120"/>
              </a:rPr>
              <a:t>package</a:t>
            </a:r>
            <a:endParaRPr lang="en-US" sz="4277" dirty="0"/>
          </a:p>
        </p:txBody>
      </p:sp>
      <p:sp>
        <p:nvSpPr>
          <p:cNvPr id="6" name="span"/>
          <p:cNvSpPr/>
          <p:nvPr/>
        </p:nvSpPr>
        <p:spPr>
          <a:xfrm>
            <a:off x="487680" y="3829812"/>
            <a:ext cx="3543586" cy="652272"/>
          </a:xfrm>
          <a:prstGeom prst="rect">
            <a:avLst/>
          </a:prstGeom>
          <a:noFill/>
          <a:ln/>
        </p:spPr>
        <p:txBody>
          <a:bodyPr wrap="none" lIns="0" tIns="0" rIns="0" bIns="0" rtlCol="0" anchor="ctr"/>
          <a:lstStyle/>
          <a:p>
            <a:pPr indent="0" marL="0">
              <a:buNone/>
            </a:pPr>
            <a:r>
              <a:rPr lang="en-US" sz="4277" b="1" u="none" dirty="0">
                <a:solidFill>
                  <a:srgbClr val="000000"/>
                </a:solidFill>
                <a:latin typeface="Bitter" pitchFamily="34" charset="0"/>
                <a:ea typeface="Bitter" pitchFamily="34" charset="-122"/>
                <a:cs typeface="Bitter" pitchFamily="34" charset="-120"/>
              </a:rPr>
              <a:t>this monster?</a:t>
            </a:r>
            <a:endParaRPr lang="en-US" sz="4277" dirty="0"/>
          </a:p>
        </p:txBody>
      </p:sp>
      <p:pic>
        <p:nvPicPr>
          <p:cNvPr id="7" name="div.image" descr="preencoded.png">    </p:cNvPr>
          <p:cNvPicPr>
            <a:picLocks noChangeAspect="1"/>
          </p:cNvPicPr>
          <p:nvPr/>
        </p:nvPicPr>
        <p:blipFill>
          <a:blip r:embed="rId1"/>
          <a:stretch>
            <a:fillRect/>
          </a:stretch>
        </p:blipFill>
        <p:spPr>
          <a:xfrm>
            <a:off x="6096000" y="0"/>
            <a:ext cx="6096000" cy="6827520"/>
          </a:xfrm>
          <a:prstGeom prst="rect">
            <a:avLst/>
          </a:prstGeom>
        </p:spPr>
      </p:pic>
      <p:pic>
        <p:nvPicPr>
          <p:cNvPr id="8" name="img.freya@image.theme@logo" descr="preencoded.png">    </p:cNvPr>
          <p:cNvPicPr>
            <a:picLocks noChangeAspect="1"/>
          </p:cNvPicPr>
          <p:nvPr/>
        </p:nvPicPr>
        <p:blipFill>
          <a:blip r:embed="rId2"/>
          <a:stretch>
            <a:fillRect/>
          </a:stretch>
        </p:blipFill>
        <p:spPr>
          <a:xfrm>
            <a:off x="11094720" y="5730240"/>
            <a:ext cx="609600" cy="609600"/>
          </a:xfrm>
          <a:prstGeom prst="rect">
            <a:avLst/>
          </a:prstGeom>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7182422"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Node.js SEA works, with a catch</a:t>
            </a:r>
            <a:endParaRPr lang="en-US" sz="3240" dirty="0"/>
          </a:p>
        </p:txBody>
      </p:sp>
      <p:sp>
        <p:nvSpPr>
          <p:cNvPr id="5" name="div.spacer"/>
          <p:cNvSpPr/>
          <p:nvPr/>
        </p:nvSpPr>
        <p:spPr>
          <a:xfrm>
            <a:off x="6089904" y="1781080"/>
            <a:ext cx="12192" cy="4318826"/>
          </a:xfrm>
          <a:prstGeom prst="rect">
            <a:avLst/>
          </a:prstGeom>
          <a:solidFill>
            <a:srgbClr val="D4D4D4"/>
          </a:solidFill>
          <a:ln w="12700">
            <a:solidFill>
              <a:srgbClr val="D4D4D4">
                <a:alpha val="0"/>
              </a:srgbClr>
            </a:solidFill>
            <a:prstDash val="solid"/>
          </a:ln>
        </p:spPr>
      </p:sp>
      <p:pic>
        <p:nvPicPr>
          <p:cNvPr id="6" name="svg.freya@svg.theme@icon.icon.horizontal"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2496312" y="2761488"/>
            <a:ext cx="1219200" cy="1219200"/>
          </a:xfrm>
          <a:prstGeom prst="rect">
            <a:avLst/>
          </a:prstGeom>
        </p:spPr>
      </p:pic>
      <p:sp>
        <p:nvSpPr>
          <p:cNvPr id="7" name="span"/>
          <p:cNvSpPr/>
          <p:nvPr/>
        </p:nvSpPr>
        <p:spPr>
          <a:xfrm>
            <a:off x="1254347" y="4255008"/>
            <a:ext cx="3703130"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SEA provides a virtual filesystem</a:t>
            </a:r>
            <a:endParaRPr lang="en-US" sz="1814" dirty="0"/>
          </a:p>
        </p:txBody>
      </p:sp>
      <p:sp>
        <p:nvSpPr>
          <p:cNvPr id="8" name="span"/>
          <p:cNvSpPr/>
          <p:nvPr/>
        </p:nvSpPr>
        <p:spPr>
          <a:xfrm>
            <a:off x="1656779" y="4582382"/>
            <a:ext cx="2898172"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JavaScript, libraries, and assets</a:t>
            </a:r>
            <a:endParaRPr lang="en-US" sz="1555" dirty="0"/>
          </a:p>
        </p:txBody>
      </p:sp>
      <p:sp>
        <p:nvSpPr>
          <p:cNvPr id="9" name="span"/>
          <p:cNvSpPr/>
          <p:nvPr/>
        </p:nvSpPr>
        <p:spPr>
          <a:xfrm>
            <a:off x="1871948" y="4860036"/>
            <a:ext cx="1700784"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ship together with </a:t>
            </a:r>
            <a:endParaRPr lang="en-US" sz="1555" dirty="0"/>
          </a:p>
        </p:txBody>
      </p:sp>
      <p:sp>
        <p:nvSpPr>
          <p:cNvPr id="10" name="span"/>
          <p:cNvSpPr/>
          <p:nvPr/>
        </p:nvSpPr>
        <p:spPr>
          <a:xfrm>
            <a:off x="4283964" y="4860036"/>
            <a:ext cx="55817"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a:t>
            </a:r>
            <a:endParaRPr lang="en-US" sz="1555" dirty="0"/>
          </a:p>
        </p:txBody>
      </p:sp>
      <p:sp>
        <p:nvSpPr>
          <p:cNvPr id="11" name="code"/>
          <p:cNvSpPr/>
          <p:nvPr/>
        </p:nvSpPr>
        <p:spPr>
          <a:xfrm>
            <a:off x="3572732" y="4841748"/>
            <a:ext cx="711232" cy="262128"/>
          </a:xfrm>
          <a:prstGeom prst="rect">
            <a:avLst/>
          </a:prstGeom>
          <a:noFill/>
          <a:ln/>
        </p:spPr>
        <p:txBody>
          <a:bodyPr wrap="none" lIns="0" tIns="0" rIns="0" bIns="0" rtlCol="0" anchor="ctr"/>
          <a:lstStyle/>
          <a:p>
            <a:pPr indent="0" marL="0">
              <a:buNone/>
            </a:pPr>
            <a:r>
              <a:rPr lang="en-US" sz="1555" u="none" dirty="0">
                <a:solidFill>
                  <a:srgbClr val="000000"/>
                </a:solidFill>
                <a:latin typeface="Roboto Mono" pitchFamily="34" charset="0"/>
                <a:ea typeface="Roboto Mono" pitchFamily="34" charset="-122"/>
                <a:cs typeface="Roboto Mono" pitchFamily="34" charset="-120"/>
              </a:rPr>
              <a:t>useVfs</a:t>
            </a:r>
            <a:endParaRPr lang="en-US" sz="1555" dirty="0"/>
          </a:p>
        </p:txBody>
      </p:sp>
      <p:pic>
        <p:nvPicPr>
          <p:cNvPr id="12" name="svg.freya@svg.theme@icon.icon.horizontal" descr="preencoded.png">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476488" y="2761488"/>
            <a:ext cx="1219200" cy="1219200"/>
          </a:xfrm>
          <a:prstGeom prst="rect">
            <a:avLst/>
          </a:prstGeom>
        </p:spPr>
      </p:pic>
      <p:sp>
        <p:nvSpPr>
          <p:cNvPr id="13" name="span"/>
          <p:cNvSpPr/>
          <p:nvPr/>
        </p:nvSpPr>
        <p:spPr>
          <a:xfrm>
            <a:off x="7229475" y="4255008"/>
            <a:ext cx="3713226"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Native I/O is a different boundary</a:t>
            </a:r>
            <a:endParaRPr lang="en-US" sz="1814" dirty="0"/>
          </a:p>
        </p:txBody>
      </p:sp>
      <p:sp>
        <p:nvSpPr>
          <p:cNvPr id="14" name="span"/>
          <p:cNvSpPr/>
          <p:nvPr/>
        </p:nvSpPr>
        <p:spPr>
          <a:xfrm>
            <a:off x="7269575" y="4588478"/>
            <a:ext cx="899827"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C calls to </a:t>
            </a:r>
            <a:endParaRPr lang="en-US" sz="1555" dirty="0"/>
          </a:p>
        </p:txBody>
      </p:sp>
      <p:sp>
        <p:nvSpPr>
          <p:cNvPr id="15" name="span"/>
          <p:cNvSpPr/>
          <p:nvPr/>
        </p:nvSpPr>
        <p:spPr>
          <a:xfrm>
            <a:off x="8999125" y="4588478"/>
            <a:ext cx="1903476"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 do not automatically</a:t>
            </a:r>
            <a:endParaRPr lang="en-US" sz="1555" dirty="0"/>
          </a:p>
        </p:txBody>
      </p:sp>
      <p:sp>
        <p:nvSpPr>
          <p:cNvPr id="16" name="span"/>
          <p:cNvSpPr/>
          <p:nvPr/>
        </p:nvSpPr>
        <p:spPr>
          <a:xfrm>
            <a:off x="7733252" y="4860036"/>
            <a:ext cx="2705576"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use Node's virtual filesystem.</a:t>
            </a:r>
            <a:endParaRPr lang="en-US" sz="1555" dirty="0"/>
          </a:p>
        </p:txBody>
      </p:sp>
      <p:sp>
        <p:nvSpPr>
          <p:cNvPr id="17" name="code"/>
          <p:cNvSpPr/>
          <p:nvPr/>
        </p:nvSpPr>
        <p:spPr>
          <a:xfrm>
            <a:off x="8169402" y="4570190"/>
            <a:ext cx="829723" cy="262128"/>
          </a:xfrm>
          <a:prstGeom prst="rect">
            <a:avLst/>
          </a:prstGeom>
          <a:noFill/>
          <a:ln/>
        </p:spPr>
        <p:txBody>
          <a:bodyPr wrap="none" lIns="0" tIns="0" rIns="0" bIns="0" rtlCol="0" anchor="ctr"/>
          <a:lstStyle/>
          <a:p>
            <a:pPr indent="0" marL="0">
              <a:buNone/>
            </a:pPr>
            <a:r>
              <a:rPr lang="en-US" sz="1555" u="none" dirty="0">
                <a:solidFill>
                  <a:srgbClr val="000000"/>
                </a:solidFill>
                <a:latin typeface="Roboto Mono" pitchFamily="34" charset="0"/>
                <a:ea typeface="Roboto Mono" pitchFamily="34" charset="-122"/>
                <a:cs typeface="Roboto Mono" pitchFamily="34" charset="-120"/>
              </a:rPr>
              <a:t>fopen()</a:t>
            </a:r>
            <a:endParaRPr lang="en-US" sz="1555" dirty="0"/>
          </a:p>
        </p:txBody>
      </p:sp>
      <p:pic>
        <p:nvPicPr>
          <p:cNvPr id="18" name="img.freya@image.theme@logo" descr="preencoded.png">    </p:cNvPr>
          <p:cNvPicPr>
            <a:picLocks noChangeAspect="1"/>
          </p:cNvPicPr>
          <p:nvPr/>
        </p:nvPicPr>
        <p:blipFill>
          <a:blip r:embed="rId5"/>
          <a:stretch>
            <a:fillRect/>
          </a:stretch>
        </p:blipFill>
        <p:spPr>
          <a:xfrm>
            <a:off x="11094720" y="5730240"/>
            <a:ext cx="609600" cy="609600"/>
          </a:xfrm>
          <a:prstGeom prst="rect">
            <a:avLst/>
          </a:prstGeom>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bg>
      <p:bgPr>
        <a:solidFill>
          <a:srgbClr val="FFFFFF"/>
        </a:solidFill>
      </p:bgPr>
    </p:bg>
    <p:spTree>
      <p:nvGrpSpPr>
        <p:cNvPr id="1" name=""/>
        <p:cNvGrpSpPr/>
        <p:nvPr/>
      </p:nvGrpSpPr>
      <p:grpSpPr>
        <a:xfrm>
          <a:off x="0" y="0"/>
          <a:ext cx="0" cy="0"/>
          <a:chOff x="0" y="0"/>
          <a:chExt cx="0" cy="0"/>
        </a:xfrm>
      </p:grpSpPr>
      <p:sp>
        <p:nvSpPr>
          <p:cNvPr id="3" name="article.freya@slide.theme@bg-amber.theme@separator"/>
          <p:cNvSpPr/>
          <p:nvPr/>
        </p:nvSpPr>
        <p:spPr>
          <a:xfrm>
            <a:off x="0" y="0"/>
            <a:ext cx="12192000" cy="6827520"/>
          </a:xfrm>
          <a:prstGeom prst="rect">
            <a:avLst/>
          </a:prstGeom>
          <a:solidFill>
            <a:srgbClr val="FCD34D"/>
          </a:solidFill>
          <a:ln w="12700">
            <a:solidFill>
              <a:srgbClr val="FCD34D">
                <a:alpha val="0"/>
              </a:srgbClr>
            </a:solidFill>
            <a:prstDash val="solid"/>
          </a:ln>
        </p:spPr>
      </p:sp>
      <p:sp>
        <p:nvSpPr>
          <p:cNvPr id="4" name="span"/>
          <p:cNvSpPr/>
          <p:nvPr/>
        </p:nvSpPr>
        <p:spPr>
          <a:xfrm>
            <a:off x="487680" y="2709672"/>
            <a:ext cx="3924872" cy="652272"/>
          </a:xfrm>
          <a:prstGeom prst="rect">
            <a:avLst/>
          </a:prstGeom>
          <a:noFill/>
          <a:ln/>
        </p:spPr>
        <p:txBody>
          <a:bodyPr wrap="none" lIns="0" tIns="0" rIns="0" bIns="0" rtlCol="0" anchor="ctr"/>
          <a:lstStyle/>
          <a:p>
            <a:pPr indent="0" marL="0">
              <a:buNone/>
            </a:pPr>
            <a:r>
              <a:rPr lang="en-US" sz="4277" b="1" u="none" dirty="0">
                <a:solidFill>
                  <a:srgbClr val="000000"/>
                </a:solidFill>
                <a:latin typeface="Bitter" pitchFamily="34" charset="0"/>
                <a:ea typeface="Bitter" pitchFamily="34" charset="-122"/>
                <a:cs typeface="Bitter" pitchFamily="34" charset="-120"/>
              </a:rPr>
              <a:t>How would you</a:t>
            </a:r>
            <a:endParaRPr lang="en-US" sz="4277" dirty="0"/>
          </a:p>
        </p:txBody>
      </p:sp>
      <p:sp>
        <p:nvSpPr>
          <p:cNvPr id="5" name="span"/>
          <p:cNvSpPr/>
          <p:nvPr/>
        </p:nvSpPr>
        <p:spPr>
          <a:xfrm>
            <a:off x="487680" y="3456432"/>
            <a:ext cx="2743010" cy="652272"/>
          </a:xfrm>
          <a:prstGeom prst="rect">
            <a:avLst/>
          </a:prstGeom>
          <a:noFill/>
          <a:ln/>
        </p:spPr>
        <p:txBody>
          <a:bodyPr wrap="none" lIns="0" tIns="0" rIns="0" bIns="0" rtlCol="0" anchor="ctr"/>
          <a:lstStyle/>
          <a:p>
            <a:pPr indent="0" marL="0">
              <a:buNone/>
            </a:pPr>
            <a:r>
              <a:rPr lang="en-US" sz="4277" b="1" u="none" dirty="0">
                <a:solidFill>
                  <a:srgbClr val="000000"/>
                </a:solidFill>
                <a:latin typeface="Bitter" pitchFamily="34" charset="0"/>
                <a:ea typeface="Bitter" pitchFamily="34" charset="-122"/>
                <a:cs typeface="Bitter" pitchFamily="34" charset="-120"/>
              </a:rPr>
              <a:t>solve that?</a:t>
            </a:r>
            <a:endParaRPr lang="en-US" sz="4277" dirty="0"/>
          </a:p>
        </p:txBody>
      </p:sp>
      <p:pic>
        <p:nvPicPr>
          <p:cNvPr id="6" name="div.image" descr="preencoded.png">    </p:cNvPr>
          <p:cNvPicPr>
            <a:picLocks noChangeAspect="1"/>
          </p:cNvPicPr>
          <p:nvPr/>
        </p:nvPicPr>
        <p:blipFill>
          <a:blip r:embed="rId1"/>
          <a:stretch>
            <a:fillRect/>
          </a:stretch>
        </p:blipFill>
        <p:spPr>
          <a:xfrm>
            <a:off x="6096000" y="0"/>
            <a:ext cx="6096000" cy="6827520"/>
          </a:xfrm>
          <a:prstGeom prst="rect">
            <a:avLst/>
          </a:prstGeom>
        </p:spPr>
      </p:pic>
      <p:pic>
        <p:nvPicPr>
          <p:cNvPr id="7" name="img.freya@image.theme@logo" descr="preencoded.png">    </p:cNvPr>
          <p:cNvPicPr>
            <a:picLocks noChangeAspect="1"/>
          </p:cNvPicPr>
          <p:nvPr/>
        </p:nvPicPr>
        <p:blipFill>
          <a:blip r:embed="rId2"/>
          <a:stretch>
            <a:fillRect/>
          </a:stretch>
        </p:blipFill>
        <p:spPr>
          <a:xfrm>
            <a:off x="11094720" y="5730240"/>
            <a:ext cx="609600" cy="609600"/>
          </a:xfrm>
          <a:prstGeom prst="rect">
            <a:avLst/>
          </a:prstGeom>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bg>
      <p:bgPr>
        <a:solidFill>
          <a:srgbClr val="FFFFFF"/>
        </a:solidFill>
      </p:bgPr>
    </p:bg>
    <p:spTree>
      <p:nvGrpSpPr>
        <p:cNvPr id="1" name=""/>
        <p:cNvGrpSpPr/>
        <p:nvPr/>
      </p:nvGrpSpPr>
      <p:grpSpPr>
        <a:xfrm>
          <a:off x="0" y="0"/>
          <a:ext cx="0" cy="0"/>
          <a:chOff x="0" y="0"/>
          <a:chExt cx="0" cy="0"/>
        </a:xfrm>
      </p:grpSpPr>
      <p:sp>
        <p:nvSpPr>
          <p:cNvPr id="3" name="article.freya@slide.theme@bg-green.theme@separator.theme@fg-white"/>
          <p:cNvSpPr/>
          <p:nvPr/>
        </p:nvSpPr>
        <p:spPr>
          <a:xfrm>
            <a:off x="0" y="0"/>
            <a:ext cx="12192000" cy="6827520"/>
          </a:xfrm>
          <a:prstGeom prst="rect">
            <a:avLst/>
          </a:prstGeom>
          <a:solidFill>
            <a:srgbClr val="16A34A"/>
          </a:solidFill>
          <a:ln w="12700">
            <a:solidFill>
              <a:srgbClr val="16A34A">
                <a:alpha val="0"/>
              </a:srgbClr>
            </a:solidFill>
            <a:prstDash val="solid"/>
          </a:ln>
        </p:spPr>
      </p:sp>
      <p:sp>
        <p:nvSpPr>
          <p:cNvPr id="4" name="span"/>
          <p:cNvSpPr/>
          <p:nvPr/>
        </p:nvSpPr>
        <p:spPr>
          <a:xfrm>
            <a:off x="487680" y="2709672"/>
            <a:ext cx="3041714"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Don't forget</a:t>
            </a:r>
            <a:endParaRPr lang="en-US" sz="4277" dirty="0"/>
          </a:p>
        </p:txBody>
      </p:sp>
      <p:sp>
        <p:nvSpPr>
          <p:cNvPr id="5" name="span"/>
          <p:cNvSpPr/>
          <p:nvPr/>
        </p:nvSpPr>
        <p:spPr>
          <a:xfrm>
            <a:off x="487680" y="3456432"/>
            <a:ext cx="1593628"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about </a:t>
            </a:r>
            <a:endParaRPr lang="en-US" sz="4277" dirty="0"/>
          </a:p>
        </p:txBody>
      </p:sp>
      <p:sp>
        <p:nvSpPr>
          <p:cNvPr id="6" name="span"/>
          <p:cNvSpPr/>
          <p:nvPr/>
        </p:nvSpPr>
        <p:spPr>
          <a:xfrm>
            <a:off x="3793903" y="3456432"/>
            <a:ext cx="1008698"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ing!</a:t>
            </a:r>
            <a:endParaRPr lang="en-US" sz="4277" dirty="0"/>
          </a:p>
        </p:txBody>
      </p:sp>
      <p:sp>
        <p:nvSpPr>
          <p:cNvPr id="7" name="span.theme@fg-black"/>
          <p:cNvSpPr/>
          <p:nvPr/>
        </p:nvSpPr>
        <p:spPr>
          <a:xfrm>
            <a:off x="2081308" y="3456432"/>
            <a:ext cx="1712595" cy="652272"/>
          </a:xfrm>
          <a:prstGeom prst="rect">
            <a:avLst/>
          </a:prstGeom>
          <a:noFill/>
          <a:ln/>
        </p:spPr>
        <p:txBody>
          <a:bodyPr wrap="none" lIns="0" tIns="0" rIns="0" bIns="0" rtlCol="0" anchor="ctr"/>
          <a:lstStyle/>
          <a:p>
            <a:pPr indent="0" marL="0">
              <a:buNone/>
            </a:pPr>
            <a:r>
              <a:rPr lang="en-US" sz="4277" b="1" u="none" dirty="0">
                <a:solidFill>
                  <a:srgbClr val="000000"/>
                </a:solidFill>
                <a:latin typeface="Bitter" pitchFamily="34" charset="0"/>
                <a:ea typeface="Bitter" pitchFamily="34" charset="-122"/>
                <a:cs typeface="Bitter" pitchFamily="34" charset="-120"/>
              </a:rPr>
              <a:t>K.I.S.S.</a:t>
            </a:r>
            <a:endParaRPr lang="en-US" sz="4277" dirty="0"/>
          </a:p>
        </p:txBody>
      </p:sp>
      <p:pic>
        <p:nvPicPr>
          <p:cNvPr id="8" name="div.image" descr="preencoded.png">    </p:cNvPr>
          <p:cNvPicPr>
            <a:picLocks noChangeAspect="1"/>
          </p:cNvPicPr>
          <p:nvPr/>
        </p:nvPicPr>
        <p:blipFill>
          <a:blip r:embed="rId1"/>
          <a:stretch>
            <a:fillRect/>
          </a:stretch>
        </p:blipFill>
        <p:spPr>
          <a:xfrm>
            <a:off x="6096000" y="0"/>
            <a:ext cx="6096000" cy="6827520"/>
          </a:xfrm>
          <a:prstGeom prst="rect">
            <a:avLst/>
          </a:prstGeom>
        </p:spPr>
      </p:pic>
      <p:pic>
        <p:nvPicPr>
          <p:cNvPr id="9" name="img.freya@image.theme@logo" descr="preencoded.png">    </p:cNvPr>
          <p:cNvPicPr>
            <a:picLocks noChangeAspect="1"/>
          </p:cNvPicPr>
          <p:nvPr/>
        </p:nvPicPr>
        <p:blipFill>
          <a:blip r:embed="rId2"/>
          <a:stretch>
            <a:fillRect/>
          </a:stretch>
        </p:blipFill>
        <p:spPr>
          <a:xfrm>
            <a:off x="11094720" y="5730240"/>
            <a:ext cx="609600" cy="609600"/>
          </a:xfrm>
          <a:prstGeom prst="rect">
            <a:avLst/>
          </a:prstGeom>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7433882"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Assets in memory. Saves on disk.</a:t>
            </a:r>
            <a:endParaRPr lang="en-US" sz="3240" dirty="0"/>
          </a:p>
        </p:txBody>
      </p:sp>
      <p:sp>
        <p:nvSpPr>
          <p:cNvPr id="5" name="span"/>
          <p:cNvSpPr/>
          <p:nvPr/>
        </p:nvSpPr>
        <p:spPr>
          <a:xfrm>
            <a:off x="812864" y="1474089"/>
            <a:ext cx="284417" cy="792480"/>
          </a:xfrm>
          <a:prstGeom prst="rect">
            <a:avLst/>
          </a:prstGeom>
          <a:noFill/>
          <a:ln/>
        </p:spPr>
        <p:txBody>
          <a:bodyPr wrap="none" lIns="0" tIns="0" rIns="0" bIns="0" rtlCol="0" anchor="ctr"/>
          <a:lstStyle/>
          <a:p>
            <a:pPr indent="0" marL="0">
              <a:buNone/>
            </a:pPr>
            <a:r>
              <a:rPr lang="en-US" sz="5184" b="1" u="none" dirty="0">
                <a:solidFill>
                  <a:srgbClr val="2563EB"/>
                </a:solidFill>
                <a:latin typeface="Bitter" pitchFamily="34" charset="0"/>
                <a:ea typeface="Bitter" pitchFamily="34" charset="-122"/>
                <a:cs typeface="Bitter" pitchFamily="34" charset="-120"/>
              </a:rPr>
              <a:t>1</a:t>
            </a:r>
            <a:endParaRPr lang="en-US" sz="5184" dirty="0"/>
          </a:p>
        </p:txBody>
      </p:sp>
      <p:sp>
        <p:nvSpPr>
          <p:cNvPr id="6" name="span"/>
          <p:cNvSpPr/>
          <p:nvPr/>
        </p:nvSpPr>
        <p:spPr>
          <a:xfrm>
            <a:off x="1341120" y="1571625"/>
            <a:ext cx="2668524"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Pass assets through FFI</a:t>
            </a:r>
            <a:endParaRPr lang="en-US" sz="1814" dirty="0"/>
          </a:p>
        </p:txBody>
      </p:sp>
      <p:sp>
        <p:nvSpPr>
          <p:cNvPr id="7" name="span"/>
          <p:cNvSpPr/>
          <p:nvPr/>
        </p:nvSpPr>
        <p:spPr>
          <a:xfrm>
            <a:off x="1341120" y="1898999"/>
            <a:ext cx="6569297"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Node reads WAD and SF2 assets and passes their bytes to native code.</a:t>
            </a:r>
            <a:endParaRPr lang="en-US" sz="1555" dirty="0"/>
          </a:p>
        </p:txBody>
      </p:sp>
      <p:sp>
        <p:nvSpPr>
          <p:cNvPr id="8" name="span"/>
          <p:cNvSpPr/>
          <p:nvPr/>
        </p:nvSpPr>
        <p:spPr>
          <a:xfrm>
            <a:off x="726567" y="2815209"/>
            <a:ext cx="370713" cy="792480"/>
          </a:xfrm>
          <a:prstGeom prst="rect">
            <a:avLst/>
          </a:prstGeom>
          <a:noFill/>
          <a:ln/>
        </p:spPr>
        <p:txBody>
          <a:bodyPr wrap="none" lIns="0" tIns="0" rIns="0" bIns="0" rtlCol="0" anchor="ctr"/>
          <a:lstStyle/>
          <a:p>
            <a:pPr indent="0" marL="0">
              <a:buNone/>
            </a:pPr>
            <a:r>
              <a:rPr lang="en-US" sz="5184" b="1" u="none" dirty="0">
                <a:solidFill>
                  <a:srgbClr val="2563EB"/>
                </a:solidFill>
                <a:latin typeface="Bitter" pitchFamily="34" charset="0"/>
                <a:ea typeface="Bitter" pitchFamily="34" charset="-122"/>
                <a:cs typeface="Bitter" pitchFamily="34" charset="-120"/>
              </a:rPr>
              <a:t>2</a:t>
            </a:r>
            <a:endParaRPr lang="en-US" sz="5184" dirty="0"/>
          </a:p>
        </p:txBody>
      </p:sp>
      <p:sp>
        <p:nvSpPr>
          <p:cNvPr id="9" name="span"/>
          <p:cNvSpPr/>
          <p:nvPr/>
        </p:nvSpPr>
        <p:spPr>
          <a:xfrm>
            <a:off x="1341120" y="2912745"/>
            <a:ext cx="2690622"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Adapt native file access</a:t>
            </a:r>
            <a:endParaRPr lang="en-US" sz="1814" dirty="0"/>
          </a:p>
        </p:txBody>
      </p:sp>
      <p:sp>
        <p:nvSpPr>
          <p:cNvPr id="10" name="span"/>
          <p:cNvSpPr/>
          <p:nvPr/>
        </p:nvSpPr>
        <p:spPr>
          <a:xfrm>
            <a:off x="1341120" y="3240119"/>
            <a:ext cx="4814030"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The engine uses memory-backed files in SEA mode.</a:t>
            </a:r>
            <a:endParaRPr lang="en-US" sz="1555" dirty="0"/>
          </a:p>
        </p:txBody>
      </p:sp>
      <p:sp>
        <p:nvSpPr>
          <p:cNvPr id="11" name="span"/>
          <p:cNvSpPr/>
          <p:nvPr/>
        </p:nvSpPr>
        <p:spPr>
          <a:xfrm>
            <a:off x="717995" y="4156329"/>
            <a:ext cx="379286" cy="792480"/>
          </a:xfrm>
          <a:prstGeom prst="rect">
            <a:avLst/>
          </a:prstGeom>
          <a:noFill/>
          <a:ln/>
        </p:spPr>
        <p:txBody>
          <a:bodyPr wrap="none" lIns="0" tIns="0" rIns="0" bIns="0" rtlCol="0" anchor="ctr"/>
          <a:lstStyle/>
          <a:p>
            <a:pPr indent="0" marL="0">
              <a:buNone/>
            </a:pPr>
            <a:r>
              <a:rPr lang="en-US" sz="5184" b="1" u="none" dirty="0">
                <a:solidFill>
                  <a:srgbClr val="2563EB"/>
                </a:solidFill>
                <a:latin typeface="Bitter" pitchFamily="34" charset="0"/>
                <a:ea typeface="Bitter" pitchFamily="34" charset="-122"/>
                <a:cs typeface="Bitter" pitchFamily="34" charset="-120"/>
              </a:rPr>
              <a:t>3</a:t>
            </a:r>
            <a:endParaRPr lang="en-US" sz="5184" dirty="0"/>
          </a:p>
        </p:txBody>
      </p:sp>
      <p:sp>
        <p:nvSpPr>
          <p:cNvPr id="12" name="span"/>
          <p:cNvSpPr/>
          <p:nvPr/>
        </p:nvSpPr>
        <p:spPr>
          <a:xfrm>
            <a:off x="1341120" y="4253865"/>
            <a:ext cx="1917478"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Persist the saves</a:t>
            </a:r>
            <a:endParaRPr lang="en-US" sz="1814" dirty="0"/>
          </a:p>
        </p:txBody>
      </p:sp>
      <p:sp>
        <p:nvSpPr>
          <p:cNvPr id="13" name="span"/>
          <p:cNvSpPr/>
          <p:nvPr/>
        </p:nvSpPr>
        <p:spPr>
          <a:xfrm>
            <a:off x="1341120" y="4581239"/>
            <a:ext cx="6149912"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Save files live on disk; other engine writes stay in process memory.</a:t>
            </a:r>
            <a:endParaRPr lang="en-US" sz="1555" dirty="0"/>
          </a:p>
        </p:txBody>
      </p:sp>
      <p:pic>
        <p:nvPicPr>
          <p:cNvPr id="14" name="img.freya@image.theme@logo" descr="preencoded.png">    </p:cNvPr>
          <p:cNvPicPr>
            <a:picLocks noChangeAspect="1"/>
          </p:cNvPicPr>
          <p:nvPr/>
        </p:nvPicPr>
        <p:blipFill>
          <a:blip r:embed="rId1"/>
          <a:stretch>
            <a:fillRect/>
          </a:stretch>
        </p:blipFill>
        <p:spPr>
          <a:xfrm>
            <a:off x="11094720" y="5730240"/>
            <a:ext cx="609600" cy="609600"/>
          </a:xfrm>
          <a:prstGeom prst="rect">
            <a:avLst/>
          </a:prstGeom>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bg>
      <p:bgPr>
        <a:solidFill>
          <a:srgbClr val="FFFFFF"/>
        </a:solidFill>
      </p:bgPr>
    </p:bg>
    <p:spTree>
      <p:nvGrpSpPr>
        <p:cNvPr id="1" name=""/>
        <p:cNvGrpSpPr/>
        <p:nvPr/>
      </p:nvGrpSpPr>
      <p:grpSpPr>
        <a:xfrm>
          <a:off x="0" y="0"/>
          <a:ext cx="0" cy="0"/>
          <a:chOff x="0" y="0"/>
          <a:chExt cx="0" cy="0"/>
        </a:xfrm>
      </p:grpSpPr>
      <p:sp>
        <p:nvSpPr>
          <p:cNvPr id="3" name="article.freya@slide.theme@bg-sky.theme@separator.theme@fg-white"/>
          <p:cNvSpPr/>
          <p:nvPr/>
        </p:nvSpPr>
        <p:spPr>
          <a:xfrm>
            <a:off x="0" y="0"/>
            <a:ext cx="12192000" cy="6827520"/>
          </a:xfrm>
          <a:prstGeom prst="rect">
            <a:avLst/>
          </a:prstGeom>
          <a:solidFill>
            <a:srgbClr val="0284C7"/>
          </a:solidFill>
          <a:ln w="12700">
            <a:solidFill>
              <a:srgbClr val="0284C7">
                <a:alpha val="0"/>
              </a:srgbClr>
            </a:solidFill>
            <a:prstDash val="solid"/>
          </a:ln>
        </p:spPr>
      </p:sp>
      <p:sp>
        <p:nvSpPr>
          <p:cNvPr id="4" name="span"/>
          <p:cNvSpPr/>
          <p:nvPr/>
        </p:nvSpPr>
        <p:spPr>
          <a:xfrm>
            <a:off x="487680" y="2709672"/>
            <a:ext cx="3086291"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Then comes</a:t>
            </a:r>
            <a:endParaRPr lang="en-US" sz="4277" dirty="0"/>
          </a:p>
        </p:txBody>
      </p:sp>
      <p:sp>
        <p:nvSpPr>
          <p:cNvPr id="5" name="span"/>
          <p:cNvSpPr/>
          <p:nvPr/>
        </p:nvSpPr>
        <p:spPr>
          <a:xfrm>
            <a:off x="487680" y="3456432"/>
            <a:ext cx="3511010"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performance.</a:t>
            </a:r>
            <a:endParaRPr lang="en-US" sz="4277" dirty="0"/>
          </a:p>
        </p:txBody>
      </p:sp>
      <p:pic>
        <p:nvPicPr>
          <p:cNvPr id="6" name="div.image" descr="preencoded.png">    </p:cNvPr>
          <p:cNvPicPr>
            <a:picLocks noChangeAspect="1"/>
          </p:cNvPicPr>
          <p:nvPr/>
        </p:nvPicPr>
        <p:blipFill>
          <a:blip r:embed="rId1"/>
          <a:stretch>
            <a:fillRect/>
          </a:stretch>
        </p:blipFill>
        <p:spPr>
          <a:xfrm>
            <a:off x="6096000" y="0"/>
            <a:ext cx="6096000" cy="6827520"/>
          </a:xfrm>
          <a:prstGeom prst="rect">
            <a:avLst/>
          </a:prstGeom>
        </p:spPr>
      </p:pic>
      <p:pic>
        <p:nvPicPr>
          <p:cNvPr id="7" name="img.freya@image.theme@logo" descr="preencoded.png">    </p:cNvPr>
          <p:cNvPicPr>
            <a:picLocks noChangeAspect="1"/>
          </p:cNvPicPr>
          <p:nvPr/>
        </p:nvPicPr>
        <p:blipFill>
          <a:blip r:embed="rId2"/>
          <a:stretch>
            <a:fillRect/>
          </a:stretch>
        </p:blipFill>
        <p:spPr>
          <a:xfrm>
            <a:off x="11094720" y="5730240"/>
            <a:ext cx="609600" cy="609600"/>
          </a:xfrm>
          <a:prstGeom prst="rect">
            <a:avLst/>
          </a:prstGeom>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6880384"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Destino is not the hottest case</a:t>
            </a:r>
            <a:endParaRPr lang="en-US" sz="3240" dirty="0"/>
          </a:p>
        </p:txBody>
      </p:sp>
      <p:pic>
        <p:nvPicPr>
          <p:cNvPr id="5" name="svg.freya@svg.theme@icon.icon"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487680" y="1567434"/>
            <a:ext cx="609600" cy="609600"/>
          </a:xfrm>
          <a:prstGeom prst="rect">
            <a:avLst/>
          </a:prstGeom>
        </p:spPr>
      </p:pic>
      <p:sp>
        <p:nvSpPr>
          <p:cNvPr id="6" name="span"/>
          <p:cNvSpPr/>
          <p:nvPr/>
        </p:nvSpPr>
        <p:spPr>
          <a:xfrm>
            <a:off x="1341120" y="1571625"/>
            <a:ext cx="2201799"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Doom runs at 35 Hz</a:t>
            </a:r>
            <a:endParaRPr lang="en-US" sz="1814" dirty="0"/>
          </a:p>
        </p:txBody>
      </p:sp>
      <p:sp>
        <p:nvSpPr>
          <p:cNvPr id="7" name="span"/>
          <p:cNvSpPr/>
          <p:nvPr/>
        </p:nvSpPr>
        <p:spPr>
          <a:xfrm>
            <a:off x="1341120" y="1898999"/>
            <a:ext cx="3784283"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The main loop is steady, but not extreme.</a:t>
            </a:r>
            <a:endParaRPr lang="en-US" sz="1555" dirty="0"/>
          </a:p>
        </p:txBody>
      </p:sp>
      <p:pic>
        <p:nvPicPr>
          <p:cNvPr id="8" name="svg.freya@svg.theme@icon.icon" descr="preencoded.png">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87680" y="2908554"/>
            <a:ext cx="609600" cy="609600"/>
          </a:xfrm>
          <a:prstGeom prst="rect">
            <a:avLst/>
          </a:prstGeom>
        </p:spPr>
      </p:pic>
      <p:sp>
        <p:nvSpPr>
          <p:cNvPr id="9" name="span"/>
          <p:cNvSpPr/>
          <p:nvPr/>
        </p:nvSpPr>
        <p:spPr>
          <a:xfrm>
            <a:off x="1341120" y="2912745"/>
            <a:ext cx="3642265"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Batch work across the boundary</a:t>
            </a:r>
            <a:endParaRPr lang="en-US" sz="1814" dirty="0"/>
          </a:p>
        </p:txBody>
      </p:sp>
      <p:sp>
        <p:nvSpPr>
          <p:cNvPr id="10" name="span"/>
          <p:cNvSpPr/>
          <p:nvPr/>
        </p:nvSpPr>
        <p:spPr>
          <a:xfrm>
            <a:off x="1341120" y="3240119"/>
            <a:ext cx="7126796"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44,100 audio frames per second become 35 PCM blocks, not 44,100 FFI calls.</a:t>
            </a:r>
            <a:endParaRPr lang="en-US" sz="1555" dirty="0"/>
          </a:p>
        </p:txBody>
      </p:sp>
      <p:pic>
        <p:nvPicPr>
          <p:cNvPr id="11" name="svg.freya@svg.theme@icon.icon" descr="preencoded.png">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87680" y="4249674"/>
            <a:ext cx="609600" cy="609600"/>
          </a:xfrm>
          <a:prstGeom prst="rect">
            <a:avLst/>
          </a:prstGeom>
        </p:spPr>
      </p:pic>
      <p:sp>
        <p:nvSpPr>
          <p:cNvPr id="12" name="span"/>
          <p:cNvSpPr/>
          <p:nvPr/>
        </p:nvSpPr>
        <p:spPr>
          <a:xfrm>
            <a:off x="1341120" y="4253865"/>
            <a:ext cx="2633472"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Real apps can be hotter</a:t>
            </a:r>
            <a:endParaRPr lang="en-US" sz="1814" dirty="0"/>
          </a:p>
        </p:txBody>
      </p:sp>
      <p:sp>
        <p:nvSpPr>
          <p:cNvPr id="13" name="span"/>
          <p:cNvSpPr/>
          <p:nvPr/>
        </p:nvSpPr>
        <p:spPr>
          <a:xfrm>
            <a:off x="1341120" y="4581239"/>
            <a:ext cx="3981641"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Enterprise libraries may sit on critical paths.</a:t>
            </a:r>
            <a:endParaRPr lang="en-US" sz="1555" dirty="0"/>
          </a:p>
        </p:txBody>
      </p:sp>
      <p:pic>
        <p:nvPicPr>
          <p:cNvPr id="14" name="img.freya@image.theme@logo" descr="preencoded.png">    </p:cNvPr>
          <p:cNvPicPr>
            <a:picLocks noChangeAspect="1"/>
          </p:cNvPicPr>
          <p:nvPr/>
        </p:nvPicPr>
        <p:blipFill>
          <a:blip r:embed="rId7"/>
          <a:stretch>
            <a:fillRect/>
          </a:stretch>
        </p:blipFill>
        <p:spPr>
          <a:xfrm>
            <a:off x="11094720" y="5730240"/>
            <a:ext cx="609600" cy="609600"/>
          </a:xfrm>
          <a:prstGeom prst="rect">
            <a:avLst/>
          </a:prstGeom>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bg>
      <p:bgPr>
        <a:solidFill>
          <a:srgbClr val="FFFFFF"/>
        </a:solidFill>
      </p:bgPr>
    </p:bg>
    <p:spTree>
      <p:nvGrpSpPr>
        <p:cNvPr id="1" name=""/>
        <p:cNvGrpSpPr/>
        <p:nvPr/>
      </p:nvGrpSpPr>
      <p:grpSpPr>
        <a:xfrm>
          <a:off x="0" y="0"/>
          <a:ext cx="0" cy="0"/>
          <a:chOff x="0" y="0"/>
          <a:chExt cx="0" cy="0"/>
        </a:xfrm>
      </p:grpSpPr>
      <p:sp>
        <p:nvSpPr>
          <p:cNvPr id="3" name="article.freya@slide.theme@bg-green.theme@separator.theme@fg-white.reverse"/>
          <p:cNvSpPr/>
          <p:nvPr/>
        </p:nvSpPr>
        <p:spPr>
          <a:xfrm>
            <a:off x="0" y="0"/>
            <a:ext cx="12192000" cy="6827520"/>
          </a:xfrm>
          <a:prstGeom prst="rect">
            <a:avLst/>
          </a:prstGeom>
          <a:solidFill>
            <a:srgbClr val="16A34A"/>
          </a:solidFill>
          <a:ln w="12700">
            <a:solidFill>
              <a:srgbClr val="16A34A">
                <a:alpha val="0"/>
              </a:srgbClr>
            </a:solidFill>
            <a:prstDash val="solid"/>
          </a:ln>
        </p:spPr>
      </p:sp>
      <p:sp>
        <p:nvSpPr>
          <p:cNvPr id="4" name="span"/>
          <p:cNvSpPr/>
          <p:nvPr/>
        </p:nvSpPr>
        <p:spPr>
          <a:xfrm>
            <a:off x="6583680" y="2280666"/>
            <a:ext cx="4152995"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(Very) Fast FFI is</a:t>
            </a:r>
            <a:endParaRPr lang="en-US" sz="4277" dirty="0"/>
          </a:p>
        </p:txBody>
      </p:sp>
      <p:sp>
        <p:nvSpPr>
          <p:cNvPr id="5" name="span"/>
          <p:cNvSpPr/>
          <p:nvPr/>
        </p:nvSpPr>
        <p:spPr>
          <a:xfrm>
            <a:off x="6583680" y="3027426"/>
            <a:ext cx="3854768"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now in Node.js.</a:t>
            </a:r>
            <a:endParaRPr lang="en-US" sz="4277" dirty="0"/>
          </a:p>
        </p:txBody>
      </p:sp>
      <p:pic>
        <p:nvPicPr>
          <p:cNvPr id="6" name="div.image" descr="preencoded.png">    </p:cNvPr>
          <p:cNvPicPr>
            <a:picLocks noChangeAspect="1"/>
          </p:cNvPicPr>
          <p:nvPr/>
        </p:nvPicPr>
        <p:blipFill>
          <a:blip r:embed="rId1"/>
          <a:stretch>
            <a:fillRect/>
          </a:stretch>
        </p:blipFill>
        <p:spPr>
          <a:xfrm>
            <a:off x="0" y="0"/>
            <a:ext cx="6096000" cy="6827520"/>
          </a:xfrm>
          <a:prstGeom prst="rect">
            <a:avLst/>
          </a:prstGeom>
        </p:spPr>
      </p:pic>
      <p:sp>
        <p:nvSpPr>
          <p:cNvPr id="7" name="span"/>
          <p:cNvSpPr/>
          <p:nvPr/>
        </p:nvSpPr>
        <p:spPr>
          <a:xfrm>
            <a:off x="6583680" y="4249674"/>
            <a:ext cx="884777" cy="298704"/>
          </a:xfrm>
          <a:prstGeom prst="rect">
            <a:avLst/>
          </a:prstGeom>
          <a:noFill/>
          <a:ln/>
        </p:spPr>
        <p:txBody>
          <a:bodyPr wrap="none" lIns="0" tIns="0" rIns="0" bIns="0" rtlCol="0" anchor="ctr"/>
          <a:lstStyle/>
          <a:p>
            <a:pPr indent="0" marL="0">
              <a:buNone/>
            </a:pPr>
            <a:r>
              <a:rPr lang="en-US" sz="1944" u="none" dirty="0">
                <a:solidFill>
                  <a:srgbClr val="FFFFFF"/>
                </a:solidFill>
                <a:latin typeface="Inter Light" pitchFamily="34" charset="0"/>
                <a:ea typeface="Inter Light" pitchFamily="34" charset="-122"/>
                <a:cs typeface="Inter Light" pitchFamily="34" charset="-120"/>
              </a:rPr>
              <a:t>Starting</a:t>
            </a:r>
            <a:endParaRPr lang="en-US" sz="1944" dirty="0"/>
          </a:p>
        </p:txBody>
      </p:sp>
      <p:sp>
        <p:nvSpPr>
          <p:cNvPr id="8" name="span"/>
          <p:cNvSpPr/>
          <p:nvPr/>
        </p:nvSpPr>
        <p:spPr>
          <a:xfrm>
            <a:off x="7537799" y="4249674"/>
            <a:ext cx="202978" cy="298704"/>
          </a:xfrm>
          <a:prstGeom prst="rect">
            <a:avLst/>
          </a:prstGeom>
          <a:noFill/>
          <a:ln/>
        </p:spPr>
        <p:txBody>
          <a:bodyPr wrap="none" lIns="0" tIns="0" rIns="0" bIns="0" rtlCol="0" anchor="ctr"/>
          <a:lstStyle/>
          <a:p>
            <a:pPr indent="0" marL="0">
              <a:buNone/>
            </a:pPr>
            <a:r>
              <a:rPr lang="en-US" sz="1944" u="none" dirty="0">
                <a:solidFill>
                  <a:srgbClr val="FFFFFF"/>
                </a:solidFill>
                <a:latin typeface="Inter Light" pitchFamily="34" charset="0"/>
                <a:ea typeface="Inter Light" pitchFamily="34" charset="-122"/>
                <a:cs typeface="Inter Light" pitchFamily="34" charset="-120"/>
              </a:rPr>
              <a:t>in</a:t>
            </a:r>
            <a:endParaRPr lang="en-US" sz="1944" dirty="0"/>
          </a:p>
        </p:txBody>
      </p:sp>
      <p:sp>
        <p:nvSpPr>
          <p:cNvPr id="9" name="span"/>
          <p:cNvSpPr/>
          <p:nvPr/>
        </p:nvSpPr>
        <p:spPr>
          <a:xfrm>
            <a:off x="7810119" y="4249674"/>
            <a:ext cx="880586" cy="298704"/>
          </a:xfrm>
          <a:prstGeom prst="rect">
            <a:avLst/>
          </a:prstGeom>
          <a:noFill/>
          <a:ln/>
        </p:spPr>
        <p:txBody>
          <a:bodyPr wrap="none" lIns="0" tIns="0" rIns="0" bIns="0" rtlCol="0" anchor="ctr"/>
          <a:lstStyle/>
          <a:p>
            <a:pPr indent="0" marL="0">
              <a:buNone/>
            </a:pPr>
            <a:r>
              <a:rPr lang="en-US" sz="1944" u="none" dirty="0">
                <a:solidFill>
                  <a:srgbClr val="FFFFFF"/>
                </a:solidFill>
                <a:latin typeface="Inter Light" pitchFamily="34" charset="0"/>
                <a:ea typeface="Inter Light" pitchFamily="34" charset="-122"/>
                <a:cs typeface="Inter Light" pitchFamily="34" charset="-120"/>
              </a:rPr>
              <a:t>Node.js</a:t>
            </a:r>
            <a:endParaRPr lang="en-US" sz="1944" dirty="0"/>
          </a:p>
        </p:txBody>
      </p:sp>
      <p:sp>
        <p:nvSpPr>
          <p:cNvPr id="10" name="span"/>
          <p:cNvSpPr/>
          <p:nvPr/>
        </p:nvSpPr>
        <p:spPr>
          <a:xfrm>
            <a:off x="8760047" y="4249674"/>
            <a:ext cx="724376" cy="298704"/>
          </a:xfrm>
          <a:prstGeom prst="rect">
            <a:avLst/>
          </a:prstGeom>
          <a:noFill/>
          <a:ln/>
        </p:spPr>
        <p:txBody>
          <a:bodyPr wrap="none" lIns="0" tIns="0" rIns="0" bIns="0" rtlCol="0" anchor="ctr"/>
          <a:lstStyle/>
          <a:p>
            <a:pPr indent="0" marL="0">
              <a:buNone/>
            </a:pPr>
            <a:r>
              <a:rPr lang="en-US" sz="1944" u="none" dirty="0">
                <a:solidFill>
                  <a:srgbClr val="FFFFFF"/>
                </a:solidFill>
                <a:latin typeface="Inter Light" pitchFamily="34" charset="0"/>
                <a:ea typeface="Inter Light" pitchFamily="34" charset="-122"/>
                <a:cs typeface="Inter Light" pitchFamily="34" charset="-120"/>
              </a:rPr>
              <a:t>26.4.0</a:t>
            </a:r>
            <a:endParaRPr lang="en-US" sz="1944" dirty="0"/>
          </a:p>
        </p:txBody>
      </p:sp>
      <p:pic>
        <p:nvPicPr>
          <p:cNvPr id="11" name="img.freya@image.theme@logo" descr="preencoded.png">    </p:cNvPr>
          <p:cNvPicPr>
            <a:picLocks noChangeAspect="1"/>
          </p:cNvPicPr>
          <p:nvPr/>
        </p:nvPicPr>
        <p:blipFill>
          <a:blip r:embed="rId2"/>
          <a:stretch>
            <a:fillRect/>
          </a:stretch>
        </p:blipFill>
        <p:spPr>
          <a:xfrm>
            <a:off x="11094720" y="5730240"/>
            <a:ext cx="609600" cy="609600"/>
          </a:xfrm>
          <a:prstGeom prst="rect">
            <a:avLst/>
          </a:prstGeom>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4">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4030885"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What was added?</a:t>
            </a:r>
            <a:endParaRPr lang="en-US" sz="3240" dirty="0"/>
          </a:p>
        </p:txBody>
      </p:sp>
      <p:sp>
        <p:nvSpPr>
          <p:cNvPr id="5" name="span"/>
          <p:cNvSpPr/>
          <p:nvPr/>
        </p:nvSpPr>
        <p:spPr>
          <a:xfrm>
            <a:off x="487680" y="1571625"/>
            <a:ext cx="736759"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Check</a:t>
            </a:r>
            <a:endParaRPr lang="en-US" sz="1944" dirty="0"/>
          </a:p>
        </p:txBody>
      </p:sp>
      <p:sp>
        <p:nvSpPr>
          <p:cNvPr id="6" name="span"/>
          <p:cNvSpPr/>
          <p:nvPr/>
        </p:nvSpPr>
        <p:spPr>
          <a:xfrm>
            <a:off x="1293781" y="1571625"/>
            <a:ext cx="131350"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it</a:t>
            </a:r>
            <a:endParaRPr lang="en-US" sz="1944" dirty="0"/>
          </a:p>
        </p:txBody>
      </p:sp>
      <p:sp>
        <p:nvSpPr>
          <p:cNvPr id="7" name="span"/>
          <p:cNvSpPr/>
          <p:nvPr/>
        </p:nvSpPr>
        <p:spPr>
          <a:xfrm>
            <a:off x="1494473" y="1571625"/>
            <a:ext cx="365474"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out</a:t>
            </a:r>
            <a:endParaRPr lang="en-US" sz="1944" dirty="0"/>
          </a:p>
        </p:txBody>
      </p:sp>
      <p:sp>
        <p:nvSpPr>
          <p:cNvPr id="8" name="span"/>
          <p:cNvSpPr/>
          <p:nvPr/>
        </p:nvSpPr>
        <p:spPr>
          <a:xfrm>
            <a:off x="1929289" y="1571625"/>
            <a:ext cx="209360"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at</a:t>
            </a:r>
            <a:endParaRPr lang="en-US" sz="1944" dirty="0"/>
          </a:p>
        </p:txBody>
      </p:sp>
      <p:sp>
        <p:nvSpPr>
          <p:cNvPr id="9" name="span"/>
          <p:cNvSpPr/>
          <p:nvPr/>
        </p:nvSpPr>
        <p:spPr>
          <a:xfrm>
            <a:off x="7543991" y="1571625"/>
            <a:ext cx="69723"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t>
            </a:r>
            <a:endParaRPr lang="en-US" sz="1944" dirty="0"/>
          </a:p>
        </p:txBody>
      </p:sp>
      <p:sp>
        <p:nvSpPr>
          <p:cNvPr id="10" name="a">
            <a:hlinkClick r:id="rId1" tooltip=""/>
          </p:cNvPr>
          <p:cNvSpPr/>
          <p:nvPr/>
        </p:nvSpPr>
        <p:spPr>
          <a:xfrm>
            <a:off x="2208086" y="1571625"/>
            <a:ext cx="5335905" cy="298704"/>
          </a:xfrm>
          <a:prstGeom prst="rect">
            <a:avLst/>
          </a:prstGeom>
          <a:noFill/>
          <a:ln/>
        </p:spPr>
        <p:txBody>
          <a:bodyPr wrap="none" lIns="0" tIns="0" rIns="0" bIns="0" rtlCol="0" anchor="ctr"/>
          <a:lstStyle/>
          <a:p>
            <a:pPr indent="0" marL="0">
              <a:buNone/>
            </a:pPr>
            <a:r>
              <a:rPr lang="en-US" sz="1944" b="1" u="none" dirty="0">
                <a:solidFill>
                  <a:srgbClr val="2563EB"/>
                </a:solidFill>
                <a:latin typeface="Inter" pitchFamily="34" charset="0"/>
                <a:ea typeface="Inter" pitchFamily="34" charset="-122"/>
                <a:cs typeface="Inter" pitchFamily="34" charset="-120"/>
              </a:rPr>
              <a:t>https://github.com/nodejs/node/pull/63068</a:t>
            </a:r>
            <a:endParaRPr lang="en-US" sz="1944" dirty="0"/>
          </a:p>
        </p:txBody>
      </p:sp>
      <p:pic>
        <p:nvPicPr>
          <p:cNvPr id="11" name="svg.freya@svg.theme@icon.icon" descr="preencoded.png">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87680" y="2425446"/>
            <a:ext cx="609600" cy="609600"/>
          </a:xfrm>
          <a:prstGeom prst="rect">
            <a:avLst/>
          </a:prstGeom>
        </p:spPr>
      </p:pic>
      <p:sp>
        <p:nvSpPr>
          <p:cNvPr id="12" name="span"/>
          <p:cNvSpPr/>
          <p:nvPr/>
        </p:nvSpPr>
        <p:spPr>
          <a:xfrm>
            <a:off x="1341120" y="2429637"/>
            <a:ext cx="1860137"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V8 Fast API path</a:t>
            </a:r>
            <a:endParaRPr lang="en-US" sz="1814" dirty="0"/>
          </a:p>
        </p:txBody>
      </p:sp>
      <p:sp>
        <p:nvSpPr>
          <p:cNvPr id="13" name="span"/>
          <p:cNvSpPr/>
          <p:nvPr/>
        </p:nvSpPr>
        <p:spPr>
          <a:xfrm>
            <a:off x="1341120" y="2757011"/>
            <a:ext cx="4164425"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Eligible calls avoid the generic callback route.</a:t>
            </a:r>
            <a:endParaRPr lang="en-US" sz="1555" dirty="0"/>
          </a:p>
        </p:txBody>
      </p:sp>
      <p:pic>
        <p:nvPicPr>
          <p:cNvPr id="14" name="svg.freya@svg.theme@icon.icon" descr="preencoded.png">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87680" y="3766566"/>
            <a:ext cx="609600" cy="609600"/>
          </a:xfrm>
          <a:prstGeom prst="rect">
            <a:avLst/>
          </a:prstGeom>
        </p:spPr>
      </p:pic>
      <p:sp>
        <p:nvSpPr>
          <p:cNvPr id="15" name="span"/>
          <p:cNvSpPr/>
          <p:nvPr/>
        </p:nvSpPr>
        <p:spPr>
          <a:xfrm>
            <a:off x="1341120" y="3770757"/>
            <a:ext cx="2122551"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Native trampolines</a:t>
            </a:r>
            <a:endParaRPr lang="en-US" sz="1814" dirty="0"/>
          </a:p>
        </p:txBody>
      </p:sp>
      <p:sp>
        <p:nvSpPr>
          <p:cNvPr id="16" name="span"/>
          <p:cNvSpPr/>
          <p:nvPr/>
        </p:nvSpPr>
        <p:spPr>
          <a:xfrm>
            <a:off x="1341120" y="4098131"/>
            <a:ext cx="4511612"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Generated code adapts V8 calls to the target ABI.</a:t>
            </a:r>
            <a:endParaRPr lang="en-US" sz="1555" dirty="0"/>
          </a:p>
        </p:txBody>
      </p:sp>
      <p:pic>
        <p:nvPicPr>
          <p:cNvPr id="17" name="svg.freya@svg.theme@icon.icon" descr="preencoded.png">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487680" y="5107686"/>
            <a:ext cx="609600" cy="609600"/>
          </a:xfrm>
          <a:prstGeom prst="rect">
            <a:avLst/>
          </a:prstGeom>
        </p:spPr>
      </p:pic>
      <p:sp>
        <p:nvSpPr>
          <p:cNvPr id="18" name="span"/>
          <p:cNvSpPr/>
          <p:nvPr/>
        </p:nvSpPr>
        <p:spPr>
          <a:xfrm>
            <a:off x="1341120" y="5111877"/>
            <a:ext cx="1459706"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Safe fallback</a:t>
            </a:r>
            <a:endParaRPr lang="en-US" sz="1814" dirty="0"/>
          </a:p>
        </p:txBody>
      </p:sp>
      <p:sp>
        <p:nvSpPr>
          <p:cNvPr id="19" name="span"/>
          <p:cNvSpPr/>
          <p:nvPr/>
        </p:nvSpPr>
        <p:spPr>
          <a:xfrm>
            <a:off x="1341120" y="5439251"/>
            <a:ext cx="5201126"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Unsupported signatures continue through existing paths.</a:t>
            </a:r>
            <a:endParaRPr lang="en-US" sz="1555" dirty="0"/>
          </a:p>
        </p:txBody>
      </p:sp>
      <p:pic>
        <p:nvPicPr>
          <p:cNvPr id="20" name="img.freya@image.theme@logo" descr="preencoded.png">    </p:cNvPr>
          <p:cNvPicPr>
            <a:picLocks noChangeAspect="1"/>
          </p:cNvPicPr>
          <p:nvPr/>
        </p:nvPicPr>
        <p:blipFill>
          <a:blip r:embed="rId8"/>
          <a:stretch>
            <a:fillRect/>
          </a:stretch>
        </p:blipFill>
        <p:spPr>
          <a:xfrm>
            <a:off x="11094720" y="5730240"/>
            <a:ext cx="609600" cy="609600"/>
          </a:xfrm>
          <a:prstGeom prst="rect">
            <a:avLst/>
          </a:prstGeom>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name="Slide 45">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4105751"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Why trampolines?</a:t>
            </a:r>
            <a:endParaRPr lang="en-US" sz="3240" dirty="0"/>
          </a:p>
        </p:txBody>
      </p:sp>
      <p:pic>
        <p:nvPicPr>
          <p:cNvPr id="5" name="svg.freya@svg.theme@icon.icon"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487680" y="1567434"/>
            <a:ext cx="609600" cy="609600"/>
          </a:xfrm>
          <a:prstGeom prst="rect">
            <a:avLst/>
          </a:prstGeom>
        </p:spPr>
      </p:pic>
      <p:sp>
        <p:nvSpPr>
          <p:cNvPr id="6" name="span"/>
          <p:cNvSpPr/>
          <p:nvPr/>
        </p:nvSpPr>
        <p:spPr>
          <a:xfrm>
            <a:off x="1341120" y="1571625"/>
            <a:ext cx="3951923"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V8 Fast API skips the slow callback</a:t>
            </a:r>
            <a:endParaRPr lang="en-US" sz="1814" dirty="0"/>
          </a:p>
        </p:txBody>
      </p:sp>
      <p:sp>
        <p:nvSpPr>
          <p:cNvPr id="7" name="span"/>
          <p:cNvSpPr/>
          <p:nvPr/>
        </p:nvSpPr>
        <p:spPr>
          <a:xfrm>
            <a:off x="1341120" y="1898999"/>
            <a:ext cx="4668774"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V8 can call a known, typed native function directly.</a:t>
            </a:r>
            <a:endParaRPr lang="en-US" sz="1555" dirty="0"/>
          </a:p>
        </p:txBody>
      </p:sp>
      <p:pic>
        <p:nvPicPr>
          <p:cNvPr id="8" name="svg.freya@svg.theme@icon.icon" descr="preencoded.png">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87680" y="2908554"/>
            <a:ext cx="609600" cy="609600"/>
          </a:xfrm>
          <a:prstGeom prst="rect">
            <a:avLst/>
          </a:prstGeom>
        </p:spPr>
      </p:pic>
      <p:sp>
        <p:nvSpPr>
          <p:cNvPr id="9" name="span"/>
          <p:cNvSpPr/>
          <p:nvPr/>
        </p:nvSpPr>
        <p:spPr>
          <a:xfrm>
            <a:off x="1341120" y="2912745"/>
            <a:ext cx="4268248"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FFI symbols are discovered at runtime</a:t>
            </a:r>
            <a:endParaRPr lang="en-US" sz="1814" dirty="0"/>
          </a:p>
        </p:txBody>
      </p:sp>
      <p:sp>
        <p:nvSpPr>
          <p:cNvPr id="10" name="span"/>
          <p:cNvSpPr/>
          <p:nvPr/>
        </p:nvSpPr>
        <p:spPr>
          <a:xfrm>
            <a:off x="1341120" y="3240119"/>
            <a:ext cx="4952619"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The target signature is not a handwritten C++ binding.</a:t>
            </a:r>
            <a:endParaRPr lang="en-US" sz="1555" dirty="0"/>
          </a:p>
        </p:txBody>
      </p:sp>
      <p:pic>
        <p:nvPicPr>
          <p:cNvPr id="11" name="svg.freya@svg.theme@icon.icon" descr="preencoded.png">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87680" y="4249674"/>
            <a:ext cx="609600" cy="609600"/>
          </a:xfrm>
          <a:prstGeom prst="rect">
            <a:avLst/>
          </a:prstGeom>
        </p:spPr>
      </p:pic>
      <p:sp>
        <p:nvSpPr>
          <p:cNvPr id="12" name="span"/>
          <p:cNvSpPr/>
          <p:nvPr/>
        </p:nvSpPr>
        <p:spPr>
          <a:xfrm>
            <a:off x="1341120" y="4253865"/>
            <a:ext cx="2965133"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Trampolines adapt the call</a:t>
            </a:r>
            <a:endParaRPr lang="en-US" sz="1814" dirty="0"/>
          </a:p>
        </p:txBody>
      </p:sp>
      <p:sp>
        <p:nvSpPr>
          <p:cNvPr id="13" name="span"/>
          <p:cNvSpPr/>
          <p:nvPr/>
        </p:nvSpPr>
        <p:spPr>
          <a:xfrm>
            <a:off x="1341120" y="4581239"/>
            <a:ext cx="5932265"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They move arguments from V8's call shape into the target C ABI.</a:t>
            </a:r>
            <a:endParaRPr lang="en-US" sz="1555" dirty="0"/>
          </a:p>
        </p:txBody>
      </p:sp>
      <p:pic>
        <p:nvPicPr>
          <p:cNvPr id="14" name="img.freya@image.theme@logo" descr="preencoded.png">    </p:cNvPr>
          <p:cNvPicPr>
            <a:picLocks noChangeAspect="1"/>
          </p:cNvPicPr>
          <p:nvPr/>
        </p:nvPicPr>
        <p:blipFill>
          <a:blip r:embed="rId7"/>
          <a:stretch>
            <a:fillRect/>
          </a:stretch>
        </p:blipFill>
        <p:spPr>
          <a:xfrm>
            <a:off x="11094720" y="5730240"/>
            <a:ext cx="609600" cy="609600"/>
          </a:xfrm>
          <a:prstGeom prst="rect">
            <a:avLst/>
          </a:prstGeom>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name="Slide 46">
    <p:bg>
      <p:bgPr>
        <a:solidFill>
          <a:srgbClr val="FFFFFF"/>
        </a:solidFill>
      </p:bgPr>
    </p:bg>
    <p:spTree>
      <p:nvGrpSpPr>
        <p:cNvPr id="1" name=""/>
        <p:cNvGrpSpPr/>
        <p:nvPr/>
      </p:nvGrpSpPr>
      <p:grpSpPr>
        <a:xfrm>
          <a:off x="0" y="0"/>
          <a:ext cx="0" cy="0"/>
          <a:chOff x="0" y="0"/>
          <a:chExt cx="0" cy="0"/>
        </a:xfrm>
      </p:grpSpPr>
      <p:sp>
        <p:nvSpPr>
          <p:cNvPr id="3" name="article.freya@slide.theme@bg-orange.theme@hero"/>
          <p:cNvSpPr/>
          <p:nvPr/>
        </p:nvSpPr>
        <p:spPr>
          <a:xfrm>
            <a:off x="0" y="0"/>
            <a:ext cx="12192000" cy="6827520"/>
          </a:xfrm>
          <a:prstGeom prst="rect">
            <a:avLst/>
          </a:prstGeom>
          <a:solidFill>
            <a:srgbClr val="EA580C"/>
          </a:solidFill>
          <a:ln w="12700">
            <a:solidFill>
              <a:srgbClr val="EA580C">
                <a:alpha val="0"/>
              </a:srgbClr>
            </a:solidFill>
            <a:prstDash val="solid"/>
          </a:ln>
        </p:spPr>
      </p:sp>
      <p:sp>
        <p:nvSpPr>
          <p:cNvPr id="4" name="span"/>
          <p:cNvSpPr/>
          <p:nvPr/>
        </p:nvSpPr>
        <p:spPr>
          <a:xfrm>
            <a:off x="2027206" y="426720"/>
            <a:ext cx="8137493" cy="3011424"/>
          </a:xfrm>
          <a:prstGeom prst="rect">
            <a:avLst/>
          </a:prstGeom>
          <a:noFill/>
          <a:ln/>
        </p:spPr>
        <p:txBody>
          <a:bodyPr wrap="none" lIns="0" tIns="0" rIns="0" bIns="0" rtlCol="0" anchor="ctr"/>
          <a:lstStyle/>
          <a:p>
            <a:pPr indent="0" marL="0">
              <a:buNone/>
            </a:pPr>
            <a:r>
              <a:rPr lang="en-US" sz="19440" b="1" u="none" dirty="0">
                <a:solidFill>
                  <a:srgbClr val="000000"/>
                </a:solidFill>
                <a:latin typeface="Montserrat" pitchFamily="34" charset="0"/>
                <a:ea typeface="Montserrat" pitchFamily="34" charset="-122"/>
                <a:cs typeface="Montserrat" pitchFamily="34" charset="-120"/>
              </a:rPr>
              <a:t>DEMO</a:t>
            </a:r>
            <a:endParaRPr lang="en-US" sz="19440" dirty="0"/>
          </a:p>
        </p:txBody>
      </p:sp>
      <p:sp>
        <p:nvSpPr>
          <p:cNvPr id="5" name="span"/>
          <p:cNvSpPr/>
          <p:nvPr/>
        </p:nvSpPr>
        <p:spPr>
          <a:xfrm>
            <a:off x="3025521" y="3395472"/>
            <a:ext cx="6140863" cy="2987040"/>
          </a:xfrm>
          <a:prstGeom prst="rect">
            <a:avLst/>
          </a:prstGeom>
          <a:noFill/>
          <a:ln/>
        </p:spPr>
        <p:txBody>
          <a:bodyPr wrap="none" lIns="0" tIns="0" rIns="0" bIns="0" rtlCol="0" anchor="ctr"/>
          <a:lstStyle/>
          <a:p>
            <a:pPr indent="0" marL="0">
              <a:buNone/>
            </a:pPr>
            <a:r>
              <a:rPr lang="en-US" sz="19440" b="1" u="none" dirty="0">
                <a:solidFill>
                  <a:srgbClr val="FFFFFF"/>
                </a:solidFill>
                <a:latin typeface="Inter" pitchFamily="34" charset="0"/>
                <a:ea typeface="Inter" pitchFamily="34" charset="-122"/>
                <a:cs typeface="Inter" pitchFamily="34" charset="-120"/>
              </a:rPr>
              <a:t>TIME</a:t>
            </a:r>
            <a:endParaRPr lang="en-US" sz="19440" dirty="0"/>
          </a:p>
        </p:txBody>
      </p:sp>
      <p:pic>
        <p:nvPicPr>
          <p:cNvPr id="6" name="img.freya@image.theme@logo" descr="preencoded.png">    </p:cNvPr>
          <p:cNvPicPr>
            <a:picLocks noChangeAspect="1"/>
          </p:cNvPicPr>
          <p:nvPr/>
        </p:nvPicPr>
        <p:blipFill>
          <a:blip r:embed="rId1"/>
          <a:stretch>
            <a:fillRect/>
          </a:stretch>
        </p:blipFill>
        <p:spPr>
          <a:xfrm>
            <a:off x="11094720" y="5730240"/>
            <a:ext cx="609600" cy="609600"/>
          </a:xfrm>
          <a:prstGeom prst="rect">
            <a:avLst/>
          </a:prstGeom>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name="Slide 47">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2861501"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Check it out!</a:t>
            </a:r>
            <a:endParaRPr lang="en-US" sz="3240" dirty="0"/>
          </a:p>
        </p:txBody>
      </p:sp>
      <p:sp>
        <p:nvSpPr>
          <p:cNvPr id="5" name="span"/>
          <p:cNvSpPr/>
          <p:nvPr/>
        </p:nvSpPr>
        <p:spPr>
          <a:xfrm>
            <a:off x="487680" y="1571625"/>
            <a:ext cx="293751"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As</a:t>
            </a:r>
            <a:endParaRPr lang="en-US" sz="1944" dirty="0"/>
          </a:p>
        </p:txBody>
      </p:sp>
      <p:sp>
        <p:nvSpPr>
          <p:cNvPr id="6" name="span"/>
          <p:cNvSpPr/>
          <p:nvPr/>
        </p:nvSpPr>
        <p:spPr>
          <a:xfrm>
            <a:off x="850773" y="1571625"/>
            <a:ext cx="681133"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usual,</a:t>
            </a:r>
            <a:endParaRPr lang="en-US" sz="1944" dirty="0"/>
          </a:p>
        </p:txBody>
      </p:sp>
      <p:sp>
        <p:nvSpPr>
          <p:cNvPr id="7" name="span"/>
          <p:cNvSpPr/>
          <p:nvPr/>
        </p:nvSpPr>
        <p:spPr>
          <a:xfrm>
            <a:off x="1601248" y="1571625"/>
            <a:ext cx="1217771"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everything</a:t>
            </a:r>
            <a:endParaRPr lang="en-US" sz="1944" dirty="0"/>
          </a:p>
        </p:txBody>
      </p:sp>
      <p:sp>
        <p:nvSpPr>
          <p:cNvPr id="8" name="span"/>
          <p:cNvSpPr/>
          <p:nvPr/>
        </p:nvSpPr>
        <p:spPr>
          <a:xfrm>
            <a:off x="2888361" y="1571625"/>
            <a:ext cx="339947"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we</a:t>
            </a:r>
            <a:endParaRPr lang="en-US" sz="1944" dirty="0"/>
          </a:p>
        </p:txBody>
      </p:sp>
      <p:sp>
        <p:nvSpPr>
          <p:cNvPr id="9" name="span"/>
          <p:cNvSpPr/>
          <p:nvPr/>
        </p:nvSpPr>
        <p:spPr>
          <a:xfrm>
            <a:off x="3297650" y="1571625"/>
            <a:ext cx="558070"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build</a:t>
            </a:r>
            <a:endParaRPr lang="en-US" sz="1944" dirty="0"/>
          </a:p>
        </p:txBody>
      </p:sp>
      <p:sp>
        <p:nvSpPr>
          <p:cNvPr id="10" name="span"/>
          <p:cNvSpPr/>
          <p:nvPr/>
        </p:nvSpPr>
        <p:spPr>
          <a:xfrm>
            <a:off x="3925062" y="1571625"/>
            <a:ext cx="209360"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at</a:t>
            </a:r>
            <a:endParaRPr lang="en-US" sz="1944" dirty="0"/>
          </a:p>
        </p:txBody>
      </p:sp>
      <p:sp>
        <p:nvSpPr>
          <p:cNvPr id="11" name="span"/>
          <p:cNvSpPr/>
          <p:nvPr/>
        </p:nvSpPr>
        <p:spPr>
          <a:xfrm>
            <a:off x="4203764" y="1571625"/>
            <a:ext cx="1353407"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Platformatic</a:t>
            </a:r>
            <a:endParaRPr lang="en-US" sz="1944" dirty="0"/>
          </a:p>
        </p:txBody>
      </p:sp>
      <p:sp>
        <p:nvSpPr>
          <p:cNvPr id="12" name="span"/>
          <p:cNvSpPr/>
          <p:nvPr/>
        </p:nvSpPr>
        <p:spPr>
          <a:xfrm>
            <a:off x="5626513" y="1571625"/>
            <a:ext cx="185071"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is</a:t>
            </a:r>
            <a:endParaRPr lang="en-US" sz="1944" dirty="0"/>
          </a:p>
        </p:txBody>
      </p:sp>
      <p:sp>
        <p:nvSpPr>
          <p:cNvPr id="13" name="span"/>
          <p:cNvSpPr/>
          <p:nvPr/>
        </p:nvSpPr>
        <p:spPr>
          <a:xfrm>
            <a:off x="5880926" y="1571625"/>
            <a:ext cx="1002697"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available</a:t>
            </a:r>
            <a:endParaRPr lang="en-US" sz="1944" dirty="0"/>
          </a:p>
        </p:txBody>
      </p:sp>
      <p:sp>
        <p:nvSpPr>
          <p:cNvPr id="14" name="span"/>
          <p:cNvSpPr/>
          <p:nvPr/>
        </p:nvSpPr>
        <p:spPr>
          <a:xfrm>
            <a:off x="6953060" y="1571625"/>
            <a:ext cx="29165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on</a:t>
            </a:r>
            <a:endParaRPr lang="en-US" sz="1944" dirty="0"/>
          </a:p>
        </p:txBody>
      </p:sp>
      <p:sp>
        <p:nvSpPr>
          <p:cNvPr id="15" name="span"/>
          <p:cNvSpPr/>
          <p:nvPr/>
        </p:nvSpPr>
        <p:spPr>
          <a:xfrm>
            <a:off x="7314057" y="1571625"/>
            <a:ext cx="861441"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GitHub.</a:t>
            </a:r>
            <a:endParaRPr lang="en-US" sz="1944" dirty="0"/>
          </a:p>
        </p:txBody>
      </p:sp>
      <p:pic>
        <p:nvPicPr>
          <p:cNvPr id="16" name="svg.code.theme@qr.big"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3852672" y="2399157"/>
            <a:ext cx="4486656" cy="2438400"/>
          </a:xfrm>
          <a:prstGeom prst="rect">
            <a:avLst/>
          </a:prstGeom>
        </p:spPr>
      </p:pic>
      <p:sp>
        <p:nvSpPr>
          <p:cNvPr id="17" name="a">
            <a:hlinkClick r:id="rId3" tooltip=""/>
          </p:cNvPr>
          <p:cNvSpPr/>
          <p:nvPr/>
        </p:nvSpPr>
        <p:spPr>
          <a:xfrm>
            <a:off x="3674650" y="5050917"/>
            <a:ext cx="4842701" cy="298704"/>
          </a:xfrm>
          <a:prstGeom prst="rect">
            <a:avLst/>
          </a:prstGeom>
          <a:noFill/>
          <a:ln/>
        </p:spPr>
        <p:txBody>
          <a:bodyPr wrap="none" lIns="0" tIns="0" rIns="0" bIns="0" rtlCol="0" anchor="ctr"/>
          <a:lstStyle/>
          <a:p>
            <a:pPr indent="0" marL="0">
              <a:buNone/>
            </a:pPr>
            <a:r>
              <a:rPr lang="en-US" sz="1944" b="1" u="none" dirty="0">
                <a:solidFill>
                  <a:srgbClr val="2563EB"/>
                </a:solidFill>
                <a:latin typeface="Inter" pitchFamily="34" charset="0"/>
                <a:ea typeface="Inter" pitchFamily="34" charset="-122"/>
                <a:cs typeface="Inter" pitchFamily="34" charset="-120"/>
              </a:rPr>
              <a:t>https://github.com/platformatic/destino</a:t>
            </a:r>
            <a:endParaRPr lang="en-US" sz="1944" dirty="0"/>
          </a:p>
        </p:txBody>
      </p:sp>
      <p:pic>
        <p:nvPicPr>
          <p:cNvPr id="18" name="img.freya@image.theme@logo" descr="preencoded.png">    </p:cNvPr>
          <p:cNvPicPr>
            <a:picLocks noChangeAspect="1"/>
          </p:cNvPicPr>
          <p:nvPr/>
        </p:nvPicPr>
        <p:blipFill>
          <a:blip r:embed="rId4"/>
          <a:stretch>
            <a:fillRect/>
          </a:stretch>
        </p:blipFill>
        <p:spPr>
          <a:xfrm>
            <a:off x="11094720" y="5730240"/>
            <a:ext cx="609600" cy="609600"/>
          </a:xfrm>
          <a:prstGeom prst="rect">
            <a:avLst/>
          </a:prstGeom>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name="Slide 48">
    <p:bg>
      <p:bgPr>
        <a:solidFill>
          <a:srgbClr val="FFFFFF"/>
        </a:solidFill>
      </p:bgPr>
    </p:bg>
    <p:spTree>
      <p:nvGrpSpPr>
        <p:cNvPr id="1" name=""/>
        <p:cNvGrpSpPr/>
        <p:nvPr/>
      </p:nvGrpSpPr>
      <p:grpSpPr>
        <a:xfrm>
          <a:off x="0" y="0"/>
          <a:ext cx="0" cy="0"/>
          <a:chOff x="0" y="0"/>
          <a:chExt cx="0" cy="0"/>
        </a:xfrm>
      </p:grpSpPr>
      <p:sp>
        <p:nvSpPr>
          <p:cNvPr id="3" name="article.freya@slide.theme@bg-amber.theme@hero"/>
          <p:cNvSpPr/>
          <p:nvPr/>
        </p:nvSpPr>
        <p:spPr>
          <a:xfrm>
            <a:off x="0" y="0"/>
            <a:ext cx="12192000" cy="6827520"/>
          </a:xfrm>
          <a:prstGeom prst="rect">
            <a:avLst/>
          </a:prstGeom>
          <a:solidFill>
            <a:srgbClr val="FCD34D"/>
          </a:solidFill>
          <a:ln w="12700">
            <a:solidFill>
              <a:srgbClr val="FCD34D">
                <a:alpha val="0"/>
              </a:srgbClr>
            </a:solidFill>
            <a:prstDash val="solid"/>
          </a:ln>
        </p:spPr>
      </p:sp>
      <p:sp>
        <p:nvSpPr>
          <p:cNvPr id="4" name="span"/>
          <p:cNvSpPr/>
          <p:nvPr/>
        </p:nvSpPr>
        <p:spPr>
          <a:xfrm>
            <a:off x="928592" y="426720"/>
            <a:ext cx="10334816" cy="3011424"/>
          </a:xfrm>
          <a:prstGeom prst="rect">
            <a:avLst/>
          </a:prstGeom>
          <a:noFill/>
          <a:ln/>
        </p:spPr>
        <p:txBody>
          <a:bodyPr wrap="none" lIns="0" tIns="0" rIns="0" bIns="0" rtlCol="0" anchor="ctr"/>
          <a:lstStyle/>
          <a:p>
            <a:pPr indent="0" marL="0">
              <a:buNone/>
            </a:pPr>
            <a:r>
              <a:rPr lang="en-US" sz="19440" b="1" u="none" dirty="0">
                <a:solidFill>
                  <a:srgbClr val="000000"/>
                </a:solidFill>
                <a:latin typeface="Montserrat" pitchFamily="34" charset="0"/>
                <a:ea typeface="Montserrat" pitchFamily="34" charset="-122"/>
                <a:cs typeface="Montserrat" pitchFamily="34" charset="-120"/>
              </a:rPr>
              <a:t>WHAT'S</a:t>
            </a:r>
            <a:endParaRPr lang="en-US" sz="19440" dirty="0"/>
          </a:p>
        </p:txBody>
      </p:sp>
      <p:sp>
        <p:nvSpPr>
          <p:cNvPr id="5" name="span.theme@fg-fuchsia"/>
          <p:cNvSpPr/>
          <p:nvPr/>
        </p:nvSpPr>
        <p:spPr>
          <a:xfrm>
            <a:off x="2027968" y="3395472"/>
            <a:ext cx="8136065" cy="2987040"/>
          </a:xfrm>
          <a:prstGeom prst="rect">
            <a:avLst/>
          </a:prstGeom>
          <a:noFill/>
          <a:ln/>
        </p:spPr>
        <p:txBody>
          <a:bodyPr wrap="none" lIns="0" tIns="0" rIns="0" bIns="0" rtlCol="0" anchor="ctr"/>
          <a:lstStyle/>
          <a:p>
            <a:pPr indent="0" marL="0">
              <a:buNone/>
            </a:pPr>
            <a:r>
              <a:rPr lang="en-US" sz="19440" b="1" u="none" dirty="0">
                <a:solidFill>
                  <a:srgbClr val="C026D3"/>
                </a:solidFill>
                <a:latin typeface="Inter" pitchFamily="34" charset="0"/>
                <a:ea typeface="Inter" pitchFamily="34" charset="-122"/>
                <a:cs typeface="Inter" pitchFamily="34" charset="-120"/>
              </a:rPr>
              <a:t>NEXT?</a:t>
            </a:r>
            <a:endParaRPr lang="en-US" sz="19440" dirty="0"/>
          </a:p>
        </p:txBody>
      </p:sp>
      <p:pic>
        <p:nvPicPr>
          <p:cNvPr id="6" name="img.freya@image.theme@logo" descr="preencoded.png">    </p:cNvPr>
          <p:cNvPicPr>
            <a:picLocks noChangeAspect="1"/>
          </p:cNvPicPr>
          <p:nvPr/>
        </p:nvPicPr>
        <p:blipFill>
          <a:blip r:embed="rId1"/>
          <a:stretch>
            <a:fillRect/>
          </a:stretch>
        </p:blipFill>
        <p:spPr>
          <a:xfrm>
            <a:off x="11094720" y="5730240"/>
            <a:ext cx="609600" cy="609600"/>
          </a:xfrm>
          <a:prstGeom prst="rect">
            <a:avLst/>
          </a:prstGeom>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name="Slide 49">
    <p:bg>
      <p:bgPr>
        <a:solidFill>
          <a:srgbClr val="FFFFFF"/>
        </a:solidFill>
      </p:bgPr>
    </p:bg>
    <p:spTree>
      <p:nvGrpSpPr>
        <p:cNvPr id="1" name=""/>
        <p:cNvGrpSpPr/>
        <p:nvPr/>
      </p:nvGrpSpPr>
      <p:grpSpPr>
        <a:xfrm>
          <a:off x="0" y="0"/>
          <a:ext cx="0" cy="0"/>
          <a:chOff x="0" y="0"/>
          <a:chExt cx="0" cy="0"/>
        </a:xfrm>
      </p:grpSpPr>
      <p:sp>
        <p:nvSpPr>
          <p:cNvPr id="3" name="article.freya@slide.theme@quote.dark"/>
          <p:cNvSpPr/>
          <p:nvPr/>
        </p:nvSpPr>
        <p:spPr>
          <a:xfrm>
            <a:off x="0" y="0"/>
            <a:ext cx="12192000" cy="6827520"/>
          </a:xfrm>
          <a:prstGeom prst="rect">
            <a:avLst/>
          </a:prstGeom>
          <a:solidFill>
            <a:srgbClr val="EA580C"/>
          </a:solidFill>
          <a:ln w="12700">
            <a:solidFill>
              <a:srgbClr val="EA580C">
                <a:alpha val="0"/>
              </a:srgbClr>
            </a:solidFill>
            <a:prstDash val="solid"/>
          </a:ln>
        </p:spPr>
      </p:sp>
      <p:pic>
        <p:nvPicPr>
          <p:cNvPr id="4" name="svg.freya@svg.theme@icon.icon.primary.dark"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2438400" y="4023360"/>
            <a:ext cx="3048000" cy="3048000"/>
          </a:xfrm>
          <a:prstGeom prst="rect">
            <a:avLst/>
          </a:prstGeom>
        </p:spPr>
      </p:pic>
      <p:pic>
        <p:nvPicPr>
          <p:cNvPr id="5" name="svg.freya@svg.theme@icon.icon.secondary.dark" descr="preencoded.png">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10800000">
            <a:off x="6705600" y="-487680"/>
            <a:ext cx="3048000" cy="3048000"/>
          </a:xfrm>
          <a:prstGeom prst="rect">
            <a:avLst/>
          </a:prstGeom>
        </p:spPr>
      </p:pic>
      <p:sp>
        <p:nvSpPr>
          <p:cNvPr id="6" name="span"/>
          <p:cNvSpPr/>
          <p:nvPr/>
        </p:nvSpPr>
        <p:spPr>
          <a:xfrm>
            <a:off x="487680" y="518160"/>
            <a:ext cx="3613214" cy="499872"/>
          </a:xfrm>
          <a:prstGeom prst="rect">
            <a:avLst/>
          </a:prstGeom>
          <a:noFill/>
          <a:ln/>
        </p:spPr>
        <p:txBody>
          <a:bodyPr wrap="none" lIns="0" tIns="0" rIns="0" bIns="0" rtlCol="0" anchor="ctr"/>
          <a:lstStyle/>
          <a:p>
            <a:pPr indent="0" marL="0">
              <a:buNone/>
            </a:pPr>
            <a:r>
              <a:rPr lang="en-US" sz="3240" u="none" dirty="0">
                <a:solidFill>
                  <a:srgbClr val="FFFFFF"/>
                </a:solidFill>
                <a:latin typeface="Montserrat Black" pitchFamily="34" charset="0"/>
                <a:ea typeface="Montserrat Black" pitchFamily="34" charset="-122"/>
                <a:cs typeface="Montserrat Black" pitchFamily="34" charset="-120"/>
              </a:rPr>
              <a:t>One last thing™</a:t>
            </a:r>
            <a:endParaRPr lang="en-US" sz="3240" dirty="0"/>
          </a:p>
        </p:txBody>
      </p:sp>
      <p:sp>
        <p:nvSpPr>
          <p:cNvPr id="7" name="span.sentence.dark"/>
          <p:cNvSpPr/>
          <p:nvPr/>
        </p:nvSpPr>
        <p:spPr>
          <a:xfrm>
            <a:off x="487680" y="2705576"/>
            <a:ext cx="8389334" cy="493776"/>
          </a:xfrm>
          <a:prstGeom prst="rect">
            <a:avLst/>
          </a:prstGeom>
          <a:noFill/>
          <a:ln/>
        </p:spPr>
        <p:txBody>
          <a:bodyPr wrap="none" lIns="0" tIns="0" rIns="0" bIns="0" rtlCol="0" anchor="ctr"/>
          <a:lstStyle/>
          <a:p>
            <a:pPr indent="0" marL="0">
              <a:buNone/>
            </a:pPr>
            <a:r>
              <a:rPr lang="en-US" sz="3240" b="1" i="1" u="none" dirty="0">
                <a:solidFill>
                  <a:srgbClr val="FFFFFF"/>
                </a:solidFill>
                <a:latin typeface="Bitter" pitchFamily="34" charset="0"/>
                <a:ea typeface="Bitter" pitchFamily="34" charset="-122"/>
                <a:cs typeface="Bitter" pitchFamily="34" charset="-120"/>
              </a:rPr>
              <a:t>“The only way of discovering the limits of the</a:t>
            </a:r>
            <a:endParaRPr lang="en-US" sz="3240" dirty="0"/>
          </a:p>
        </p:txBody>
      </p:sp>
      <p:sp>
        <p:nvSpPr>
          <p:cNvPr id="8" name="span.sentence.dark"/>
          <p:cNvSpPr/>
          <p:nvPr/>
        </p:nvSpPr>
        <p:spPr>
          <a:xfrm>
            <a:off x="487680" y="3271361"/>
            <a:ext cx="7081171" cy="493776"/>
          </a:xfrm>
          <a:prstGeom prst="rect">
            <a:avLst/>
          </a:prstGeom>
          <a:noFill/>
          <a:ln/>
        </p:spPr>
        <p:txBody>
          <a:bodyPr wrap="none" lIns="0" tIns="0" rIns="0" bIns="0" rtlCol="0" anchor="ctr"/>
          <a:lstStyle/>
          <a:p>
            <a:pPr indent="0" marL="0">
              <a:buNone/>
            </a:pPr>
            <a:r>
              <a:rPr lang="en-US" sz="3240" b="1" i="1" u="none" dirty="0">
                <a:solidFill>
                  <a:srgbClr val="FFFFFF"/>
                </a:solidFill>
                <a:latin typeface="Bitter" pitchFamily="34" charset="0"/>
                <a:ea typeface="Bitter" pitchFamily="34" charset="-122"/>
                <a:cs typeface="Bitter" pitchFamily="34" charset="-120"/>
              </a:rPr>
              <a:t>possible is to venture a little way past</a:t>
            </a:r>
            <a:endParaRPr lang="en-US" sz="3240" dirty="0"/>
          </a:p>
        </p:txBody>
      </p:sp>
      <p:sp>
        <p:nvSpPr>
          <p:cNvPr id="9" name="span.sentence.dark"/>
          <p:cNvSpPr/>
          <p:nvPr/>
        </p:nvSpPr>
        <p:spPr>
          <a:xfrm>
            <a:off x="487680" y="3837146"/>
            <a:ext cx="4917186" cy="493776"/>
          </a:xfrm>
          <a:prstGeom prst="rect">
            <a:avLst/>
          </a:prstGeom>
          <a:noFill/>
          <a:ln/>
        </p:spPr>
        <p:txBody>
          <a:bodyPr wrap="none" lIns="0" tIns="0" rIns="0" bIns="0" rtlCol="0" anchor="ctr"/>
          <a:lstStyle/>
          <a:p>
            <a:pPr indent="0" marL="0">
              <a:buNone/>
            </a:pPr>
            <a:r>
              <a:rPr lang="en-US" sz="3240" b="1" i="1" u="none" dirty="0">
                <a:solidFill>
                  <a:srgbClr val="FFFFFF"/>
                </a:solidFill>
                <a:latin typeface="Bitter" pitchFamily="34" charset="0"/>
                <a:ea typeface="Bitter" pitchFamily="34" charset="-122"/>
                <a:cs typeface="Bitter" pitchFamily="34" charset="-120"/>
              </a:rPr>
              <a:t>them into the impossible.”</a:t>
            </a:r>
            <a:endParaRPr lang="en-US" sz="3240" dirty="0"/>
          </a:p>
        </p:txBody>
      </p:sp>
      <p:sp>
        <p:nvSpPr>
          <p:cNvPr id="10" name="strong.author.dark"/>
          <p:cNvSpPr/>
          <p:nvPr/>
        </p:nvSpPr>
        <p:spPr>
          <a:xfrm>
            <a:off x="487680" y="4390739"/>
            <a:ext cx="2062067" cy="298704"/>
          </a:xfrm>
          <a:prstGeom prst="rect">
            <a:avLst/>
          </a:prstGeom>
          <a:noFill/>
          <a:ln/>
        </p:spPr>
        <p:txBody>
          <a:bodyPr wrap="none" lIns="0" tIns="0" rIns="0" bIns="0" rtlCol="0" anchor="ctr"/>
          <a:lstStyle/>
          <a:p>
            <a:pPr indent="0" marL="0">
              <a:buNone/>
            </a:pPr>
            <a:r>
              <a:rPr lang="en-US" sz="1944" b="1" u="none" dirty="0">
                <a:solidFill>
                  <a:srgbClr val="000000"/>
                </a:solidFill>
                <a:latin typeface="Montserrat" pitchFamily="34" charset="0"/>
                <a:ea typeface="Montserrat" pitchFamily="34" charset="-122"/>
                <a:cs typeface="Montserrat" pitchFamily="34" charset="-120"/>
              </a:rPr>
              <a:t>Arthur C. Clarke</a:t>
            </a:r>
            <a:endParaRPr lang="en-US" sz="1944" dirty="0"/>
          </a:p>
        </p:txBody>
      </p:sp>
      <p:pic>
        <p:nvPicPr>
          <p:cNvPr id="11" name="img.freya@image.theme@logo" descr="preencoded.png">    </p:cNvPr>
          <p:cNvPicPr>
            <a:picLocks noChangeAspect="1"/>
          </p:cNvPicPr>
          <p:nvPr/>
        </p:nvPicPr>
        <p:blipFill>
          <a:blip r:embed="rId5"/>
          <a:stretch>
            <a:fillRect/>
          </a:stretch>
        </p:blipFill>
        <p:spPr>
          <a:xfrm>
            <a:off x="11094720" y="5730240"/>
            <a:ext cx="609600" cy="609600"/>
          </a:xfrm>
          <a:prstGeom prst="rect">
            <a:avLst/>
          </a:prstGeom>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name="Slide 50">
    <p:bg>
      <p:bgPr>
        <a:solidFill>
          <a:srgbClr val="FFFFFF"/>
        </a:solidFill>
      </p:bgPr>
    </p:bg>
    <p:spTree>
      <p:nvGrpSpPr>
        <p:cNvPr id="1" name=""/>
        <p:cNvGrpSpPr/>
        <p:nvPr/>
      </p:nvGrpSpPr>
      <p:grpSpPr>
        <a:xfrm>
          <a:off x="0" y="0"/>
          <a:ext cx="0" cy="0"/>
          <a:chOff x="0" y="0"/>
          <a:chExt cx="0" cy="0"/>
        </a:xfrm>
      </p:grpSpPr>
      <p:sp>
        <p:nvSpPr>
          <p:cNvPr id="3" name="article.freya@slide.theme@end"/>
          <p:cNvSpPr/>
          <p:nvPr/>
        </p:nvSpPr>
        <p:spPr>
          <a:xfrm>
            <a:off x="0" y="0"/>
            <a:ext cx="12192000" cy="6827520"/>
          </a:xfrm>
          <a:prstGeom prst="rect">
            <a:avLst/>
          </a:prstGeom>
          <a:solidFill>
            <a:srgbClr val="FFFFFF"/>
          </a:solidFill>
          <a:ln w="12700">
            <a:solidFill>
              <a:srgbClr val="FFFFFF">
                <a:alpha val="0"/>
              </a:srgbClr>
            </a:solidFill>
            <a:prstDash val="solid"/>
          </a:ln>
        </p:spPr>
      </p:sp>
      <p:pic>
        <p:nvPicPr>
          <p:cNvPr id="4" name="article.freya@slide.theme@end" descr="preencoded.png">    </p:cNvPr>
          <p:cNvPicPr>
            <a:picLocks noChangeAspect="1"/>
          </p:cNvPicPr>
          <p:nvPr/>
        </p:nvPicPr>
        <p:blipFill>
          <a:blip r:embed="rId1"/>
          <a:stretch>
            <a:fillRect/>
          </a:stretch>
        </p:blipFill>
        <p:spPr>
          <a:xfrm>
            <a:off x="0" y="0"/>
            <a:ext cx="12192000" cy="6827520"/>
          </a:xfrm>
          <a:prstGeom prst="rect">
            <a:avLst/>
          </a:prstGeom>
        </p:spPr>
      </p:pic>
      <p:sp>
        <p:nvSpPr>
          <p:cNvPr id="5" name="h1.theme@callout.title"/>
          <p:cNvSpPr/>
          <p:nvPr/>
        </p:nvSpPr>
        <p:spPr>
          <a:xfrm>
            <a:off x="487680" y="4450461"/>
            <a:ext cx="3775520" cy="1035939"/>
          </a:xfrm>
          <a:prstGeom prst="rect">
            <a:avLst/>
          </a:prstGeom>
          <a:solidFill>
            <a:srgbClr val="00050B"/>
          </a:solidFill>
          <a:ln w="12700">
            <a:solidFill>
              <a:srgbClr val="00050B">
                <a:alpha val="0"/>
              </a:srgbClr>
            </a:solidFill>
            <a:prstDash val="solid"/>
          </a:ln>
        </p:spPr>
      </p:sp>
      <p:sp>
        <p:nvSpPr>
          <p:cNvPr id="6" name="h1.theme@callout.title"/>
          <p:cNvSpPr/>
          <p:nvPr/>
        </p:nvSpPr>
        <p:spPr>
          <a:xfrm>
            <a:off x="853440" y="4621149"/>
            <a:ext cx="3044000" cy="688848"/>
          </a:xfrm>
          <a:prstGeom prst="rect">
            <a:avLst/>
          </a:prstGeom>
          <a:noFill/>
          <a:ln/>
        </p:spPr>
        <p:txBody>
          <a:bodyPr wrap="none" lIns="0" tIns="0" rIns="0" bIns="0" rtlCol="0" anchor="ctr"/>
          <a:lstStyle/>
          <a:p>
            <a:pPr indent="0" marL="0">
              <a:buNone/>
            </a:pPr>
            <a:r>
              <a:rPr lang="en-US" sz="4536" b="1" u="none" dirty="0">
                <a:solidFill>
                  <a:srgbClr val="FFFFFF"/>
                </a:solidFill>
                <a:latin typeface="Bitter" pitchFamily="34" charset="0"/>
                <a:ea typeface="Bitter" pitchFamily="34" charset="-122"/>
                <a:cs typeface="Bitter" pitchFamily="34" charset="-120"/>
              </a:rPr>
              <a:t>Thank you!</a:t>
            </a:r>
            <a:endParaRPr lang="en-US" sz="4536" dirty="0"/>
          </a:p>
        </p:txBody>
      </p:sp>
      <p:sp>
        <p:nvSpPr>
          <p:cNvPr id="7" name="footer.footer"/>
          <p:cNvSpPr/>
          <p:nvPr/>
        </p:nvSpPr>
        <p:spPr>
          <a:xfrm>
            <a:off x="0" y="5974080"/>
            <a:ext cx="12192000" cy="853440"/>
          </a:xfrm>
          <a:prstGeom prst="rect">
            <a:avLst/>
          </a:prstGeom>
          <a:solidFill>
            <a:srgbClr val="00050B"/>
          </a:solidFill>
          <a:ln w="12700">
            <a:solidFill>
              <a:srgbClr val="00050B">
                <a:alpha val="0"/>
              </a:srgbClr>
            </a:solidFill>
            <a:prstDash val="solid"/>
          </a:ln>
        </p:spPr>
      </p:sp>
      <p:sp>
        <p:nvSpPr>
          <p:cNvPr id="8" name="strong.social.highlight.author"/>
          <p:cNvSpPr/>
          <p:nvPr/>
        </p:nvSpPr>
        <p:spPr>
          <a:xfrm>
            <a:off x="487680" y="6085046"/>
            <a:ext cx="1312069" cy="237744"/>
          </a:xfrm>
          <a:prstGeom prst="rect">
            <a:avLst/>
          </a:prstGeom>
          <a:noFill/>
          <a:ln/>
        </p:spPr>
        <p:txBody>
          <a:bodyPr wrap="none" lIns="0" tIns="0" rIns="0" bIns="0" rtlCol="0" anchor="ctr"/>
          <a:lstStyle/>
          <a:p>
            <a:pPr indent="0" marL="0">
              <a:buNone/>
            </a:pPr>
            <a:r>
              <a:rPr lang="en-US" sz="1555" b="1" u="none" dirty="0">
                <a:solidFill>
                  <a:srgbClr val="FCD34D"/>
                </a:solidFill>
                <a:latin typeface="Bitter" pitchFamily="34" charset="0"/>
                <a:ea typeface="Bitter" pitchFamily="34" charset="-122"/>
                <a:cs typeface="Bitter" pitchFamily="34" charset="-120"/>
              </a:rPr>
              <a:t>Paolo Insogna</a:t>
            </a:r>
            <a:endParaRPr lang="en-US" sz="1555" dirty="0"/>
          </a:p>
        </p:txBody>
      </p:sp>
      <p:sp>
        <p:nvSpPr>
          <p:cNvPr id="9" name="a.social.twitter">
            <a:hlinkClick r:id="rId2" tooltip=""/>
          </p:cNvPr>
          <p:cNvSpPr/>
          <p:nvPr/>
        </p:nvSpPr>
        <p:spPr>
          <a:xfrm>
            <a:off x="3772281" y="6085046"/>
            <a:ext cx="1121093" cy="237744"/>
          </a:xfrm>
          <a:prstGeom prst="rect">
            <a:avLst/>
          </a:prstGeom>
          <a:noFill/>
          <a:ln/>
        </p:spPr>
        <p:txBody>
          <a:bodyPr wrap="none" lIns="0" tIns="0" rIns="0" bIns="0" rtlCol="0" anchor="ctr"/>
          <a:lstStyle/>
          <a:p>
            <a:pPr indent="0" marL="0">
              <a:buNone/>
            </a:pPr>
            <a:r>
              <a:rPr lang="en-US" sz="1555" u="none" dirty="0">
                <a:solidFill>
                  <a:srgbClr val="FFFFFF"/>
                </a:solidFill>
                <a:latin typeface="Bitter" pitchFamily="34" charset="0"/>
                <a:ea typeface="Bitter" pitchFamily="34" charset="-122"/>
                <a:cs typeface="Bitter" pitchFamily="34" charset="-120"/>
              </a:rPr>
              <a:t>@p_insogna</a:t>
            </a:r>
            <a:endParaRPr lang="en-US" sz="1555" dirty="0"/>
          </a:p>
        </p:txBody>
      </p:sp>
      <p:sp>
        <p:nvSpPr>
          <p:cNvPr id="10" name="span.social.highlight.description"/>
          <p:cNvSpPr/>
          <p:nvPr/>
        </p:nvSpPr>
        <p:spPr>
          <a:xfrm>
            <a:off x="487680" y="6469094"/>
            <a:ext cx="2918841" cy="237744"/>
          </a:xfrm>
          <a:prstGeom prst="rect">
            <a:avLst/>
          </a:prstGeom>
          <a:noFill/>
          <a:ln/>
        </p:spPr>
        <p:txBody>
          <a:bodyPr wrap="none" lIns="0" tIns="0" rIns="0" bIns="0" rtlCol="0" anchor="ctr"/>
          <a:lstStyle/>
          <a:p>
            <a:pPr indent="0" marL="0">
              <a:buNone/>
            </a:pPr>
            <a:r>
              <a:rPr lang="en-US" sz="1555" b="1" u="none" dirty="0">
                <a:solidFill>
                  <a:srgbClr val="FCD34D"/>
                </a:solidFill>
                <a:latin typeface="Bitter" pitchFamily="34" charset="0"/>
                <a:ea typeface="Bitter" pitchFamily="34" charset="-122"/>
                <a:cs typeface="Bitter" pitchFamily="34" charset="-120"/>
              </a:rPr>
              <a:t>Node.js TSC, Principal Engineer</a:t>
            </a:r>
            <a:endParaRPr lang="en-US" sz="1555" dirty="0"/>
          </a:p>
        </p:txBody>
      </p:sp>
      <p:sp>
        <p:nvSpPr>
          <p:cNvPr id="11" name="a.social.email">
            <a:hlinkClick r:id="rId3" tooltip=""/>
          </p:cNvPr>
          <p:cNvSpPr/>
          <p:nvPr/>
        </p:nvSpPr>
        <p:spPr>
          <a:xfrm>
            <a:off x="3772281" y="6469094"/>
            <a:ext cx="2959513" cy="237744"/>
          </a:xfrm>
          <a:prstGeom prst="rect">
            <a:avLst/>
          </a:prstGeom>
          <a:noFill/>
          <a:ln/>
        </p:spPr>
        <p:txBody>
          <a:bodyPr wrap="none" lIns="0" tIns="0" rIns="0" bIns="0" rtlCol="0" anchor="ctr"/>
          <a:lstStyle/>
          <a:p>
            <a:pPr indent="0" marL="0">
              <a:buNone/>
            </a:pPr>
            <a:r>
              <a:rPr lang="en-US" sz="1555" u="none" dirty="0">
                <a:solidFill>
                  <a:srgbClr val="FFFFFF"/>
                </a:solidFill>
                <a:latin typeface="Bitter" pitchFamily="34" charset="0"/>
                <a:ea typeface="Bitter" pitchFamily="34" charset="-122"/>
                <a:cs typeface="Bitter" pitchFamily="34" charset="-120"/>
              </a:rPr>
              <a:t>paolo.insogna@platformatic.dev</a:t>
            </a:r>
            <a:endParaRPr lang="en-US" sz="1555" dirty="0"/>
          </a:p>
        </p:txBody>
      </p:sp>
      <p:sp>
        <p:nvSpPr>
          <p:cNvPr id="12" name="a.logo"/>
          <p:cNvSpPr/>
          <p:nvPr/>
        </p:nvSpPr>
        <p:spPr>
          <a:xfrm>
            <a:off x="9284684" y="6035040"/>
            <a:ext cx="12192" cy="731520"/>
          </a:xfrm>
          <a:prstGeom prst="rect">
            <a:avLst/>
          </a:prstGeom>
          <a:solidFill>
            <a:srgbClr val="FCD34D"/>
          </a:solidFill>
          <a:ln w="12700">
            <a:solidFill>
              <a:srgbClr val="FCD34D">
                <a:alpha val="0"/>
              </a:srgbClr>
            </a:solidFill>
            <a:prstDash val="solid"/>
          </a:ln>
        </p:spPr>
      </p:sp>
      <p:pic>
        <p:nvPicPr>
          <p:cNvPr id="13" name="img.freya@image.image" descr="preencoded.png">
            <a:hlinkClick r:id="rId5" tooltip=""/>
          </p:cNvPr>
          <p:cNvPicPr>
            <a:picLocks noChangeAspect="1"/>
          </p:cNvPicPr>
          <p:nvPr/>
        </p:nvPicPr>
        <p:blipFill>
          <a:blip r:embed="rId4"/>
          <a:stretch>
            <a:fillRect/>
          </a:stretch>
        </p:blipFill>
        <p:spPr>
          <a:xfrm>
            <a:off x="9784556" y="6035040"/>
            <a:ext cx="731520" cy="731520"/>
          </a:xfrm>
          <a:prstGeom prst="rect">
            <a:avLst/>
          </a:prstGeom>
        </p:spPr>
      </p:pic>
      <p:sp>
        <p:nvSpPr>
          <p:cNvPr id="14" name="span.text">
            <a:hlinkClick r:id="rId6" tooltip=""/>
          </p:cNvPr>
          <p:cNvSpPr/>
          <p:nvPr/>
        </p:nvSpPr>
        <p:spPr>
          <a:xfrm>
            <a:off x="10627805" y="6295930"/>
            <a:ext cx="1076516" cy="201168"/>
          </a:xfrm>
          <a:prstGeom prst="rect">
            <a:avLst/>
          </a:prstGeom>
          <a:noFill/>
          <a:ln/>
        </p:spPr>
        <p:txBody>
          <a:bodyPr wrap="none" lIns="0" tIns="0" rIns="0" bIns="0" rtlCol="0" anchor="ctr"/>
          <a:lstStyle/>
          <a:p>
            <a:pPr indent="0" marL="0">
              <a:buNone/>
            </a:pPr>
            <a:r>
              <a:rPr lang="en-US" sz="1296" b="1" u="none" dirty="0">
                <a:solidFill>
                  <a:srgbClr val="FFFFFF"/>
                </a:solidFill>
                <a:latin typeface="Montserrat" pitchFamily="34" charset="0"/>
                <a:ea typeface="Montserrat" pitchFamily="34" charset="-122"/>
                <a:cs typeface="Montserrat" pitchFamily="34" charset="-120"/>
              </a:rPr>
              <a:t>Platformatic</a:t>
            </a:r>
            <a:endParaRPr lang="en-US" sz="1296"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Montserra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Montserrat"/>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50</Slides>
  <Notes>50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50</vt:i4>
      </vt:variant>
    </vt:vector>
  </HeadingPairs>
  <TitlesOfParts>
    <vt:vector size="59" baseType="lpstr">
      <vt:lpstr>Montserrat</vt:lpstr>
      <vt:lpstr>Inter Light</vt:lpstr>
      <vt:lpstr>Bitter</vt:lpstr>
      <vt:lpstr>Montserrat ExtraBold</vt:lpstr>
      <vt:lpstr>Inter ExtraBold</vt:lpstr>
      <vt:lpstr>Inter</vt:lpstr>
      <vt:lpstr>Roboto Mono</vt:lpstr>
      <vt:lpstr>Montserrat Black</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Project Destino: Doom In The Terminal with Node.js and OpenTUI</dc:title>
  <dc:subject>In this talk, I’ll take you through the strange and surprisingly fun journey behind Project Destino: a proof of concept to run Doom entirely inside the terminal using Node.js. What started as a joke — “what if we ran Doom in the terminal with Node.js?” — slowly turned into a real experiment in terminal graphics, native interoperability, and runtime performance.
I’ll show how I combined doomgeneric, OpenTUI, node:ffi, and SDL3 to build a fully interactive terminal-based Doom experience. OpenTUI presents frames through Kitty Graphics, native code produces pixels and audio samples, and Node.js coordinates the game loop, input, rendering, and audio delivery. Along the way, we’ll explore explicit memory ownership and packaging native assets with Node.js SEA.
</dc:subject>
  <dc:creator>Paolo Insogna</dc:creator>
  <cp:lastModifiedBy>Paolo Insogna</cp:lastModifiedBy>
  <cp:revision>1</cp:revision>
  <dcterms:created xsi:type="dcterms:W3CDTF">2026-11-02T14:08:37Z</dcterms:created>
  <dcterms:modified xsi:type="dcterms:W3CDTF">2026-11-02T14:08:37Z</dcterms:modified>
</cp:coreProperties>
</file>