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slideMasters/slideMaster22.xml" ContentType="application/vnd.openxmlformats-officedocument.presentationml.slideMaster+xml"/>
  <Override PartName="/ppt/slides/slide22.xml" ContentType="application/vnd.openxmlformats-officedocument.presentationml.slide+xml"/>
  <Override PartName="/ppt/slideMasters/slideMaster23.xml" ContentType="application/vnd.openxmlformats-officedocument.presentationml.slideMaster+xml"/>
  <Override PartName="/ppt/slides/slide23.xml" ContentType="application/vnd.openxmlformats-officedocument.presentationml.slide+xml"/>
  <Override PartName="/ppt/slideMasters/slideMaster24.xml" ContentType="application/vnd.openxmlformats-officedocument.presentationml.slideMaster+xml"/>
  <Override PartName="/ppt/slides/slide24.xml" ContentType="application/vnd.openxmlformats-officedocument.presentationml.slide+xml"/>
  <Override PartName="/ppt/slideMasters/slideMaster25.xml" ContentType="application/vnd.openxmlformats-officedocument.presentationml.slideMaster+xml"/>
  <Override PartName="/ppt/slides/slide25.xml" ContentType="application/vnd.openxmlformats-officedocument.presentationml.slide+xml"/>
  <Override PartName="/ppt/slideMasters/slideMaster26.xml" ContentType="application/vnd.openxmlformats-officedocument.presentationml.slideMaster+xml"/>
  <Override PartName="/ppt/slides/slide26.xml" ContentType="application/vnd.openxmlformats-officedocument.presentationml.slide+xml"/>
  <Override PartName="/ppt/slideMasters/slideMaster27.xml" ContentType="application/vnd.openxmlformats-officedocument.presentationml.slideMaster+xml"/>
  <Override PartName="/ppt/slides/slide27.xml" ContentType="application/vnd.openxmlformats-officedocument.presentationml.slide+xml"/>
  <Override PartName="/ppt/slideMasters/slideMaster28.xml" ContentType="application/vnd.openxmlformats-officedocument.presentationml.slideMaster+xml"/>
  <Override PartName="/ppt/slides/slide28.xml" ContentType="application/vnd.openxmlformats-officedocument.presentationml.slide+xml"/>
  <Override PartName="/ppt/slideMasters/slideMaster29.xml" ContentType="application/vnd.openxmlformats-officedocument.presentationml.slideMaster+xml"/>
  <Override PartName="/ppt/slides/slide29.xml" ContentType="application/vnd.openxmlformats-officedocument.presentationml.slide+xml"/>
  <Override PartName="/ppt/slideMasters/slideMaster30.xml" ContentType="application/vnd.openxmlformats-officedocument.presentationml.slideMaster+xml"/>
  <Override PartName="/ppt/slides/slide30.xml" ContentType="application/vnd.openxmlformats-officedocument.presentationml.slide+xml"/>
  <Override PartName="/ppt/slideMasters/slideMaster31.xml" ContentType="application/vnd.openxmlformats-officedocument.presentationml.slideMaster+xml"/>
  <Override PartName="/ppt/slides/slide31.xml" ContentType="application/vnd.openxmlformats-officedocument.presentationml.slide+xml"/>
  <Override PartName="/ppt/slideMasters/slideMaster32.xml" ContentType="application/vnd.openxmlformats-officedocument.presentationml.slideMaster+xml"/>
  <Override PartName="/ppt/slides/slide32.xml" ContentType="application/vnd.openxmlformats-officedocument.presentationml.slide+xml"/>
  <Override PartName="/ppt/slideMasters/slideMaster33.xml" ContentType="application/vnd.openxmlformats-officedocument.presentationml.slideMaster+xml"/>
  <Override PartName="/ppt/slides/slide33.xml" ContentType="application/vnd.openxmlformats-officedocument.presentationml.slide+xml"/>
  <Override PartName="/ppt/slideMasters/slideMaster34.xml" ContentType="application/vnd.openxmlformats-officedocument.presentationml.slideMaster+xml"/>
  <Override PartName="/ppt/slides/slide34.xml" ContentType="application/vnd.openxmlformats-officedocument.presentationml.slide+xml"/>
  <Override PartName="/ppt/slideMasters/slideMaster35.xml" ContentType="application/vnd.openxmlformats-officedocument.presentationml.slideMaster+xml"/>
  <Override PartName="/ppt/slides/slide35.xml" ContentType="application/vnd.openxmlformats-officedocument.presentationml.slide+xml"/>
  <Override PartName="/ppt/slideMasters/slideMaster36.xml" ContentType="application/vnd.openxmlformats-officedocument.presentationml.slideMaster+xml"/>
  <Override PartName="/ppt/slides/slide36.xml" ContentType="application/vnd.openxmlformats-officedocument.presentationml.slide+xml"/>
  <Override PartName="/ppt/slideMasters/slideMaster37.xml" ContentType="application/vnd.openxmlformats-officedocument.presentationml.slideMaster+xml"/>
  <Override PartName="/ppt/slides/slide37.xml" ContentType="application/vnd.openxmlformats-officedocument.presentationml.slide+xml"/>
  <Override PartName="/ppt/slideMasters/slideMaster38.xml" ContentType="application/vnd.openxmlformats-officedocument.presentationml.slideMaster+xml"/>
  <Override PartName="/ppt/slides/slide38.xml" ContentType="application/vnd.openxmlformats-officedocument.presentationml.slide+xml"/>
  <Override PartName="/ppt/slideMasters/slideMaster39.xml" ContentType="application/vnd.openxmlformats-officedocument.presentationml.slideMaster+xml"/>
  <Override PartName="/ppt/slides/slide39.xml" ContentType="application/vnd.openxmlformats-officedocument.presentationml.slide+xml"/>
  <Override PartName="/ppt/slideMasters/slideMaster40.xml" ContentType="application/vnd.openxmlformats-officedocument.presentationml.slideMaster+xml"/>
  <Override PartName="/ppt/slides/slide40.xml" ContentType="application/vnd.openxmlformats-officedocument.presentationml.slide+xml"/>
  <Override PartName="/ppt/slideMasters/slideMaster41.xml" ContentType="application/vnd.openxmlformats-officedocument.presentationml.slideMaster+xml"/>
  <Override PartName="/ppt/slides/slide41.xml" ContentType="application/vnd.openxmlformats-officedocument.presentationml.slide+xml"/>
  <Override PartName="/ppt/slideMasters/slideMaster42.xml" ContentType="application/vnd.openxmlformats-officedocument.presentationml.slideMaster+xml"/>
  <Override PartName="/ppt/slides/slide42.xml" ContentType="application/vnd.openxmlformats-officedocument.presentationml.slide+xml"/>
  <Override PartName="/ppt/slideMasters/slideMaster43.xml" ContentType="application/vnd.openxmlformats-officedocument.presentationml.slideMaster+xml"/>
  <Override PartName="/ppt/slides/slide43.xml" ContentType="application/vnd.openxmlformats-officedocument.presentationml.slide+xml"/>
  <Override PartName="/ppt/slideMasters/slideMaster44.xml" ContentType="application/vnd.openxmlformats-officedocument.presentationml.slideMaster+xml"/>
  <Override PartName="/ppt/slides/slide44.xml" ContentType="application/vnd.openxmlformats-officedocument.presentationml.slide+xml"/>
  <Override PartName="/ppt/slideMasters/slideMaster45.xml" ContentType="application/vnd.openxmlformats-officedocument.presentationml.slideMaster+xml"/>
  <Override PartName="/ppt/slides/slide45.xml" ContentType="application/vnd.openxmlformats-officedocument.presentationml.slide+xml"/>
  <Override PartName="/ppt/slideMasters/slideMaster46.xml" ContentType="application/vnd.openxmlformats-officedocument.presentationml.slideMaster+xml"/>
  <Override PartName="/ppt/slides/slide46.xml" ContentType="application/vnd.openxmlformats-officedocument.presentationml.slide+xml"/>
  <Override PartName="/ppt/slideMasters/slideMaster47.xml" ContentType="application/vnd.openxmlformats-officedocument.presentationml.slideMaster+xml"/>
  <Override PartName="/ppt/slides/slide47.xml" ContentType="application/vnd.openxmlformats-officedocument.presentationml.slide+xml"/>
  <Override PartName="/ppt/slideMasters/slideMaster48.xml" ContentType="application/vnd.openxmlformats-officedocument.presentationml.slideMaster+xml"/>
  <Override PartName="/ppt/slides/slide48.xml" ContentType="application/vnd.openxmlformats-officedocument.presentationml.slide+xml"/>
  <Override PartName="/ppt/slideMasters/slideMaster49.xml" ContentType="application/vnd.openxmlformats-officedocument.presentationml.slideMaster+xml"/>
  <Override PartName="/ppt/slides/slide49.xml" ContentType="application/vnd.openxmlformats-officedocument.presentationml.slide+xml"/>
  <Override PartName="/ppt/slideMasters/slideMaster50.xml" ContentType="application/vnd.openxmlformats-officedocument.presentationml.slideMaster+xml"/>
  <Override PartName="/ppt/slides/slide50.xml" ContentType="application/vnd.openxmlformats-officedocument.presentationml.slide+xml"/>
  <Override PartName="/ppt/slideMasters/slideMaster51.xml" ContentType="application/vnd.openxmlformats-officedocument.presentationml.slideMaster+xml"/>
  <Override PartName="/ppt/slides/slide51.xml" ContentType="application/vnd.openxmlformats-officedocument.presentationml.slide+xml"/>
  <Override PartName="/ppt/slideMasters/slideMaster52.xml" ContentType="application/vnd.openxmlformats-officedocument.presentationml.slideMaster+xml"/>
  <Override PartName="/ppt/slides/slide52.xml" ContentType="application/vnd.openxmlformats-officedocument.presentationml.slide+xml"/>
  <Override PartName="/ppt/slideMasters/slideMaster53.xml" ContentType="application/vnd.openxmlformats-officedocument.presentationml.slideMaster+xml"/>
  <Override PartName="/ppt/slides/slide53.xml" ContentType="application/vnd.openxmlformats-officedocument.presentationml.slide+xml"/>
  <Override PartName="/ppt/slideMasters/slideMaster54.xml" ContentType="application/vnd.openxmlformats-officedocument.presentationml.slideMaster+xml"/>
  <Override PartName="/ppt/slides/slide54.xml" ContentType="application/vnd.openxmlformats-officedocument.presentationml.slide+xml"/>
  <Override PartName="/ppt/slideMasters/slideMaster55.xml" ContentType="application/vnd.openxmlformats-officedocument.presentationml.slideMaster+xml"/>
  <Override PartName="/ppt/slides/slide55.xml" ContentType="application/vnd.openxmlformats-officedocument.presentationml.slide+xml"/>
  <Override PartName="/ppt/slideMasters/slideMaster56.xml" ContentType="application/vnd.openxmlformats-officedocument.presentationml.slideMaster+xml"/>
  <Override PartName="/ppt/slides/slide56.xml" ContentType="application/vnd.openxmlformats-officedocument.presentationml.slide+xml"/>
  <Override PartName="/ppt/slideMasters/slideMaster57.xml" ContentType="application/vnd.openxmlformats-officedocument.presentationml.slideMaster+xml"/>
  <Override PartName="/ppt/slides/slide57.xml" ContentType="application/vnd.openxmlformats-officedocument.presentationml.slide+xml"/>
  <Override PartName="/ppt/slideMasters/slideMaster58.xml" ContentType="application/vnd.openxmlformats-officedocument.presentationml.slideMaster+xml"/>
  <Override PartName="/ppt/slides/slide5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fonts/font1.fntdata" ContentType="application/x-fontdata"/>
  <Override PartName="/ppt/fonts/font2.fntdata" ContentType="application/x-fontdata"/>
  <Override PartName="/ppt/fonts/font3.fntdata" ContentType="application/x-fontdata"/>
  <Override PartName="/ppt/fonts/font4.fntdata" ContentType="application/x-fontdata"/>
  <Override PartName="/ppt/fonts/font5.fntdata" ContentType="application/x-fontdata"/>
  <Override PartName="/ppt/fonts/font6.fntdata" ContentType="application/x-fontdata"/>
  <Override PartName="/ppt/fonts/font7.fntdata" ContentType="application/x-fontdata"/>
  <Override PartName="/ppt/fonts/font8.fntdata" ContentType="application/x-fontdata"/>
  <Override PartName="/ppt/fonts/font9.fntdata" ContentType="application/x-fontdata"/>
  <Override PartName="/ppt/fonts/font10.fntdata" ContentType="application/x-fontdata"/>
  <Override PartName="/ppt/fonts/font11.fntdata" ContentType="application/x-fontdata"/>
  <Override PartName="/ppt/fonts/font12.fntdata" ContentType="application/x-fontdata"/>
  <Override PartName="/ppt/fonts/font13.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0" autoCompressPictures="0" embedTrueType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 id="302" r:id="rId48"/>
    <p:sldId id="303" r:id="rId49"/>
    <p:sldId id="304" r:id="rId50"/>
    <p:sldId id="305" r:id="rId51"/>
    <p:sldId id="306" r:id="rId52"/>
    <p:sldId id="307" r:id="rId53"/>
    <p:sldId id="308" r:id="rId54"/>
    <p:sldId id="309" r:id="rId55"/>
    <p:sldId id="310" r:id="rId56"/>
    <p:sldId id="311" r:id="rId57"/>
    <p:sldId id="312" r:id="rId58"/>
    <p:sldId id="313" r:id="rId59"/>
  </p:sldIdLst>
  <p:notesMasterIdLst>
    <p:notesMasterId r:id="rId60"/>
  </p:notesMasterIdLst>
  <p:sldSz cx="12192000" cy="6827520"/>
  <p:notesSz cx="6827520" cy="12192000"/>
  <p:embeddedFontLst>
    <p:embeddedFont>
      <p:font typeface="Montserrat" panose="00000000000000000000" charset="1"/>
      <p:regular r:id="rId66"/>
      <p:bold r:id="rId65"/>
    </p:embeddedFont>
    <p:embeddedFont>
      <p:font typeface="Inter Light" panose="02000503000000020004" charset="1"/>
      <p:regular r:id="rId67"/>
    </p:embeddedFont>
    <p:embeddedFont>
      <p:font typeface="Bitter" panose="00000000000000000000" charset="1"/>
      <p:regular r:id="rId77"/>
      <p:bold r:id="rId68"/>
      <p:boldItalic r:id="rId75"/>
    </p:embeddedFont>
    <p:embeddedFont>
      <p:font typeface="Montserrat ExtraBold" panose="00000000000000000000" charset="1"/>
      <p:regular r:id="rId69"/>
    </p:embeddedFont>
    <p:embeddedFont>
      <p:font typeface="Inter ExtraBold" panose="02000503000000020004" charset="1"/>
      <p:regular r:id="rId70"/>
    </p:embeddedFont>
    <p:embeddedFont>
      <p:font typeface="Inter" panose="02000503000000020004" charset="1"/>
      <p:regular r:id="rId71"/>
      <p:bold r:id="rId74"/>
    </p:embeddedFont>
    <p:embeddedFont>
      <p:font typeface="Roboto Mono" panose="00000009000000000000" charset="1"/>
      <p:regular r:id="rId76"/>
      <p:bold r:id="rId72"/>
    </p:embeddedFont>
    <p:embeddedFont>
      <p:font typeface="Montserrat Black" panose="00000000000000000000" charset="1"/>
      <p:regular r:id="rId73"/>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slide" Target="slides/slide45.xml"/><Relationship Id="rId47" Type="http://schemas.openxmlformats.org/officeDocument/2006/relationships/slide" Target="slides/slide46.xml"/><Relationship Id="rId48" Type="http://schemas.openxmlformats.org/officeDocument/2006/relationships/slide" Target="slides/slide47.xml"/><Relationship Id="rId49" Type="http://schemas.openxmlformats.org/officeDocument/2006/relationships/slide" Target="slides/slide48.xml"/><Relationship Id="rId50" Type="http://schemas.openxmlformats.org/officeDocument/2006/relationships/slide" Target="slides/slide49.xml"/><Relationship Id="rId51" Type="http://schemas.openxmlformats.org/officeDocument/2006/relationships/slide" Target="slides/slide50.xml"/><Relationship Id="rId52" Type="http://schemas.openxmlformats.org/officeDocument/2006/relationships/slide" Target="slides/slide51.xml"/><Relationship Id="rId53" Type="http://schemas.openxmlformats.org/officeDocument/2006/relationships/slide" Target="slides/slide52.xml"/><Relationship Id="rId54" Type="http://schemas.openxmlformats.org/officeDocument/2006/relationships/slide" Target="slides/slide53.xml"/><Relationship Id="rId55" Type="http://schemas.openxmlformats.org/officeDocument/2006/relationships/slide" Target="slides/slide54.xml"/><Relationship Id="rId56" Type="http://schemas.openxmlformats.org/officeDocument/2006/relationships/slide" Target="slides/slide55.xml"/><Relationship Id="rId57" Type="http://schemas.openxmlformats.org/officeDocument/2006/relationships/slide" Target="slides/slide56.xml"/><Relationship Id="rId58" Type="http://schemas.openxmlformats.org/officeDocument/2006/relationships/slide" Target="slides/slide57.xml"/><Relationship Id="rId59" Type="http://schemas.openxmlformats.org/officeDocument/2006/relationships/slide" Target="slides/slide58.xml"/><Relationship Id="rId60" Type="http://schemas.openxmlformats.org/officeDocument/2006/relationships/notesMaster" Target="notesMasters/notesMaster1.xml"/><Relationship Id="rId61" Type="http://schemas.openxmlformats.org/officeDocument/2006/relationships/presProps" Target="presProps.xml"/><Relationship Id="rId62" Type="http://schemas.openxmlformats.org/officeDocument/2006/relationships/viewProps" Target="viewProps.xml"/><Relationship Id="rId63" Type="http://schemas.openxmlformats.org/officeDocument/2006/relationships/theme" Target="theme/theme1.xml"/><Relationship Id="rId64" Type="http://schemas.openxmlformats.org/officeDocument/2006/relationships/tableStyles" Target="tableStyles.xml"/><Relationship Id="rId65" Type="http://schemas.openxmlformats.org/officeDocument/2006/relationships/font" Target="fonts/font1.fntdata"/><Relationship Id="rId66" Type="http://schemas.openxmlformats.org/officeDocument/2006/relationships/font" Target="fonts/font2.fntdata"/><Relationship Id="rId67" Type="http://schemas.openxmlformats.org/officeDocument/2006/relationships/font" Target="fonts/font3.fntdata"/><Relationship Id="rId68" Type="http://schemas.openxmlformats.org/officeDocument/2006/relationships/font" Target="fonts/font4.fntdata"/><Relationship Id="rId69" Type="http://schemas.openxmlformats.org/officeDocument/2006/relationships/font" Target="fonts/font5.fntdata"/><Relationship Id="rId70" Type="http://schemas.openxmlformats.org/officeDocument/2006/relationships/font" Target="fonts/font6.fntdata"/><Relationship Id="rId71" Type="http://schemas.openxmlformats.org/officeDocument/2006/relationships/font" Target="fonts/font7.fntdata"/><Relationship Id="rId72" Type="http://schemas.openxmlformats.org/officeDocument/2006/relationships/font" Target="fonts/font8.fntdata"/><Relationship Id="rId73" Type="http://schemas.openxmlformats.org/officeDocument/2006/relationships/font" Target="fonts/font9.fntdata"/><Relationship Id="rId74" Type="http://schemas.openxmlformats.org/officeDocument/2006/relationships/font" Target="fonts/font10.fntdata"/><Relationship Id="rId75" Type="http://schemas.openxmlformats.org/officeDocument/2006/relationships/font" Target="fonts/font11.fntdata"/><Relationship Id="rId76" Type="http://schemas.openxmlformats.org/officeDocument/2006/relationships/font" Target="fonts/font12.fntdata"/><Relationship Id="rId77" Type="http://schemas.openxmlformats.org/officeDocument/2006/relationships/font" Target="fonts/font13.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_rels/notesSlide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_rels/notesSlide2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3.xml"/>
		</Relationships>
</file>

<file path=ppt/notesSlides/_rels/notesSlide2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4.xml"/>
		</Relationships>
</file>

<file path=ppt/notesSlides/_rels/notesSlide2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5.xml"/>
		</Relationships>
</file>

<file path=ppt/notesSlides/_rels/notesSlide2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6.xml"/>
		</Relationships>
</file>

<file path=ppt/notesSlides/_rels/notesSlide2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7.xml"/>
		</Relationships>
</file>

<file path=ppt/notesSlides/_rels/notesSlide2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8.xml"/>
		</Relationships>
</file>

<file path=ppt/notesSlides/_rels/notesSlide2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9.xml"/>
		</Relationships>
</file>

<file path=ppt/notesSlides/_rels/notesSlide3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0.xml"/>
		</Relationships>
</file>

<file path=ppt/notesSlides/_rels/notesSlide3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1.xml"/>
		</Relationships>
</file>

<file path=ppt/notesSlides/_rels/notesSlide3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2.xml"/>
		</Relationships>
</file>

<file path=ppt/notesSlides/_rels/notesSlide3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3.xml"/>
		</Relationships>
</file>

<file path=ppt/notesSlides/_rels/notesSlide3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4.xml"/>
		</Relationships>
</file>

<file path=ppt/notesSlides/_rels/notesSlide3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5.xml"/>
		</Relationships>
</file>

<file path=ppt/notesSlides/_rels/notesSlide3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6.xml"/>
		</Relationships>
</file>

<file path=ppt/notesSlides/_rels/notesSlide3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7.xml"/>
		</Relationships>
</file>

<file path=ppt/notesSlides/_rels/notesSlide3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8.xml"/>
		</Relationships>
</file>

<file path=ppt/notesSlides/_rels/notesSlide3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9.xml"/>
		</Relationships>
</file>

<file path=ppt/notesSlides/_rels/notesSlide4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0.xml"/>
		</Relationships>
</file>

<file path=ppt/notesSlides/_rels/notesSlide4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1.xml"/>
		</Relationships>
</file>

<file path=ppt/notesSlides/_rels/notesSlide4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2.xml"/>
		</Relationships>
</file>

<file path=ppt/notesSlides/_rels/notesSlide4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3.xml"/>
		</Relationships>
</file>

<file path=ppt/notesSlides/_rels/notesSlide4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4.xml"/>
		</Relationships>
</file>

<file path=ppt/notesSlides/_rels/notesSlide4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5.xml"/>
		</Relationships>
</file>

<file path=ppt/notesSlides/_rels/notesSlide4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6.xml"/>
		</Relationships>
</file>

<file path=ppt/notesSlides/_rels/notesSlide4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7.xml"/>
		</Relationships>
</file>

<file path=ppt/notesSlides/_rels/notesSlide4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8.xml"/>
		</Relationships>
</file>

<file path=ppt/notesSlides/_rels/notesSlide4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9.xml"/>
		</Relationships>
</file>

<file path=ppt/notesSlides/_rels/notesSlide5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0.xml"/>
		</Relationships>
</file>

<file path=ppt/notesSlides/_rels/notesSlide5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1.xml"/>
		</Relationships>
</file>

<file path=ppt/notesSlides/_rels/notesSlide5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2.xml"/>
		</Relationships>
</file>

<file path=ppt/notesSlides/_rels/notesSlide5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3.xml"/>
		</Relationships>
</file>

<file path=ppt/notesSlides/_rels/notesSlide5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4.xml"/>
		</Relationships>
</file>

<file path=ppt/notesSlides/_rels/notesSlide5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5.xml"/>
		</Relationships>
</file>

<file path=ppt/notesSlides/_rels/notesSlide5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6.xml"/>
		</Relationships>
</file>

<file path=ppt/notesSlides/_rels/notesSlide5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7.xml"/>
		</Relationships>
</file>

<file path=ppt/notesSlides/_rels/notesSlide5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8.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58</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4" Type="http://schemas.openxmlformats.org/officeDocument/2006/relationships/hyperlink" Target="https://paoloinsogna.dev/" TargetMode="External"/><Relationship Id="rId9" Type="http://schemas.openxmlformats.org/officeDocument/2006/relationships/hyperlink" Target="https://talks.paoloinsogna.dev/compiling-bundling" TargetMode="External"/><Relationship Id="rId14" Type="http://schemas.openxmlformats.org/officeDocument/2006/relationships/hyperlink" Target="https://talks.paoloinsogna.dev/pdfs/compiling-bundling.pdf" TargetMode="External"/><Relationship Id="rId1" Type="http://schemas.openxmlformats.org/officeDocument/2006/relationships/image" Target="../media/image-1-1.png"/><Relationship Id="rId2" Type="http://schemas.openxmlformats.org/officeDocument/2006/relationships/image" Target="../media/image-1-2.svg"/><Relationship Id="rId3" Type="http://schemas.openxmlformats.org/officeDocument/2006/relationships/image" Target="../media/image-1-3.png"/><Relationship Id="rId5" Type="http://schemas.openxmlformats.org/officeDocument/2006/relationships/image" Target="../media/image-1-4.png"/><Relationship Id="rId6" Type="http://schemas.openxmlformats.org/officeDocument/2006/relationships/image" Target="../media/image-1-5.svg"/><Relationship Id="rId7" Type="http://schemas.openxmlformats.org/officeDocument/2006/relationships/image" Target="../media/image-1-6.png"/><Relationship Id="rId8" Type="http://schemas.openxmlformats.org/officeDocument/2006/relationships/image" Target="../media/image-1-7.svg"/><Relationship Id="rId10" Type="http://schemas.openxmlformats.org/officeDocument/2006/relationships/image" Target="../media/image-1-8.png"/><Relationship Id="rId11" Type="http://schemas.openxmlformats.org/officeDocument/2006/relationships/image" Target="../media/image-1-9.svg"/><Relationship Id="rId12" Type="http://schemas.openxmlformats.org/officeDocument/2006/relationships/image" Target="../media/image-1-10.png"/><Relationship Id="rId13" Type="http://schemas.openxmlformats.org/officeDocument/2006/relationships/image" Target="../media/image-1-11.svg"/><Relationship Id="rId15" Type="http://schemas.openxmlformats.org/officeDocument/2006/relationships/slideLayout" Target="../slideLayouts/slideLayout1.xml"/><Relationship Id="rId16"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image-2-1.png"/><Relationship Id="rId2" Type="http://schemas.openxmlformats.org/officeDocument/2006/relationships/slideLayout" Target="../slideLayouts/slideLayout1.xml"/><Relationship Id="rId3"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3" Type="http://schemas.openxmlformats.org/officeDocument/2006/relationships/hyperlink" Target="https://nodejs.org/" TargetMode="External"/><Relationship Id="rId4" Type="http://schemas.openxmlformats.org/officeDocument/2006/relationships/hyperlink" Target="https://platformatic.dev/" TargetMode="External"/><Relationship Id="rId7" Type="http://schemas.openxmlformats.org/officeDocument/2006/relationships/hyperlink" Target="https://paoloinsogna.dev/" TargetMode="External"/><Relationship Id="rId10" Type="http://schemas.openxmlformats.org/officeDocument/2006/relationships/hyperlink" Target="https://github.com/ShogunPanda" TargetMode="External"/><Relationship Id="rId13" Type="http://schemas.openxmlformats.org/officeDocument/2006/relationships/hyperlink" Target="https://twitter.com/p_insogna" TargetMode="External"/><Relationship Id="rId16" Type="http://schemas.openxmlformats.org/officeDocument/2006/relationships/hyperlink" Target="https://linkedin.com/in/pinsogna" TargetMode="External"/><Relationship Id="rId1" Type="http://schemas.openxmlformats.org/officeDocument/2006/relationships/image" Target="../media/image-3-1.png"/><Relationship Id="rId2" Type="http://schemas.openxmlformats.org/officeDocument/2006/relationships/image" Target="../media/image-3-2.png"/><Relationship Id="rId5" Type="http://schemas.openxmlformats.org/officeDocument/2006/relationships/image" Target="../media/image-3-3.png"/><Relationship Id="rId6" Type="http://schemas.openxmlformats.org/officeDocument/2006/relationships/image" Target="../media/image-3-4.svg"/><Relationship Id="rId8" Type="http://schemas.openxmlformats.org/officeDocument/2006/relationships/image" Target="../media/image-3-5.png"/><Relationship Id="rId9" Type="http://schemas.openxmlformats.org/officeDocument/2006/relationships/image" Target="../media/image-3-6.svg"/><Relationship Id="rId11" Type="http://schemas.openxmlformats.org/officeDocument/2006/relationships/image" Target="../media/image-3-7.png"/><Relationship Id="rId12" Type="http://schemas.openxmlformats.org/officeDocument/2006/relationships/image" Target="../media/image-3-8.svg"/><Relationship Id="rId14" Type="http://schemas.openxmlformats.org/officeDocument/2006/relationships/image" Target="../media/image-3-9.png"/><Relationship Id="rId15" Type="http://schemas.openxmlformats.org/officeDocument/2006/relationships/image" Target="../media/image-3-10.svg"/><Relationship Id="rId17" Type="http://schemas.openxmlformats.org/officeDocument/2006/relationships/slideLayout" Target="../slideLayouts/slideLayout1.xml"/><Relationship Id="rId18"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2" Type="http://schemas.openxmlformats.org/officeDocument/2006/relationships/hyperlink" Target="https://twitter.com/@MicheleRivaCode" TargetMode="External"/><Relationship Id="rId1" Type="http://schemas.openxmlformats.org/officeDocument/2006/relationships/image" Target="../media/image-4-1.png"/><Relationship Id="rId3" Type="http://schemas.openxmlformats.org/officeDocument/2006/relationships/slideLayout" Target="../slideLayouts/slideLayout1.xml"/><Relationship Id="rId4"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png"/><Relationship Id="rId2" Type="http://schemas.openxmlformats.org/officeDocument/2006/relationships/slideLayout" Target="../slideLayouts/slideLayout1.xml"/><Relationship Id="rId3"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slideLayout" Target="../slideLayouts/slideLayout1.xml"/><Relationship Id="rId3"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png"/><Relationship Id="rId2" Type="http://schemas.openxmlformats.org/officeDocument/2006/relationships/image" Target="../media/image-11-2.svg"/><Relationship Id="rId3" Type="http://schemas.openxmlformats.org/officeDocument/2006/relationships/image" Target="../media/image-11-3.png"/><Relationship Id="rId4" Type="http://schemas.openxmlformats.org/officeDocument/2006/relationships/image" Target="../media/image-11-4.svg"/><Relationship Id="rId5" Type="http://schemas.openxmlformats.org/officeDocument/2006/relationships/slideLayout" Target="../slideLayouts/slideLayout1.xml"/><Relationship Id="rId6"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image" Target="../media/image-12-1.png"/><Relationship Id="rId2" Type="http://schemas.openxmlformats.org/officeDocument/2006/relationships/image" Target="../media/image-12-2.png"/><Relationship Id="rId3" Type="http://schemas.openxmlformats.org/officeDocument/2006/relationships/slideLayout" Target="../slideLayouts/slideLayout1.xml"/><Relationship Id="rId4"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image" Target="../media/image-13-1.png"/><Relationship Id="rId2" Type="http://schemas.openxmlformats.org/officeDocument/2006/relationships/slideLayout" Target="../slideLayouts/slideLayout1.xml"/><Relationship Id="rId3"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image" Target="../media/image-14-1.png"/><Relationship Id="rId2" Type="http://schemas.openxmlformats.org/officeDocument/2006/relationships/image" Target="../media/image-14-2.png"/><Relationship Id="rId3" Type="http://schemas.openxmlformats.org/officeDocument/2006/relationships/image" Target="../media/image-14-3.png"/><Relationship Id="rId4" Type="http://schemas.openxmlformats.org/officeDocument/2006/relationships/image" Target="../media/image-14-4.png"/><Relationship Id="rId5" Type="http://schemas.openxmlformats.org/officeDocument/2006/relationships/image" Target="../media/image-14-5.png"/><Relationship Id="rId6" Type="http://schemas.openxmlformats.org/officeDocument/2006/relationships/image" Target="../media/image-14-6.png"/><Relationship Id="rId7" Type="http://schemas.openxmlformats.org/officeDocument/2006/relationships/image" Target="../media/image-14-7.png"/><Relationship Id="rId8" Type="http://schemas.openxmlformats.org/officeDocument/2006/relationships/slideLayout" Target="../slideLayouts/slideLayout1.xml"/><Relationship Id="rId9"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image" Target="../media/image-15-1.png"/><Relationship Id="rId2" Type="http://schemas.openxmlformats.org/officeDocument/2006/relationships/image" Target="../media/image-15-2.png"/><Relationship Id="rId3" Type="http://schemas.openxmlformats.org/officeDocument/2006/relationships/image" Target="../media/image-15-3.png"/><Relationship Id="rId4" Type="http://schemas.openxmlformats.org/officeDocument/2006/relationships/image" Target="../media/image-15-4.png"/><Relationship Id="rId5" Type="http://schemas.openxmlformats.org/officeDocument/2006/relationships/image" Target="../media/image-15-5.png"/><Relationship Id="rId6" Type="http://schemas.openxmlformats.org/officeDocument/2006/relationships/image" Target="../media/image-15-6.png"/><Relationship Id="rId7" Type="http://schemas.openxmlformats.org/officeDocument/2006/relationships/slideLayout" Target="../slideLayouts/slideLayout1.xml"/><Relationship Id="rId8"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image-16-1.png"/><Relationship Id="rId2" Type="http://schemas.openxmlformats.org/officeDocument/2006/relationships/slideLayout" Target="../slideLayouts/slideLayout1.xml"/><Relationship Id="rId3"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image" Target="../media/image-17-1.png"/><Relationship Id="rId2" Type="http://schemas.openxmlformats.org/officeDocument/2006/relationships/image" Target="../media/image-17-2.png"/><Relationship Id="rId3" Type="http://schemas.openxmlformats.org/officeDocument/2006/relationships/image" Target="../media/image-17-3.png"/><Relationship Id="rId4" Type="http://schemas.openxmlformats.org/officeDocument/2006/relationships/slideLayout" Target="../slideLayouts/slideLayout1.xml"/><Relationship Id="rId5"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image" Target="../media/image-18-1.png"/><Relationship Id="rId2" Type="http://schemas.openxmlformats.org/officeDocument/2006/relationships/image" Target="../media/image-18-2.png"/><Relationship Id="rId3" Type="http://schemas.openxmlformats.org/officeDocument/2006/relationships/image" Target="../media/image-18-3.png"/><Relationship Id="rId4" Type="http://schemas.openxmlformats.org/officeDocument/2006/relationships/slideLayout" Target="../slideLayouts/slideLayout1.xml"/><Relationship Id="rId5"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image" Target="../media/image-19-1.png"/><Relationship Id="rId2" Type="http://schemas.openxmlformats.org/officeDocument/2006/relationships/slideLayout" Target="../slideLayouts/slideLayout1.xml"/><Relationship Id="rId3"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image" Target="../media/image-20-1.png"/><Relationship Id="rId2" Type="http://schemas.openxmlformats.org/officeDocument/2006/relationships/image" Target="../media/image-20-2.png"/><Relationship Id="rId3" Type="http://schemas.openxmlformats.org/officeDocument/2006/relationships/image" Target="../media/image-20-3.png"/><Relationship Id="rId4" Type="http://schemas.openxmlformats.org/officeDocument/2006/relationships/slideLayout" Target="../slideLayouts/slideLayout1.xml"/><Relationship Id="rId5"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image" Target="../media/image-21-1.png"/><Relationship Id="rId2" Type="http://schemas.openxmlformats.org/officeDocument/2006/relationships/image" Target="../media/image-21-2.png"/><Relationship Id="rId3" Type="http://schemas.openxmlformats.org/officeDocument/2006/relationships/image" Target="../media/image-21-3.png"/><Relationship Id="rId4" Type="http://schemas.openxmlformats.org/officeDocument/2006/relationships/slideLayout" Target="../slideLayouts/slideLayout1.xml"/><Relationship Id="rId5"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image" Target="../media/image-22-1.png"/><Relationship Id="rId2" Type="http://schemas.openxmlformats.org/officeDocument/2006/relationships/image" Target="../media/image-22-2.png"/><Relationship Id="rId3" Type="http://schemas.openxmlformats.org/officeDocument/2006/relationships/image" Target="../media/image-22-3.png"/><Relationship Id="rId4" Type="http://schemas.openxmlformats.org/officeDocument/2006/relationships/image" Target="../media/image-22-4.png"/><Relationship Id="rId5" Type="http://schemas.openxmlformats.org/officeDocument/2006/relationships/slideLayout" Target="../slideLayouts/slideLayout1.xml"/><Relationship Id="rId6"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image" Target="../media/image-23-1.png"/><Relationship Id="rId2" Type="http://schemas.openxmlformats.org/officeDocument/2006/relationships/slideLayout" Target="../slideLayouts/slideLayout1.xml"/><Relationship Id="rId3"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image" Target="../media/image-24-1.png"/><Relationship Id="rId2" Type="http://schemas.openxmlformats.org/officeDocument/2006/relationships/image" Target="../media/image-24-2.png"/><Relationship Id="rId3" Type="http://schemas.openxmlformats.org/officeDocument/2006/relationships/image" Target="../media/image-24-3.png"/><Relationship Id="rId4" Type="http://schemas.openxmlformats.org/officeDocument/2006/relationships/image" Target="../media/image-24-4.png"/><Relationship Id="rId5" Type="http://schemas.openxmlformats.org/officeDocument/2006/relationships/slideLayout" Target="../slideLayouts/slideLayout1.xml"/><Relationship Id="rId6"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image" Target="../media/image-25-1.png"/><Relationship Id="rId2" Type="http://schemas.openxmlformats.org/officeDocument/2006/relationships/image" Target="../media/image-25-2.png"/><Relationship Id="rId3" Type="http://schemas.openxmlformats.org/officeDocument/2006/relationships/image" Target="../media/image-25-3.png"/><Relationship Id="rId4" Type="http://schemas.openxmlformats.org/officeDocument/2006/relationships/image" Target="../media/image-25-4.png"/><Relationship Id="rId5" Type="http://schemas.openxmlformats.org/officeDocument/2006/relationships/slideLayout" Target="../slideLayouts/slideLayout1.xml"/><Relationship Id="rId6"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image" Target="../media/image-26-1.png"/><Relationship Id="rId2" Type="http://schemas.openxmlformats.org/officeDocument/2006/relationships/image" Target="../media/image-26-2.png"/><Relationship Id="rId3" Type="http://schemas.openxmlformats.org/officeDocument/2006/relationships/slideLayout" Target="../slideLayouts/slideLayout1.xml"/><Relationship Id="rId4"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image" Target="../media/image-28-1.png"/><Relationship Id="rId2" Type="http://schemas.openxmlformats.org/officeDocument/2006/relationships/image" Target="../media/image-28-2.png"/><Relationship Id="rId3" Type="http://schemas.openxmlformats.org/officeDocument/2006/relationships/slideLayout" Target="../slideLayouts/slideLayout1.xml"/><Relationship Id="rId4"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image" Target="../media/image-29-1.png"/><Relationship Id="rId2" Type="http://schemas.openxmlformats.org/officeDocument/2006/relationships/image" Target="../media/image-29-2.png"/><Relationship Id="rId3" Type="http://schemas.openxmlformats.org/officeDocument/2006/relationships/slideLayout" Target="../slideLayouts/slideLayout1.xml"/><Relationship Id="rId4"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image" Target="../media/image-30-1.png"/><Relationship Id="rId2" Type="http://schemas.openxmlformats.org/officeDocument/2006/relationships/slideLayout" Target="../slideLayouts/slideLayout1.xml"/><Relationship Id="rId3"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image" Target="../media/image-31-1.png"/><Relationship Id="rId2" Type="http://schemas.openxmlformats.org/officeDocument/2006/relationships/slideLayout" Target="../slideLayouts/slideLayout1.xml"/><Relationship Id="rId3"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image" Target="../media/image-32-1.png"/><Relationship Id="rId2" Type="http://schemas.openxmlformats.org/officeDocument/2006/relationships/slideLayout" Target="../slideLayouts/slideLayout1.xml"/><Relationship Id="rId3"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image" Target="../media/image-33-1.png"/><Relationship Id="rId2" Type="http://schemas.openxmlformats.org/officeDocument/2006/relationships/slideLayout" Target="../slideLayouts/slideLayout1.xml"/><Relationship Id="rId3"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image" Target="../media/image-34-1.png"/><Relationship Id="rId2" Type="http://schemas.openxmlformats.org/officeDocument/2006/relationships/image" Target="../media/image-34-2.png"/><Relationship Id="rId3" Type="http://schemas.openxmlformats.org/officeDocument/2006/relationships/slideLayout" Target="../slideLayouts/slideLayout1.xml"/><Relationship Id="rId4"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image" Target="../media/image-35-1.png"/><Relationship Id="rId2" Type="http://schemas.openxmlformats.org/officeDocument/2006/relationships/image" Target="../media/image-35-2.png"/><Relationship Id="rId3" Type="http://schemas.openxmlformats.org/officeDocument/2006/relationships/image" Target="../media/image-35-3.png"/><Relationship Id="rId4" Type="http://schemas.openxmlformats.org/officeDocument/2006/relationships/slideLayout" Target="../slideLayouts/slideLayout1.xml"/><Relationship Id="rId5"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image" Target="../media/image-36-1.png"/><Relationship Id="rId2" Type="http://schemas.openxmlformats.org/officeDocument/2006/relationships/image" Target="../media/image-36-2.png"/><Relationship Id="rId3" Type="http://schemas.openxmlformats.org/officeDocument/2006/relationships/slideLayout" Target="../slideLayouts/slideLayout1.xml"/><Relationship Id="rId4"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image" Target="../media/image-37-1.png"/><Relationship Id="rId2" Type="http://schemas.openxmlformats.org/officeDocument/2006/relationships/slideLayout" Target="../slideLayouts/slideLayout1.xml"/><Relationship Id="rId3"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image" Target="../media/image-39-1.png"/><Relationship Id="rId2" Type="http://schemas.openxmlformats.org/officeDocument/2006/relationships/image" Target="../media/image-39-2.svg"/><Relationship Id="rId3" Type="http://schemas.openxmlformats.org/officeDocument/2006/relationships/image" Target="../media/image-39-3.png"/><Relationship Id="rId4" Type="http://schemas.openxmlformats.org/officeDocument/2006/relationships/image" Target="../media/image-39-4.svg"/><Relationship Id="rId5" Type="http://schemas.openxmlformats.org/officeDocument/2006/relationships/slideLayout" Target="../slideLayouts/slideLayout1.xml"/><Relationship Id="rId6"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1" Type="http://schemas.openxmlformats.org/officeDocument/2006/relationships/image" Target="../media/image-40-1.png"/><Relationship Id="rId2" Type="http://schemas.openxmlformats.org/officeDocument/2006/relationships/image" Target="../media/image-40-2.png"/><Relationship Id="rId3" Type="http://schemas.openxmlformats.org/officeDocument/2006/relationships/image" Target="../media/image-40-3.png"/><Relationship Id="rId4" Type="http://schemas.openxmlformats.org/officeDocument/2006/relationships/slideLayout" Target="../slideLayouts/slideLayout1.xml"/><Relationship Id="rId5" Type="http://schemas.openxmlformats.org/officeDocument/2006/relationships/notesSlide" Target="../notesSlides/notesSlide40.xml"/></Relationships>
</file>

<file path=ppt/slides/_rels/slide41.xml.rels><?xml version="1.0" encoding="UTF-8" standalone="yes"?>
<Relationships xmlns="http://schemas.openxmlformats.org/package/2006/relationships"><Relationship Id="rId1" Type="http://schemas.openxmlformats.org/officeDocument/2006/relationships/image" Target="../media/image-41-1.png"/><Relationship Id="rId2" Type="http://schemas.openxmlformats.org/officeDocument/2006/relationships/slideLayout" Target="../slideLayouts/slideLayout1.xml"/><Relationship Id="rId3" Type="http://schemas.openxmlformats.org/officeDocument/2006/relationships/notesSlide" Target="../notesSlides/notesSlide41.xml"/></Relationships>
</file>

<file path=ppt/slides/_rels/slide42.xml.rels><?xml version="1.0" encoding="UTF-8" standalone="yes"?>
<Relationships xmlns="http://schemas.openxmlformats.org/package/2006/relationships"><Relationship Id="rId1" Type="http://schemas.openxmlformats.org/officeDocument/2006/relationships/image" Target="../media/image-42-1.png"/><Relationship Id="rId2" Type="http://schemas.openxmlformats.org/officeDocument/2006/relationships/image" Target="../media/image-42-2.png"/><Relationship Id="rId3" Type="http://schemas.openxmlformats.org/officeDocument/2006/relationships/image" Target="../media/image-42-3.png"/><Relationship Id="rId4" Type="http://schemas.openxmlformats.org/officeDocument/2006/relationships/image" Target="../media/image-42-4.png"/><Relationship Id="rId5" Type="http://schemas.openxmlformats.org/officeDocument/2006/relationships/slideLayout" Target="../slideLayouts/slideLayout1.xml"/><Relationship Id="rId6" Type="http://schemas.openxmlformats.org/officeDocument/2006/relationships/notesSlide" Target="../notesSlides/notesSlide42.xml"/></Relationships>
</file>

<file path=ppt/slides/_rels/slide43.xml.rels><?xml version="1.0" encoding="UTF-8" standalone="yes"?>
<Relationships xmlns="http://schemas.openxmlformats.org/package/2006/relationships"><Relationship Id="rId1" Type="http://schemas.openxmlformats.org/officeDocument/2006/relationships/image" Target="../media/image-43-1.png"/><Relationship Id="rId2" Type="http://schemas.openxmlformats.org/officeDocument/2006/relationships/slideLayout" Target="../slideLayouts/slideLayout1.xml"/><Relationship Id="rId3" Type="http://schemas.openxmlformats.org/officeDocument/2006/relationships/notesSlide" Target="../notesSlides/notesSlide43.xml"/></Relationships>
</file>

<file path=ppt/slides/_rels/slide44.xml.rels><?xml version="1.0" encoding="UTF-8" standalone="yes"?>
<Relationships xmlns="http://schemas.openxmlformats.org/package/2006/relationships"><Relationship Id="rId1" Type="http://schemas.openxmlformats.org/officeDocument/2006/relationships/image" Target="../media/image-44-1.png"/><Relationship Id="rId2" Type="http://schemas.openxmlformats.org/officeDocument/2006/relationships/slideLayout" Target="../slideLayouts/slideLayout1.xml"/><Relationship Id="rId3" Type="http://schemas.openxmlformats.org/officeDocument/2006/relationships/notesSlide" Target="../notesSlides/notesSlide44.xml"/></Relationships>
</file>

<file path=ppt/slides/_rels/slide45.xml.rels><?xml version="1.0" encoding="UTF-8" standalone="yes"?>
<Relationships xmlns="http://schemas.openxmlformats.org/package/2006/relationships"><Relationship Id="rId1" Type="http://schemas.openxmlformats.org/officeDocument/2006/relationships/image" Target="../media/image-45-1.png"/><Relationship Id="rId2" Type="http://schemas.openxmlformats.org/officeDocument/2006/relationships/slideLayout" Target="../slideLayouts/slideLayout1.xml"/><Relationship Id="rId3" Type="http://schemas.openxmlformats.org/officeDocument/2006/relationships/notesSlide" Target="../notesSlides/notesSlide45.xml"/></Relationships>
</file>

<file path=ppt/slides/_rels/slide46.xml.rels><?xml version="1.0" encoding="UTF-8" standalone="yes"?>
<Relationships xmlns="http://schemas.openxmlformats.org/package/2006/relationships"><Relationship Id="rId1" Type="http://schemas.openxmlformats.org/officeDocument/2006/relationships/image" Target="../media/image-46-1.png"/><Relationship Id="rId2" Type="http://schemas.openxmlformats.org/officeDocument/2006/relationships/slideLayout" Target="../slideLayouts/slideLayout1.xml"/><Relationship Id="rId3" Type="http://schemas.openxmlformats.org/officeDocument/2006/relationships/notesSlide" Target="../notesSlides/notesSlide46.xml"/></Relationships>
</file>

<file path=ppt/slides/_rels/slide47.xml.rels><?xml version="1.0" encoding="UTF-8" standalone="yes"?>
<Relationships xmlns="http://schemas.openxmlformats.org/package/2006/relationships"><Relationship Id="rId1" Type="http://schemas.openxmlformats.org/officeDocument/2006/relationships/image" Target="../media/image-47-1.png"/><Relationship Id="rId2" Type="http://schemas.openxmlformats.org/officeDocument/2006/relationships/image" Target="../media/image-47-2.png"/><Relationship Id="rId3" Type="http://schemas.openxmlformats.org/officeDocument/2006/relationships/slideLayout" Target="../slideLayouts/slideLayout1.xml"/><Relationship Id="rId4" Type="http://schemas.openxmlformats.org/officeDocument/2006/relationships/notesSlide" Target="../notesSlides/notesSlide47.xml"/></Relationships>
</file>

<file path=ppt/slides/_rels/slide48.xml.rels><?xml version="1.0" encoding="UTF-8" standalone="yes"?>
<Relationships xmlns="http://schemas.openxmlformats.org/package/2006/relationships"><Relationship Id="rId1" Type="http://schemas.openxmlformats.org/officeDocument/2006/relationships/image" Target="../media/image-48-1.png"/><Relationship Id="rId2" Type="http://schemas.openxmlformats.org/officeDocument/2006/relationships/slideLayout" Target="../slideLayouts/slideLayout1.xml"/><Relationship Id="rId3" Type="http://schemas.openxmlformats.org/officeDocument/2006/relationships/notesSlide" Target="../notesSlides/notesSlide48.xml"/></Relationships>
</file>

<file path=ppt/slides/_rels/slide49.xml.rels><?xml version="1.0" encoding="UTF-8" standalone="yes"?>
<Relationships xmlns="http://schemas.openxmlformats.org/package/2006/relationships"><Relationship Id="rId1" Type="http://schemas.openxmlformats.org/officeDocument/2006/relationships/image" Target="../media/image-49-1.png"/><Relationship Id="rId2" Type="http://schemas.openxmlformats.org/officeDocument/2006/relationships/slideLayout" Target="../slideLayouts/slideLayout1.xml"/><Relationship Id="rId3" Type="http://schemas.openxmlformats.org/officeDocument/2006/relationships/notesSlide" Target="../notesSlides/notesSlide49.xml"/></Relationships>
</file>

<file path=ppt/slides/_rels/slide50.xml.rels><?xml version="1.0" encoding="UTF-8" standalone="yes"?>
<Relationships xmlns="http://schemas.openxmlformats.org/package/2006/relationships"><Relationship Id="rId1" Type="http://schemas.openxmlformats.org/officeDocument/2006/relationships/image" Target="../media/image-50-1.png"/><Relationship Id="rId2" Type="http://schemas.openxmlformats.org/officeDocument/2006/relationships/slideLayout" Target="../slideLayouts/slideLayout1.xml"/><Relationship Id="rId3" Type="http://schemas.openxmlformats.org/officeDocument/2006/relationships/notesSlide" Target="../notesSlides/notesSlide50.xml"/></Relationships>
</file>

<file path=ppt/slides/_rels/slide51.xml.rels><?xml version="1.0" encoding="UTF-8" standalone="yes"?>
<Relationships xmlns="http://schemas.openxmlformats.org/package/2006/relationships"><Relationship Id="rId1" Type="http://schemas.openxmlformats.org/officeDocument/2006/relationships/image" Target="../media/image-51-1.png"/><Relationship Id="rId2" Type="http://schemas.openxmlformats.org/officeDocument/2006/relationships/image" Target="../media/image-51-2.svg"/><Relationship Id="rId3" Type="http://schemas.openxmlformats.org/officeDocument/2006/relationships/image" Target="../media/image-51-3.png"/><Relationship Id="rId4" Type="http://schemas.openxmlformats.org/officeDocument/2006/relationships/image" Target="../media/image-51-4.svg"/><Relationship Id="rId5" Type="http://schemas.openxmlformats.org/officeDocument/2006/relationships/image" Target="../media/image-51-5.png"/><Relationship Id="rId6" Type="http://schemas.openxmlformats.org/officeDocument/2006/relationships/image" Target="../media/image-51-6.svg"/><Relationship Id="rId7" Type="http://schemas.openxmlformats.org/officeDocument/2006/relationships/slideLayout" Target="../slideLayouts/slideLayout1.xml"/><Relationship Id="rId8" Type="http://schemas.openxmlformats.org/officeDocument/2006/relationships/notesSlide" Target="../notesSlides/notesSlide51.xml"/></Relationships>
</file>

<file path=ppt/slides/_rels/slide52.xml.rels><?xml version="1.0" encoding="UTF-8" standalone="yes"?>
<Relationships xmlns="http://schemas.openxmlformats.org/package/2006/relationships"><Relationship Id="rId1" Type="http://schemas.openxmlformats.org/officeDocument/2006/relationships/image" Target="../media/image-52-1.png"/><Relationship Id="rId2" Type="http://schemas.openxmlformats.org/officeDocument/2006/relationships/image" Target="../media/image-52-2.png"/><Relationship Id="rId3" Type="http://schemas.openxmlformats.org/officeDocument/2006/relationships/image" Target="../media/image-52-3.png"/><Relationship Id="rId4" Type="http://schemas.openxmlformats.org/officeDocument/2006/relationships/slideLayout" Target="../slideLayouts/slideLayout1.xml"/><Relationship Id="rId5" Type="http://schemas.openxmlformats.org/officeDocument/2006/relationships/notesSlide" Target="../notesSlides/notesSlide52.xml"/></Relationships>
</file>

<file path=ppt/slides/_rels/slide53.xml.rels><?xml version="1.0" encoding="UTF-8" standalone="yes"?>
<Relationships xmlns="http://schemas.openxmlformats.org/package/2006/relationships"><Relationship Id="rId1" Type="http://schemas.openxmlformats.org/officeDocument/2006/relationships/image" Target="../media/image-53-1.png"/><Relationship Id="rId2" Type="http://schemas.openxmlformats.org/officeDocument/2006/relationships/slideLayout" Target="../slideLayouts/slideLayout1.xml"/><Relationship Id="rId3" Type="http://schemas.openxmlformats.org/officeDocument/2006/relationships/notesSlide" Target="../notesSlides/notesSlide53.xml"/></Relationships>
</file>

<file path=ppt/slides/_rels/slide54.xml.rels><?xml version="1.0" encoding="UTF-8" standalone="yes"?>
<Relationships xmlns="http://schemas.openxmlformats.org/package/2006/relationships"><Relationship Id="rId1" Type="http://schemas.openxmlformats.org/officeDocument/2006/relationships/image" Target="../media/image-54-1.png"/><Relationship Id="rId2" Type="http://schemas.openxmlformats.org/officeDocument/2006/relationships/slideLayout" Target="../slideLayouts/slideLayout1.xml"/><Relationship Id="rId3" Type="http://schemas.openxmlformats.org/officeDocument/2006/relationships/notesSlide" Target="../notesSlides/notesSlide54.xml"/></Relationships>
</file>

<file path=ppt/slides/_rels/slide55.xml.rels><?xml version="1.0" encoding="UTF-8" standalone="yes"?>
<Relationships xmlns="http://schemas.openxmlformats.org/package/2006/relationships"><Relationship Id="rId1" Type="http://schemas.openxmlformats.org/officeDocument/2006/relationships/image" Target="../media/image-55-1.png"/><Relationship Id="rId2" Type="http://schemas.openxmlformats.org/officeDocument/2006/relationships/slideLayout" Target="../slideLayouts/slideLayout1.xml"/><Relationship Id="rId3" Type="http://schemas.openxmlformats.org/officeDocument/2006/relationships/notesSlide" Target="../notesSlides/notesSlide55.xml"/></Relationships>
</file>

<file path=ppt/slides/_rels/slide56.xml.rels><?xml version="1.0" encoding="UTF-8" standalone="yes"?>
<Relationships xmlns="http://schemas.openxmlformats.org/package/2006/relationships"><Relationship Id="rId1" Type="http://schemas.openxmlformats.org/officeDocument/2006/relationships/image" Target="../media/image-56-1.png"/><Relationship Id="rId2" Type="http://schemas.openxmlformats.org/officeDocument/2006/relationships/image" Target="../media/image-56-2.svg"/><Relationship Id="rId3" Type="http://schemas.openxmlformats.org/officeDocument/2006/relationships/image" Target="../media/image-56-3.png"/><Relationship Id="rId4" Type="http://schemas.openxmlformats.org/officeDocument/2006/relationships/image" Target="../media/image-56-4.svg"/><Relationship Id="rId5" Type="http://schemas.openxmlformats.org/officeDocument/2006/relationships/image" Target="../media/image-56-5.png"/><Relationship Id="rId6" Type="http://schemas.openxmlformats.org/officeDocument/2006/relationships/image" Target="../media/image-56-6.svg"/><Relationship Id="rId7" Type="http://schemas.openxmlformats.org/officeDocument/2006/relationships/slideLayout" Target="../slideLayouts/slideLayout1.xml"/><Relationship Id="rId8" Type="http://schemas.openxmlformats.org/officeDocument/2006/relationships/notesSlide" Target="../notesSlides/notesSlide56.xml"/></Relationships>
</file>

<file path=ppt/slides/_rels/slide57.xml.rels><?xml version="1.0" encoding="UTF-8" standalone="yes"?>
<Relationships xmlns="http://schemas.openxmlformats.org/package/2006/relationships"><Relationship Id="rId1" Type="http://schemas.openxmlformats.org/officeDocument/2006/relationships/image" Target="../media/image-57-1.png"/><Relationship Id="rId2" Type="http://schemas.openxmlformats.org/officeDocument/2006/relationships/image" Target="../media/image-57-2.svg"/><Relationship Id="rId3" Type="http://schemas.openxmlformats.org/officeDocument/2006/relationships/image" Target="../media/image-57-3.png"/><Relationship Id="rId4" Type="http://schemas.openxmlformats.org/officeDocument/2006/relationships/image" Target="../media/image-57-4.svg"/><Relationship Id="rId5" Type="http://schemas.openxmlformats.org/officeDocument/2006/relationships/slideLayout" Target="../slideLayouts/slideLayout1.xml"/><Relationship Id="rId6" Type="http://schemas.openxmlformats.org/officeDocument/2006/relationships/notesSlide" Target="../notesSlides/notesSlide57.xml"/></Relationships>
</file>

<file path=ppt/slides/_rels/slide58.xml.rels><?xml version="1.0" encoding="UTF-8" standalone="yes"?>
<Relationships xmlns="http://schemas.openxmlformats.org/package/2006/relationships"><Relationship Id="rId2" Type="http://schemas.openxmlformats.org/officeDocument/2006/relationships/hyperlink" Target="https://twitter.com/p_insogna" TargetMode="External"/><Relationship Id="rId3" Type="http://schemas.openxmlformats.org/officeDocument/2006/relationships/hyperlink" Target="mailto:paolo.insogna@platformatic.dev" TargetMode="External"/><Relationship Id="rId5" Type="http://schemas.openxmlformats.org/officeDocument/2006/relationships/hyperlink" Target="https://platformatic.dev/" TargetMode="External"/><Relationship Id="rId6" Type="http://schemas.openxmlformats.org/officeDocument/2006/relationships/hyperlink" Target="https://platformatic.dev/" TargetMode="External"/><Relationship Id="rId1" Type="http://schemas.openxmlformats.org/officeDocument/2006/relationships/image" Target="../media/image-58-1.png"/><Relationship Id="rId4" Type="http://schemas.openxmlformats.org/officeDocument/2006/relationships/image" Target="../media/image-58-2.png"/><Relationship Id="rId7" Type="http://schemas.openxmlformats.org/officeDocument/2006/relationships/slideLayout" Target="../slideLayouts/slideLayout1.xml"/><Relationship Id="rId8" Type="http://schemas.openxmlformats.org/officeDocument/2006/relationships/notesSlide" Target="../notesSlides/notesSlide58.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FFFFFF"/>
        </a:solidFill>
      </p:bgPr>
    </p:bg>
    <p:spTree>
      <p:nvGrpSpPr>
        <p:cNvPr id="1" name=""/>
        <p:cNvGrpSpPr/>
        <p:nvPr/>
      </p:nvGrpSpPr>
      <p:grpSpPr>
        <a:xfrm>
          <a:off x="0" y="0"/>
          <a:ext cx="0" cy="0"/>
          <a:chOff x="0" y="0"/>
          <a:chExt cx="0" cy="0"/>
        </a:xfrm>
      </p:grpSpPr>
      <p:sp>
        <p:nvSpPr>
          <p:cNvPr id="3" name="article.freya@slide.theme@cover"/>
          <p:cNvSpPr/>
          <p:nvPr/>
        </p:nvSpPr>
        <p:spPr>
          <a:xfrm>
            <a:off x="0" y="0"/>
            <a:ext cx="12192000" cy="6827520"/>
          </a:xfrm>
          <a:prstGeom prst="rect">
            <a:avLst/>
          </a:prstGeom>
          <a:solidFill>
            <a:srgbClr val="00050B"/>
          </a:solidFill>
          <a:ln w="12700">
            <a:solidFill>
              <a:srgbClr val="00050B">
                <a:alpha val="0"/>
              </a:srgbClr>
            </a:solidFill>
            <a:prstDash val="solid"/>
          </a:ln>
        </p:spPr>
      </p:sp>
      <p:pic>
        <p:nvPicPr>
          <p:cNvPr id="4" name="svg.freya@svg.corner" descr="preencoded.png">    </p:cNvPr>
          <p:cNvPicPr>
            <a:picLocks noChangeAspect="1"/>
          </p:cNvPicPr>
          <p:nvPr/>
        </p:nvPicPr>
        <p:blipFill>
          <a:blip r:embed="rId1">
            <a:extLst>
              <a:ext uri="{96DAC541-7B7A-43D3-8B79-37D633B846F1}">
                <asvg:svgBlip xmlns:asvg="http://schemas.microsoft.com/office/drawing/2016/SVG/main" r:embed="rId2"/>
              </a:ext>
            </a:extLst>
          </a:blip>
          <a:stretch>
            <a:fillRect/>
          </a:stretch>
        </p:blipFill>
        <p:spPr>
          <a:xfrm>
            <a:off x="9700927" y="0"/>
            <a:ext cx="2491073" cy="5120640"/>
          </a:xfrm>
          <a:prstGeom prst="rect">
            <a:avLst/>
          </a:prstGeom>
        </p:spPr>
      </p:pic>
      <p:pic>
        <p:nvPicPr>
          <p:cNvPr id="5" name="img.freya@image.image" descr="preencoded.png">
            <a:hlinkClick r:id="rId4" tooltip=""/>
          </p:cNvPr>
          <p:cNvPicPr>
            <a:picLocks noChangeAspect="1"/>
          </p:cNvPicPr>
          <p:nvPr/>
        </p:nvPicPr>
        <p:blipFill>
          <a:blip r:embed="rId3"/>
          <a:stretch>
            <a:fillRect/>
          </a:stretch>
        </p:blipFill>
        <p:spPr>
          <a:xfrm>
            <a:off x="4876800" y="964025"/>
            <a:ext cx="2438400" cy="2438400"/>
          </a:xfrm>
          <a:prstGeom prst="rect">
            <a:avLst/>
          </a:prstGeom>
        </p:spPr>
      </p:pic>
      <p:sp>
        <p:nvSpPr>
          <p:cNvPr id="6" name="span"/>
          <p:cNvSpPr/>
          <p:nvPr/>
        </p:nvSpPr>
        <p:spPr>
          <a:xfrm>
            <a:off x="2522982" y="3915347"/>
            <a:ext cx="7145941" cy="597408"/>
          </a:xfrm>
          <a:prstGeom prst="rect">
            <a:avLst/>
          </a:prstGeom>
          <a:noFill/>
          <a:ln/>
        </p:spPr>
        <p:txBody>
          <a:bodyPr wrap="none" lIns="0" tIns="0" rIns="0" bIns="0" rtlCol="0" anchor="ctr"/>
          <a:lstStyle/>
          <a:p>
            <a:pPr indent="0" marL="0">
              <a:buNone/>
            </a:pPr>
            <a:r>
              <a:rPr lang="en-US" sz="3888" b="1" u="none" dirty="0">
                <a:solidFill>
                  <a:srgbClr val="FFFFFF"/>
                </a:solidFill>
                <a:latin typeface="Montserrat" pitchFamily="34" charset="0"/>
                <a:ea typeface="Montserrat" pitchFamily="34" charset="-122"/>
                <a:cs typeface="Montserrat" pitchFamily="34" charset="-120"/>
              </a:rPr>
              <a:t>Compiling and bundling JS,</a:t>
            </a:r>
            <a:endParaRPr lang="en-US" sz="3888" dirty="0"/>
          </a:p>
        </p:txBody>
      </p:sp>
      <p:sp>
        <p:nvSpPr>
          <p:cNvPr id="7" name="span"/>
          <p:cNvSpPr/>
          <p:nvPr/>
        </p:nvSpPr>
        <p:spPr>
          <a:xfrm>
            <a:off x="3940112" y="4594289"/>
            <a:ext cx="4311682" cy="597408"/>
          </a:xfrm>
          <a:prstGeom prst="rect">
            <a:avLst/>
          </a:prstGeom>
          <a:noFill/>
          <a:ln/>
        </p:spPr>
        <p:txBody>
          <a:bodyPr wrap="none" lIns="0" tIns="0" rIns="0" bIns="0" rtlCol="0" anchor="ctr"/>
          <a:lstStyle/>
          <a:p>
            <a:pPr indent="0" marL="0">
              <a:buNone/>
            </a:pPr>
            <a:r>
              <a:rPr lang="en-US" sz="3888" b="1" u="none" dirty="0">
                <a:solidFill>
                  <a:srgbClr val="FFFFFF"/>
                </a:solidFill>
                <a:latin typeface="Montserrat" pitchFamily="34" charset="0"/>
                <a:ea typeface="Montserrat" pitchFamily="34" charset="-122"/>
                <a:cs typeface="Montserrat" pitchFamily="34" charset="-120"/>
              </a:rPr>
              <a:t>the painless way</a:t>
            </a:r>
            <a:endParaRPr lang="en-US" sz="3888" dirty="0"/>
          </a:p>
        </p:txBody>
      </p:sp>
      <p:sp>
        <p:nvSpPr>
          <p:cNvPr id="8" name="span"/>
          <p:cNvSpPr/>
          <p:nvPr/>
        </p:nvSpPr>
        <p:spPr>
          <a:xfrm>
            <a:off x="5115592" y="5620703"/>
            <a:ext cx="1960626" cy="323088"/>
          </a:xfrm>
          <a:prstGeom prst="rect">
            <a:avLst/>
          </a:prstGeom>
          <a:noFill/>
          <a:ln/>
        </p:spPr>
        <p:txBody>
          <a:bodyPr wrap="none" lIns="0" tIns="0" rIns="0" bIns="0" rtlCol="0" anchor="ctr"/>
          <a:lstStyle/>
          <a:p>
            <a:pPr indent="0" marL="0">
              <a:buNone/>
            </a:pPr>
            <a:r>
              <a:rPr lang="en-US" sz="2074" b="1" u="none" dirty="0">
                <a:solidFill>
                  <a:srgbClr val="FCD34D"/>
                </a:solidFill>
                <a:latin typeface="Montserrat" pitchFamily="34" charset="0"/>
                <a:ea typeface="Montserrat" pitchFamily="34" charset="-122"/>
                <a:cs typeface="Montserrat" pitchFamily="34" charset="-120"/>
              </a:rPr>
              <a:t>Paolo Insogna</a:t>
            </a:r>
            <a:endParaRPr lang="en-US" sz="2074" dirty="0"/>
          </a:p>
        </p:txBody>
      </p:sp>
      <p:sp>
        <p:nvSpPr>
          <p:cNvPr id="9" name="span"/>
          <p:cNvSpPr/>
          <p:nvPr/>
        </p:nvSpPr>
        <p:spPr>
          <a:xfrm>
            <a:off x="2978277" y="5989415"/>
            <a:ext cx="4513040" cy="323088"/>
          </a:xfrm>
          <a:prstGeom prst="rect">
            <a:avLst/>
          </a:prstGeom>
          <a:noFill/>
          <a:ln/>
        </p:spPr>
        <p:txBody>
          <a:bodyPr wrap="none" lIns="0" tIns="0" rIns="0" bIns="0" rtlCol="0" anchor="ctr"/>
          <a:lstStyle/>
          <a:p>
            <a:pPr indent="0" marL="0">
              <a:buNone/>
            </a:pPr>
            <a:r>
              <a:rPr lang="en-US" sz="2074" u="none" dirty="0">
                <a:solidFill>
                  <a:srgbClr val="FFFFFF"/>
                </a:solidFill>
                <a:latin typeface="Montserrat" pitchFamily="34" charset="0"/>
                <a:ea typeface="Montserrat" pitchFamily="34" charset="-122"/>
                <a:cs typeface="Montserrat" pitchFamily="34" charset="-120"/>
              </a:rPr>
              <a:t>Node.js TSC, Principal Engineer @ </a:t>
            </a:r>
            <a:endParaRPr lang="en-US" sz="2074" dirty="0"/>
          </a:p>
        </p:txBody>
      </p:sp>
      <p:sp>
        <p:nvSpPr>
          <p:cNvPr id="10" name="strong"/>
          <p:cNvSpPr/>
          <p:nvPr/>
        </p:nvSpPr>
        <p:spPr>
          <a:xfrm>
            <a:off x="7491317" y="5989415"/>
            <a:ext cx="1722311" cy="323088"/>
          </a:xfrm>
          <a:prstGeom prst="rect">
            <a:avLst/>
          </a:prstGeom>
          <a:noFill/>
          <a:ln/>
        </p:spPr>
        <p:txBody>
          <a:bodyPr wrap="none" lIns="0" tIns="0" rIns="0" bIns="0" rtlCol="0" anchor="ctr"/>
          <a:lstStyle/>
          <a:p>
            <a:pPr indent="0" marL="0">
              <a:buNone/>
            </a:pPr>
            <a:r>
              <a:rPr lang="en-US" sz="2074" b="1" u="none" dirty="0">
                <a:solidFill>
                  <a:srgbClr val="FFFFFF"/>
                </a:solidFill>
                <a:latin typeface="Montserrat" pitchFamily="34" charset="0"/>
                <a:ea typeface="Montserrat" pitchFamily="34" charset="-122"/>
                <a:cs typeface="Montserrat" pitchFamily="34" charset="-120"/>
              </a:rPr>
              <a:t>Platformatic</a:t>
            </a:r>
            <a:endParaRPr lang="en-US" sz="2074" dirty="0"/>
          </a:p>
        </p:txBody>
      </p:sp>
      <p:sp>
        <p:nvSpPr>
          <p:cNvPr id="11" name="svg.code"/>
          <p:cNvSpPr/>
          <p:nvPr/>
        </p:nvSpPr>
        <p:spPr>
          <a:xfrm>
            <a:off x="10485120" y="487680"/>
            <a:ext cx="1219200" cy="1219200"/>
          </a:xfrm>
          <a:prstGeom prst="roundRect">
            <a:avLst>
              <a:gd name="adj" fmla="val 5000"/>
            </a:avLst>
          </a:prstGeom>
          <a:solidFill>
            <a:srgbClr val="FFFFFF"/>
          </a:solidFill>
          <a:ln w="12700">
            <a:solidFill>
              <a:srgbClr val="FFFFFF">
                <a:alpha val="0"/>
              </a:srgbClr>
            </a:solidFill>
            <a:prstDash val="solid"/>
          </a:ln>
        </p:spPr>
      </p:sp>
      <p:sp>
        <p:nvSpPr>
          <p:cNvPr id="12" name="svg.freya@svg.theme@icon.image"/>
          <p:cNvSpPr/>
          <p:nvPr/>
        </p:nvSpPr>
        <p:spPr>
          <a:xfrm>
            <a:off x="10960608" y="963168"/>
            <a:ext cx="268224" cy="268224"/>
          </a:xfrm>
          <a:prstGeom prst="rect">
            <a:avLst/>
          </a:prstGeom>
          <a:solidFill>
            <a:srgbClr val="FFFFFF"/>
          </a:solidFill>
          <a:ln w="12700">
            <a:solidFill>
              <a:srgbClr val="FFFFFF">
                <a:alpha val="0"/>
              </a:srgbClr>
            </a:solidFill>
            <a:prstDash val="solid"/>
          </a:ln>
        </p:spPr>
      </p:sp>
      <p:sp>
        <p:nvSpPr>
          <p:cNvPr id="13" name="svg.code"/>
          <p:cNvSpPr/>
          <p:nvPr/>
        </p:nvSpPr>
        <p:spPr>
          <a:xfrm>
            <a:off x="10485120" y="2481072"/>
            <a:ext cx="1219200" cy="1219200"/>
          </a:xfrm>
          <a:prstGeom prst="roundRect">
            <a:avLst>
              <a:gd name="adj" fmla="val 5000"/>
            </a:avLst>
          </a:prstGeom>
          <a:solidFill>
            <a:srgbClr val="FFFFFF"/>
          </a:solidFill>
          <a:ln w="12700">
            <a:solidFill>
              <a:srgbClr val="FFFFFF">
                <a:alpha val="0"/>
              </a:srgbClr>
            </a:solidFill>
            <a:prstDash val="solid"/>
          </a:ln>
        </p:spPr>
      </p:sp>
      <p:sp>
        <p:nvSpPr>
          <p:cNvPr id="14" name="svg.freya@svg.theme@icon.image"/>
          <p:cNvSpPr/>
          <p:nvPr/>
        </p:nvSpPr>
        <p:spPr>
          <a:xfrm>
            <a:off x="10960608" y="2971419"/>
            <a:ext cx="268224" cy="238411"/>
          </a:xfrm>
          <a:prstGeom prst="rect">
            <a:avLst/>
          </a:prstGeom>
          <a:solidFill>
            <a:srgbClr val="FFFFFF"/>
          </a:solidFill>
          <a:ln w="12700">
            <a:solidFill>
              <a:srgbClr val="FFFFFF">
                <a:alpha val="0"/>
              </a:srgbClr>
            </a:solidFill>
            <a:prstDash val="solid"/>
          </a:ln>
        </p:spPr>
      </p:sp>
      <p:pic>
        <p:nvPicPr>
          <p:cNvPr id="15" name="svg.code" descr="preencoded.png">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10546080" y="548640"/>
            <a:ext cx="1097280" cy="1097280"/>
          </a:xfrm>
          <a:prstGeom prst="rect">
            <a:avLst/>
          </a:prstGeom>
        </p:spPr>
      </p:pic>
      <p:pic>
        <p:nvPicPr>
          <p:cNvPr id="16" name="svg.freya@svg.theme@icon.image" descr="preencoded.png">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10960608" y="963168"/>
            <a:ext cx="268224" cy="268224"/>
          </a:xfrm>
          <a:prstGeom prst="rect">
            <a:avLst/>
          </a:prstGeom>
        </p:spPr>
      </p:pic>
      <p:sp>
        <p:nvSpPr>
          <p:cNvPr id="17" name="a.label">
            <a:hlinkClick r:id="rId9" tooltip=""/>
          </p:cNvPr>
          <p:cNvSpPr/>
          <p:nvPr/>
        </p:nvSpPr>
        <p:spPr>
          <a:xfrm>
            <a:off x="10651903" y="1810512"/>
            <a:ext cx="885635" cy="201168"/>
          </a:xfrm>
          <a:prstGeom prst="rect">
            <a:avLst/>
          </a:prstGeom>
          <a:noFill/>
          <a:ln/>
        </p:spPr>
        <p:txBody>
          <a:bodyPr wrap="none" lIns="0" tIns="0" rIns="0" bIns="0" rtlCol="0" anchor="ctr"/>
          <a:lstStyle/>
          <a:p>
            <a:pPr indent="0" marL="0">
              <a:buNone/>
            </a:pPr>
            <a:r>
              <a:rPr lang="en-US" sz="1296" u="none" dirty="0">
                <a:solidFill>
                  <a:srgbClr val="FFFFFF"/>
                </a:solidFill>
                <a:latin typeface="Inter Light" pitchFamily="34" charset="0"/>
                <a:ea typeface="Inter Light" pitchFamily="34" charset="-122"/>
                <a:cs typeface="Inter Light" pitchFamily="34" charset="-120"/>
              </a:rPr>
              <a:t>View online</a:t>
            </a:r>
            <a:endParaRPr lang="en-US" sz="1296" dirty="0"/>
          </a:p>
        </p:txBody>
      </p:sp>
      <p:pic>
        <p:nvPicPr>
          <p:cNvPr id="18" name="svg.code" descr="preencoded.png">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10546080" y="2542032"/>
            <a:ext cx="1097280" cy="1097280"/>
          </a:xfrm>
          <a:prstGeom prst="rect">
            <a:avLst/>
          </a:prstGeom>
        </p:spPr>
      </p:pic>
      <p:pic>
        <p:nvPicPr>
          <p:cNvPr id="19" name="svg.freya@svg.theme@icon.image" descr="preencoded.png">    </p:cNvPr>
          <p:cNvPicPr>
            <a:picLocks noChangeAspect="1"/>
          </p:cNvPicPr>
          <p:nvPr/>
        </p:nvPicPr>
        <p:blipFill>
          <a:blip r:embed="rId12">
            <a:extLst>
              <a:ext uri="{96DAC541-7B7A-43D3-8B79-37D633B846F1}">
                <asvg:svgBlip xmlns:asvg="http://schemas.microsoft.com/office/drawing/2016/SVG/main" r:embed="rId13"/>
              </a:ext>
            </a:extLst>
          </a:blip>
          <a:stretch>
            <a:fillRect/>
          </a:stretch>
        </p:blipFill>
        <p:spPr>
          <a:xfrm>
            <a:off x="10960608" y="2971419"/>
            <a:ext cx="268224" cy="238411"/>
          </a:xfrm>
          <a:prstGeom prst="rect">
            <a:avLst/>
          </a:prstGeom>
        </p:spPr>
      </p:pic>
      <p:sp>
        <p:nvSpPr>
          <p:cNvPr id="20" name="a.label">
            <a:hlinkClick r:id="rId14" tooltip=""/>
          </p:cNvPr>
          <p:cNvSpPr/>
          <p:nvPr/>
        </p:nvSpPr>
        <p:spPr>
          <a:xfrm>
            <a:off x="10526744" y="3803904"/>
            <a:ext cx="1135952" cy="201168"/>
          </a:xfrm>
          <a:prstGeom prst="rect">
            <a:avLst/>
          </a:prstGeom>
          <a:noFill/>
          <a:ln/>
        </p:spPr>
        <p:txBody>
          <a:bodyPr wrap="none" lIns="0" tIns="0" rIns="0" bIns="0" rtlCol="0" anchor="ctr"/>
          <a:lstStyle/>
          <a:p>
            <a:pPr indent="0" marL="0">
              <a:buNone/>
            </a:pPr>
            <a:r>
              <a:rPr lang="en-US" sz="1296" u="none" dirty="0">
                <a:solidFill>
                  <a:srgbClr val="FFFFFF"/>
                </a:solidFill>
                <a:latin typeface="Inter Light" pitchFamily="34" charset="0"/>
                <a:ea typeface="Inter Light" pitchFamily="34" charset="-122"/>
                <a:cs typeface="Inter Light" pitchFamily="34" charset="-120"/>
              </a:rPr>
              <a:t>Download PDF</a:t>
            </a:r>
            <a:endParaRPr lang="en-US" sz="1296"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FFF"/>
        </a:solidFill>
      </p:bgPr>
    </p:bg>
    <p:spTree>
      <p:nvGrpSpPr>
        <p:cNvPr id="1" name=""/>
        <p:cNvGrpSpPr/>
        <p:nvPr/>
      </p:nvGrpSpPr>
      <p:grpSpPr>
        <a:xfrm>
          <a:off x="0" y="0"/>
          <a:ext cx="0" cy="0"/>
          <a:chOff x="0" y="0"/>
          <a:chExt cx="0" cy="0"/>
        </a:xfrm>
      </p:grpSpPr>
      <p:sp>
        <p:nvSpPr>
          <p:cNvPr id="3" name="article.freya@slide.theme@bg-fuchsia.theme@separator.theme@fg-white"/>
          <p:cNvSpPr/>
          <p:nvPr/>
        </p:nvSpPr>
        <p:spPr>
          <a:xfrm>
            <a:off x="0" y="0"/>
            <a:ext cx="12192000" cy="6827520"/>
          </a:xfrm>
          <a:prstGeom prst="rect">
            <a:avLst/>
          </a:prstGeom>
          <a:solidFill>
            <a:srgbClr val="C026D3"/>
          </a:solidFill>
          <a:ln w="12700">
            <a:solidFill>
              <a:srgbClr val="C026D3">
                <a:alpha val="0"/>
              </a:srgbClr>
            </a:solidFill>
            <a:prstDash val="solid"/>
          </a:ln>
        </p:spPr>
      </p:sp>
      <p:sp>
        <p:nvSpPr>
          <p:cNvPr id="4" name="span"/>
          <p:cNvSpPr/>
          <p:nvPr/>
        </p:nvSpPr>
        <p:spPr>
          <a:xfrm>
            <a:off x="487680" y="3083052"/>
            <a:ext cx="4229005" cy="652272"/>
          </a:xfrm>
          <a:prstGeom prst="rect">
            <a:avLst/>
          </a:prstGeom>
          <a:noFill/>
          <a:ln/>
        </p:spPr>
        <p:txBody>
          <a:bodyPr wrap="none" lIns="0" tIns="0" rIns="0" bIns="0" rtlCol="0" anchor="ctr"/>
          <a:lstStyle/>
          <a:p>
            <a:pPr indent="0" marL="0">
              <a:buNone/>
            </a:pPr>
            <a:r>
              <a:rPr lang="en-US" sz="4277" b="1" u="none" dirty="0">
                <a:solidFill>
                  <a:srgbClr val="FFFFFF"/>
                </a:solidFill>
                <a:latin typeface="Bitter" pitchFamily="34" charset="0"/>
                <a:ea typeface="Bitter" pitchFamily="34" charset="-122"/>
                <a:cs typeface="Bitter" pitchFamily="34" charset="-120"/>
              </a:rPr>
              <a:t>Fight your fears!</a:t>
            </a:r>
            <a:endParaRPr lang="en-US" sz="4277" dirty="0"/>
          </a:p>
        </p:txBody>
      </p:sp>
      <p:pic>
        <p:nvPicPr>
          <p:cNvPr id="5" name="div.image" descr="preencoded.png">    </p:cNvPr>
          <p:cNvPicPr>
            <a:picLocks noChangeAspect="1"/>
          </p:cNvPicPr>
          <p:nvPr/>
        </p:nvPicPr>
        <p:blipFill>
          <a:blip r:embed="rId1"/>
          <a:stretch>
            <a:fillRect/>
          </a:stretch>
        </p:blipFill>
        <p:spPr>
          <a:xfrm>
            <a:off x="6096000" y="0"/>
            <a:ext cx="6096000" cy="6827520"/>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p:bgPr>
    </p:bg>
    <p:spTree>
      <p:nvGrpSpPr>
        <p:cNvPr id="1" name=""/>
        <p:cNvGrpSpPr/>
        <p:nvPr/>
      </p:nvGrpSpPr>
      <p:grpSpPr>
        <a:xfrm>
          <a:off x="0" y="0"/>
          <a:ext cx="0" cy="0"/>
          <a:chOff x="0" y="0"/>
          <a:chExt cx="0" cy="0"/>
        </a:xfrm>
      </p:grpSpPr>
      <p:sp>
        <p:nvSpPr>
          <p:cNvPr id="3" name="article.freya@slide.theme@hello"/>
          <p:cNvSpPr/>
          <p:nvPr/>
        </p:nvSpPr>
        <p:spPr>
          <a:xfrm>
            <a:off x="0" y="0"/>
            <a:ext cx="12192000" cy="6827520"/>
          </a:xfrm>
          <a:prstGeom prst="rect">
            <a:avLst/>
          </a:prstGeom>
          <a:solidFill>
            <a:srgbClr val="FFFFFF"/>
          </a:solidFill>
          <a:ln w="12700">
            <a:solidFill>
              <a:srgbClr val="FFFFFF">
                <a:alpha val="0"/>
              </a:srgbClr>
            </a:solidFill>
            <a:prstDash val="solid"/>
          </a:ln>
        </p:spPr>
      </p:sp>
      <p:sp>
        <p:nvSpPr>
          <p:cNvPr id="4" name="h1.title"/>
          <p:cNvSpPr/>
          <p:nvPr/>
        </p:nvSpPr>
        <p:spPr>
          <a:xfrm>
            <a:off x="487680" y="518160"/>
            <a:ext cx="2003108" cy="499872"/>
          </a:xfrm>
          <a:prstGeom prst="rect">
            <a:avLst/>
          </a:prstGeom>
          <a:noFill/>
          <a:ln/>
        </p:spPr>
        <p:txBody>
          <a:bodyPr wrap="none" lIns="0" tIns="0" rIns="0" bIns="0" rtlCol="0" anchor="ctr"/>
          <a:lstStyle/>
          <a:p>
            <a:pPr indent="0" marL="0">
              <a:buNone/>
            </a:pPr>
            <a:r>
              <a:rPr lang="en-US" sz="3240" u="none" dirty="0">
                <a:solidFill>
                  <a:srgbClr val="000000"/>
                </a:solidFill>
                <a:latin typeface="Montserrat" pitchFamily="34" charset="0"/>
                <a:ea typeface="Montserrat" pitchFamily="34" charset="-122"/>
                <a:cs typeface="Montserrat" pitchFamily="34" charset="-120"/>
              </a:rPr>
              <a:t>Hello, I'm </a:t>
            </a:r>
            <a:endParaRPr lang="en-US" sz="3240" dirty="0"/>
          </a:p>
        </p:txBody>
      </p:sp>
      <p:sp>
        <p:nvSpPr>
          <p:cNvPr id="5" name="h1.title"/>
          <p:cNvSpPr/>
          <p:nvPr/>
        </p:nvSpPr>
        <p:spPr>
          <a:xfrm>
            <a:off x="3726085" y="518160"/>
            <a:ext cx="107061" cy="499872"/>
          </a:xfrm>
          <a:prstGeom prst="rect">
            <a:avLst/>
          </a:prstGeom>
          <a:noFill/>
          <a:ln/>
        </p:spPr>
        <p:txBody>
          <a:bodyPr wrap="none" lIns="0" tIns="0" rIns="0" bIns="0" rtlCol="0" anchor="ctr"/>
          <a:lstStyle/>
          <a:p>
            <a:pPr indent="0" marL="0">
              <a:buNone/>
            </a:pPr>
            <a:r>
              <a:rPr lang="en-US" sz="3240" u="none" dirty="0">
                <a:solidFill>
                  <a:srgbClr val="000000"/>
                </a:solidFill>
                <a:latin typeface="Montserrat" pitchFamily="34" charset="0"/>
                <a:ea typeface="Montserrat" pitchFamily="34" charset="-122"/>
                <a:cs typeface="Montserrat" pitchFamily="34" charset="-120"/>
              </a:rPr>
              <a:t>!</a:t>
            </a:r>
            <a:endParaRPr lang="en-US" sz="3240" dirty="0"/>
          </a:p>
        </p:txBody>
      </p:sp>
      <p:sp>
        <p:nvSpPr>
          <p:cNvPr id="6" name="span.name"/>
          <p:cNvSpPr/>
          <p:nvPr/>
        </p:nvSpPr>
        <p:spPr>
          <a:xfrm>
            <a:off x="2490788" y="518160"/>
            <a:ext cx="1235297" cy="499872"/>
          </a:xfrm>
          <a:prstGeom prst="rect">
            <a:avLst/>
          </a:prstGeom>
          <a:noFill/>
          <a:ln/>
        </p:spPr>
        <p:txBody>
          <a:bodyPr wrap="none" lIns="0" tIns="0" rIns="0" bIns="0" rtlCol="0" anchor="ctr"/>
          <a:lstStyle/>
          <a:p>
            <a:pPr indent="0" marL="0">
              <a:buNone/>
            </a:pPr>
            <a:r>
              <a:rPr lang="en-US" sz="3240" u="none" dirty="0">
                <a:solidFill>
                  <a:srgbClr val="000000"/>
                </a:solidFill>
                <a:latin typeface="Montserrat ExtraBold" pitchFamily="34" charset="0"/>
                <a:ea typeface="Montserrat ExtraBold" pitchFamily="34" charset="-122"/>
                <a:cs typeface="Montserrat ExtraBold" pitchFamily="34" charset="-120"/>
              </a:rPr>
              <a:t>Paolo</a:t>
            </a:r>
            <a:endParaRPr lang="en-US" sz="3240" dirty="0"/>
          </a:p>
        </p:txBody>
      </p:sp>
      <p:pic>
        <p:nvPicPr>
          <p:cNvPr id="7" name="img.freya@image.location" descr="preencoded.png">    </p:cNvPr>
          <p:cNvPicPr>
            <a:picLocks noChangeAspect="1"/>
          </p:cNvPicPr>
          <p:nvPr/>
        </p:nvPicPr>
        <p:blipFill>
          <a:blip r:embed="rId1"/>
          <a:stretch>
            <a:fillRect/>
          </a:stretch>
        </p:blipFill>
        <p:spPr>
          <a:xfrm>
            <a:off x="6102096" y="0"/>
            <a:ext cx="6089904" cy="6827520"/>
          </a:xfrm>
          <a:prstGeom prst="rect">
            <a:avLst/>
          </a:prstGeom>
        </p:spPr>
      </p:pic>
      <p:pic>
        <p:nvPicPr>
          <p:cNvPr id="8" name="img.freya@image.logo" descr="preencoded.png">    </p:cNvPr>
          <p:cNvPicPr>
            <a:picLocks noChangeAspect="1"/>
          </p:cNvPicPr>
          <p:nvPr/>
        </p:nvPicPr>
        <p:blipFill>
          <a:blip r:embed="rId2"/>
          <a:stretch>
            <a:fillRect/>
          </a:stretch>
        </p:blipFill>
        <p:spPr>
          <a:xfrm>
            <a:off x="2133505" y="1723263"/>
            <a:ext cx="1828800" cy="1828800"/>
          </a:xfrm>
          <a:prstGeom prst="rect">
            <a:avLst/>
          </a:prstGeom>
        </p:spPr>
      </p:pic>
      <p:sp>
        <p:nvSpPr>
          <p:cNvPr id="9" name="a.role.company">
            <a:hlinkClick r:id="rId3" tooltip=""/>
          </p:cNvPr>
          <p:cNvSpPr/>
          <p:nvPr/>
        </p:nvSpPr>
        <p:spPr>
          <a:xfrm>
            <a:off x="961454" y="3764471"/>
            <a:ext cx="756952" cy="237744"/>
          </a:xfrm>
          <a:prstGeom prst="rect">
            <a:avLst/>
          </a:prstGeom>
          <a:noFill/>
          <a:ln/>
        </p:spPr>
        <p:txBody>
          <a:bodyPr wrap="none" lIns="0" tIns="0" rIns="0" bIns="0" rtlCol="0" anchor="ctr"/>
          <a:lstStyle/>
          <a:p>
            <a:pPr indent="0" marL="0">
              <a:buNone/>
            </a:pPr>
            <a:r>
              <a:rPr lang="en-US" sz="1555" u="none" dirty="0">
                <a:solidFill>
                  <a:srgbClr val="2563EB"/>
                </a:solidFill>
                <a:latin typeface="Inter ExtraBold" pitchFamily="34" charset="0"/>
                <a:ea typeface="Inter ExtraBold" pitchFamily="34" charset="-122"/>
                <a:cs typeface="Inter ExtraBold" pitchFamily="34" charset="-120"/>
              </a:rPr>
              <a:t>Node.js</a:t>
            </a:r>
            <a:endParaRPr lang="en-US" sz="1555" dirty="0"/>
          </a:p>
        </p:txBody>
      </p:sp>
      <p:sp>
        <p:nvSpPr>
          <p:cNvPr id="10" name="span.role.description"/>
          <p:cNvSpPr/>
          <p:nvPr/>
        </p:nvSpPr>
        <p:spPr>
          <a:xfrm>
            <a:off x="1962245" y="3764471"/>
            <a:ext cx="3634454"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pitchFamily="34" charset="0"/>
                <a:ea typeface="Inter" pitchFamily="34" charset="-122"/>
                <a:cs typeface="Inter" pitchFamily="34" charset="-120"/>
              </a:rPr>
              <a:t>Technical Steering Committee Member</a:t>
            </a:r>
            <a:endParaRPr lang="en-US" sz="1555" dirty="0"/>
          </a:p>
        </p:txBody>
      </p:sp>
      <p:sp>
        <p:nvSpPr>
          <p:cNvPr id="11" name="a.role.company">
            <a:hlinkClick r:id="rId4" tooltip=""/>
          </p:cNvPr>
          <p:cNvSpPr/>
          <p:nvPr/>
        </p:nvSpPr>
        <p:spPr>
          <a:xfrm>
            <a:off x="517493" y="4119944"/>
            <a:ext cx="1200912" cy="237744"/>
          </a:xfrm>
          <a:prstGeom prst="rect">
            <a:avLst/>
          </a:prstGeom>
          <a:noFill/>
          <a:ln/>
        </p:spPr>
        <p:txBody>
          <a:bodyPr wrap="none" lIns="0" tIns="0" rIns="0" bIns="0" rtlCol="0" anchor="ctr"/>
          <a:lstStyle/>
          <a:p>
            <a:pPr indent="0" marL="0">
              <a:buNone/>
            </a:pPr>
            <a:r>
              <a:rPr lang="en-US" sz="1555" u="none" dirty="0">
                <a:solidFill>
                  <a:srgbClr val="2563EB"/>
                </a:solidFill>
                <a:latin typeface="Inter ExtraBold" pitchFamily="34" charset="0"/>
                <a:ea typeface="Inter ExtraBold" pitchFamily="34" charset="-122"/>
                <a:cs typeface="Inter ExtraBold" pitchFamily="34" charset="-120"/>
              </a:rPr>
              <a:t>Platformatic</a:t>
            </a:r>
            <a:endParaRPr lang="en-US" sz="1555" dirty="0"/>
          </a:p>
        </p:txBody>
      </p:sp>
      <p:sp>
        <p:nvSpPr>
          <p:cNvPr id="12" name="span.role.description"/>
          <p:cNvSpPr/>
          <p:nvPr/>
        </p:nvSpPr>
        <p:spPr>
          <a:xfrm>
            <a:off x="1962245" y="4119944"/>
            <a:ext cx="1690592"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pitchFamily="34" charset="0"/>
                <a:ea typeface="Inter" pitchFamily="34" charset="-122"/>
                <a:cs typeface="Inter" pitchFamily="34" charset="-120"/>
              </a:rPr>
              <a:t>Principal Engineer</a:t>
            </a:r>
            <a:endParaRPr lang="en-US" sz="1555" dirty="0"/>
          </a:p>
        </p:txBody>
      </p:sp>
      <p:pic>
        <p:nvPicPr>
          <p:cNvPr id="13" name="svg.code.qr.horizontal" descr="preencoded.png">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831533" y="5354765"/>
            <a:ext cx="609600" cy="609600"/>
          </a:xfrm>
          <a:prstGeom prst="rect">
            <a:avLst/>
          </a:prstGeom>
        </p:spPr>
      </p:pic>
      <p:sp>
        <p:nvSpPr>
          <p:cNvPr id="14" name="span">
            <a:hlinkClick r:id="rId7" tooltip=""/>
          </p:cNvPr>
          <p:cNvSpPr/>
          <p:nvPr/>
        </p:nvSpPr>
        <p:spPr>
          <a:xfrm>
            <a:off x="504158" y="6183821"/>
            <a:ext cx="1264349" cy="176784"/>
          </a:xfrm>
          <a:prstGeom prst="rect">
            <a:avLst/>
          </a:prstGeom>
          <a:noFill/>
          <a:ln/>
        </p:spPr>
        <p:txBody>
          <a:bodyPr wrap="none" lIns="0" tIns="0" rIns="0" bIns="0" rtlCol="0" anchor="ctr"/>
          <a:lstStyle/>
          <a:p>
            <a:pPr indent="0" marL="0">
              <a:buNone/>
            </a:pPr>
            <a:r>
              <a:rPr lang="en-US" sz="1037" b="1" u="none" dirty="0">
                <a:solidFill>
                  <a:srgbClr val="000000"/>
                </a:solidFill>
                <a:latin typeface="Roboto Mono" pitchFamily="34" charset="0"/>
                <a:ea typeface="Roboto Mono" pitchFamily="34" charset="-122"/>
                <a:cs typeface="Roboto Mono" pitchFamily="34" charset="-120"/>
              </a:rPr>
              <a:t>paoloinsogna.dev</a:t>
            </a:r>
            <a:endParaRPr lang="en-US" sz="1037" dirty="0"/>
          </a:p>
        </p:txBody>
      </p:sp>
      <p:pic>
        <p:nvPicPr>
          <p:cNvPr id="15" name="svg.freya@svg.theme@icon.icon.horizontal" descr="preencoded.png">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2105882" y="5354765"/>
            <a:ext cx="609600" cy="609600"/>
          </a:xfrm>
          <a:prstGeom prst="rect">
            <a:avLst/>
          </a:prstGeom>
        </p:spPr>
      </p:pic>
      <p:sp>
        <p:nvSpPr>
          <p:cNvPr id="16" name="span">
            <a:hlinkClick r:id="rId10" tooltip=""/>
          </p:cNvPr>
          <p:cNvSpPr/>
          <p:nvPr/>
        </p:nvSpPr>
        <p:spPr>
          <a:xfrm>
            <a:off x="1976057" y="6183821"/>
            <a:ext cx="869252" cy="176784"/>
          </a:xfrm>
          <a:prstGeom prst="rect">
            <a:avLst/>
          </a:prstGeom>
          <a:noFill/>
          <a:ln/>
        </p:spPr>
        <p:txBody>
          <a:bodyPr wrap="none" lIns="0" tIns="0" rIns="0" bIns="0" rtlCol="0" anchor="ctr"/>
          <a:lstStyle/>
          <a:p>
            <a:pPr indent="0" marL="0">
              <a:buNone/>
            </a:pPr>
            <a:r>
              <a:rPr lang="en-US" sz="1037" b="1" u="none" dirty="0">
                <a:solidFill>
                  <a:srgbClr val="000000"/>
                </a:solidFill>
                <a:latin typeface="Roboto Mono" pitchFamily="34" charset="0"/>
                <a:ea typeface="Roboto Mono" pitchFamily="34" charset="-122"/>
                <a:cs typeface="Roboto Mono" pitchFamily="34" charset="-120"/>
              </a:rPr>
              <a:t>ShogunPanda</a:t>
            </a:r>
            <a:endParaRPr lang="en-US" sz="1037" dirty="0"/>
          </a:p>
        </p:txBody>
      </p:sp>
      <p:pic>
        <p:nvPicPr>
          <p:cNvPr id="17" name="svg.freya@svg.theme@icon.icon.horizontal" descr="preencoded.png">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a:off x="3380232" y="5354765"/>
            <a:ext cx="609600" cy="609600"/>
          </a:xfrm>
          <a:prstGeom prst="rect">
            <a:avLst/>
          </a:prstGeom>
        </p:spPr>
      </p:pic>
      <p:sp>
        <p:nvSpPr>
          <p:cNvPr id="18" name="span">
            <a:hlinkClick r:id="rId13" tooltip=""/>
          </p:cNvPr>
          <p:cNvSpPr/>
          <p:nvPr/>
        </p:nvSpPr>
        <p:spPr>
          <a:xfrm>
            <a:off x="3329464" y="6183821"/>
            <a:ext cx="711232" cy="176784"/>
          </a:xfrm>
          <a:prstGeom prst="rect">
            <a:avLst/>
          </a:prstGeom>
          <a:noFill/>
          <a:ln/>
        </p:spPr>
        <p:txBody>
          <a:bodyPr wrap="none" lIns="0" tIns="0" rIns="0" bIns="0" rtlCol="0" anchor="ctr"/>
          <a:lstStyle/>
          <a:p>
            <a:pPr indent="0" marL="0">
              <a:buNone/>
            </a:pPr>
            <a:r>
              <a:rPr lang="en-US" sz="1037" b="1" u="none" dirty="0">
                <a:solidFill>
                  <a:srgbClr val="000000"/>
                </a:solidFill>
                <a:latin typeface="Roboto Mono" pitchFamily="34" charset="0"/>
                <a:ea typeface="Roboto Mono" pitchFamily="34" charset="-122"/>
                <a:cs typeface="Roboto Mono" pitchFamily="34" charset="-120"/>
              </a:rPr>
              <a:t>p_insogna</a:t>
            </a:r>
            <a:endParaRPr lang="en-US" sz="1037" dirty="0"/>
          </a:p>
        </p:txBody>
      </p:sp>
      <p:pic>
        <p:nvPicPr>
          <p:cNvPr id="19" name="svg.freya@svg.theme@icon.icon.horizontal" descr="preencoded.png">    </p:cNvPr>
          <p:cNvPicPr>
            <a:picLocks noChangeAspect="1"/>
          </p:cNvPicPr>
          <p:nvPr/>
        </p:nvPicPr>
        <p:blipFill>
          <a:blip r:embed="rId14">
            <a:extLst>
              <a:ext uri="{96DAC541-7B7A-43D3-8B79-37D633B846F1}">
                <asvg:svgBlip xmlns:asvg="http://schemas.microsoft.com/office/drawing/2016/SVG/main" r:embed="rId15"/>
              </a:ext>
            </a:extLst>
          </a:blip>
          <a:stretch>
            <a:fillRect/>
          </a:stretch>
        </p:blipFill>
        <p:spPr>
          <a:xfrm>
            <a:off x="4654677" y="5354765"/>
            <a:ext cx="609600" cy="609600"/>
          </a:xfrm>
          <a:prstGeom prst="rect">
            <a:avLst/>
          </a:prstGeom>
        </p:spPr>
      </p:pic>
      <p:sp>
        <p:nvSpPr>
          <p:cNvPr id="20" name="span">
            <a:hlinkClick r:id="rId16" tooltip=""/>
          </p:cNvPr>
          <p:cNvSpPr/>
          <p:nvPr/>
        </p:nvSpPr>
        <p:spPr>
          <a:xfrm>
            <a:off x="4643342" y="6183821"/>
            <a:ext cx="632174" cy="176784"/>
          </a:xfrm>
          <a:prstGeom prst="rect">
            <a:avLst/>
          </a:prstGeom>
          <a:noFill/>
          <a:ln/>
        </p:spPr>
        <p:txBody>
          <a:bodyPr wrap="none" lIns="0" tIns="0" rIns="0" bIns="0" rtlCol="0" anchor="ctr"/>
          <a:lstStyle/>
          <a:p>
            <a:pPr indent="0" marL="0">
              <a:buNone/>
            </a:pPr>
            <a:r>
              <a:rPr lang="en-US" sz="1037" b="1" u="none" dirty="0">
                <a:solidFill>
                  <a:srgbClr val="000000"/>
                </a:solidFill>
                <a:latin typeface="Roboto Mono" pitchFamily="34" charset="0"/>
                <a:ea typeface="Roboto Mono" pitchFamily="34" charset="-122"/>
                <a:cs typeface="Roboto Mono" pitchFamily="34" charset="-120"/>
              </a:rPr>
              <a:t>pinsogna</a:t>
            </a:r>
            <a:endParaRPr lang="en-US" sz="1037"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3" name="article.freya@slide.theme@half"/>
          <p:cNvSpPr/>
          <p:nvPr/>
        </p:nvSpPr>
        <p:spPr>
          <a:xfrm>
            <a:off x="0" y="0"/>
            <a:ext cx="12192000" cy="6827520"/>
          </a:xfrm>
          <a:prstGeom prst="rect">
            <a:avLst/>
          </a:prstGeom>
          <a:solidFill>
            <a:srgbClr val="FFFFFF"/>
          </a:solidFill>
          <a:ln w="12700">
            <a:solidFill>
              <a:srgbClr val="FFFFFF">
                <a:alpha val="0"/>
              </a:srgbClr>
            </a:solidFill>
            <a:prstDash val="solid"/>
          </a:ln>
        </p:spPr>
      </p:sp>
      <p:sp>
        <p:nvSpPr>
          <p:cNvPr id="4" name="span"/>
          <p:cNvSpPr/>
          <p:nvPr/>
        </p:nvSpPr>
        <p:spPr>
          <a:xfrm>
            <a:off x="487680" y="518160"/>
            <a:ext cx="4496276" cy="499872"/>
          </a:xfrm>
          <a:prstGeom prst="rect">
            <a:avLst/>
          </a:prstGeom>
          <a:noFill/>
          <a:ln/>
        </p:spPr>
        <p:txBody>
          <a:bodyPr wrap="none" lIns="0" tIns="0" rIns="0" bIns="0" rtlCol="0" anchor="ctr"/>
          <a:lstStyle/>
          <a:p>
            <a:pPr indent="0" marL="0">
              <a:buNone/>
            </a:pPr>
            <a:r>
              <a:rPr lang="en-US" sz="3240" u="none" dirty="0">
                <a:solidFill>
                  <a:srgbClr val="000000"/>
                </a:solidFill>
                <a:latin typeface="Montserrat Black" pitchFamily="34" charset="0"/>
                <a:ea typeface="Montserrat Black" pitchFamily="34" charset="-122"/>
                <a:cs typeface="Montserrat Black" pitchFamily="34" charset="-120"/>
              </a:rPr>
              <a:t>First of all, let's give</a:t>
            </a:r>
            <a:endParaRPr lang="en-US" sz="3240" dirty="0"/>
          </a:p>
        </p:txBody>
      </p:sp>
      <p:sp>
        <p:nvSpPr>
          <p:cNvPr id="5" name="span"/>
          <p:cNvSpPr/>
          <p:nvPr/>
        </p:nvSpPr>
        <p:spPr>
          <a:xfrm>
            <a:off x="487680" y="1083945"/>
            <a:ext cx="1682591" cy="499872"/>
          </a:xfrm>
          <a:prstGeom prst="rect">
            <a:avLst/>
          </a:prstGeom>
          <a:noFill/>
          <a:ln/>
        </p:spPr>
        <p:txBody>
          <a:bodyPr wrap="none" lIns="0" tIns="0" rIns="0" bIns="0" rtlCol="0" anchor="ctr"/>
          <a:lstStyle/>
          <a:p>
            <a:pPr indent="0" marL="0">
              <a:buNone/>
            </a:pPr>
            <a:r>
              <a:rPr lang="en-US" sz="3240" u="none" dirty="0">
                <a:solidFill>
                  <a:srgbClr val="000000"/>
                </a:solidFill>
                <a:latin typeface="Montserrat Black" pitchFamily="34" charset="0"/>
                <a:ea typeface="Montserrat Black" pitchFamily="34" charset="-122"/>
                <a:cs typeface="Montserrat Black" pitchFamily="34" charset="-120"/>
              </a:rPr>
              <a:t>credits!</a:t>
            </a:r>
            <a:endParaRPr lang="en-US" sz="3240" dirty="0"/>
          </a:p>
        </p:txBody>
      </p:sp>
      <p:pic>
        <p:nvPicPr>
          <p:cNvPr id="6" name="div.image" descr="preencoded.png">    </p:cNvPr>
          <p:cNvPicPr>
            <a:picLocks noChangeAspect="1"/>
          </p:cNvPicPr>
          <p:nvPr/>
        </p:nvPicPr>
        <p:blipFill>
          <a:blip r:embed="rId1"/>
          <a:stretch>
            <a:fillRect/>
          </a:stretch>
        </p:blipFill>
        <p:spPr>
          <a:xfrm>
            <a:off x="6096000" y="0"/>
            <a:ext cx="6096000" cy="6827520"/>
          </a:xfrm>
          <a:prstGeom prst="rect">
            <a:avLst/>
          </a:prstGeom>
        </p:spPr>
      </p:pic>
      <p:sp>
        <p:nvSpPr>
          <p:cNvPr id="7" name="span"/>
          <p:cNvSpPr/>
          <p:nvPr/>
        </p:nvSpPr>
        <p:spPr>
          <a:xfrm>
            <a:off x="487680" y="2137410"/>
            <a:ext cx="487394"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This</a:t>
            </a:r>
            <a:endParaRPr lang="en-US" sz="1944" dirty="0"/>
          </a:p>
        </p:txBody>
      </p:sp>
      <p:sp>
        <p:nvSpPr>
          <p:cNvPr id="8" name="span"/>
          <p:cNvSpPr/>
          <p:nvPr/>
        </p:nvSpPr>
        <p:spPr>
          <a:xfrm>
            <a:off x="1089089" y="2137410"/>
            <a:ext cx="399002"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talk</a:t>
            </a:r>
            <a:endParaRPr lang="en-US" sz="1944" dirty="0"/>
          </a:p>
        </p:txBody>
      </p:sp>
      <p:sp>
        <p:nvSpPr>
          <p:cNvPr id="9" name="span"/>
          <p:cNvSpPr/>
          <p:nvPr/>
        </p:nvSpPr>
        <p:spPr>
          <a:xfrm>
            <a:off x="1602010" y="2137410"/>
            <a:ext cx="408527"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has</a:t>
            </a:r>
            <a:endParaRPr lang="en-US" sz="1944" dirty="0"/>
          </a:p>
        </p:txBody>
      </p:sp>
      <p:sp>
        <p:nvSpPr>
          <p:cNvPr id="10" name="span"/>
          <p:cNvSpPr/>
          <p:nvPr/>
        </p:nvSpPr>
        <p:spPr>
          <a:xfrm>
            <a:off x="2124456" y="2137410"/>
            <a:ext cx="1035082"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originally</a:t>
            </a:r>
            <a:endParaRPr lang="en-US" sz="1944" dirty="0"/>
          </a:p>
        </p:txBody>
      </p:sp>
      <p:sp>
        <p:nvSpPr>
          <p:cNvPr id="11" name="span"/>
          <p:cNvSpPr/>
          <p:nvPr/>
        </p:nvSpPr>
        <p:spPr>
          <a:xfrm>
            <a:off x="3273457" y="2137410"/>
            <a:ext cx="580168"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been</a:t>
            </a:r>
            <a:endParaRPr lang="en-US" sz="1944" dirty="0"/>
          </a:p>
        </p:txBody>
      </p:sp>
      <p:sp>
        <p:nvSpPr>
          <p:cNvPr id="12" name="span"/>
          <p:cNvSpPr/>
          <p:nvPr/>
        </p:nvSpPr>
        <p:spPr>
          <a:xfrm>
            <a:off x="3967544" y="2137410"/>
            <a:ext cx="782860"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written</a:t>
            </a:r>
            <a:endParaRPr lang="en-US" sz="1944" dirty="0"/>
          </a:p>
        </p:txBody>
      </p:sp>
      <p:sp>
        <p:nvSpPr>
          <p:cNvPr id="13" name="span"/>
          <p:cNvSpPr/>
          <p:nvPr/>
        </p:nvSpPr>
        <p:spPr>
          <a:xfrm>
            <a:off x="4864322" y="2137410"/>
            <a:ext cx="281273"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by</a:t>
            </a:r>
            <a:endParaRPr lang="en-US" sz="1944" dirty="0"/>
          </a:p>
        </p:txBody>
      </p:sp>
      <p:sp>
        <p:nvSpPr>
          <p:cNvPr id="14" name="span"/>
          <p:cNvSpPr/>
          <p:nvPr/>
        </p:nvSpPr>
        <p:spPr>
          <a:xfrm>
            <a:off x="5259515" y="2137410"/>
            <a:ext cx="348806"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my</a:t>
            </a:r>
            <a:endParaRPr lang="en-US" sz="1944" dirty="0"/>
          </a:p>
        </p:txBody>
      </p:sp>
      <p:sp>
        <p:nvSpPr>
          <p:cNvPr id="15" name="span"/>
          <p:cNvSpPr/>
          <p:nvPr/>
        </p:nvSpPr>
        <p:spPr>
          <a:xfrm>
            <a:off x="487680" y="2507742"/>
            <a:ext cx="1118045"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colleague</a:t>
            </a:r>
            <a:endParaRPr lang="en-US" sz="1944" dirty="0"/>
          </a:p>
        </p:txBody>
      </p:sp>
      <p:sp>
        <p:nvSpPr>
          <p:cNvPr id="16" name="span"/>
          <p:cNvSpPr/>
          <p:nvPr/>
        </p:nvSpPr>
        <p:spPr>
          <a:xfrm>
            <a:off x="1675067" y="2507742"/>
            <a:ext cx="429578"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and</a:t>
            </a:r>
            <a:endParaRPr lang="en-US" sz="1944" dirty="0"/>
          </a:p>
        </p:txBody>
      </p:sp>
      <p:sp>
        <p:nvSpPr>
          <p:cNvPr id="17" name="span"/>
          <p:cNvSpPr/>
          <p:nvPr/>
        </p:nvSpPr>
        <p:spPr>
          <a:xfrm>
            <a:off x="2173986" y="2507742"/>
            <a:ext cx="670179"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friend</a:t>
            </a:r>
            <a:endParaRPr lang="en-US" sz="1944" dirty="0"/>
          </a:p>
        </p:txBody>
      </p:sp>
      <p:sp>
        <p:nvSpPr>
          <p:cNvPr id="18" name="span"/>
          <p:cNvSpPr/>
          <p:nvPr/>
        </p:nvSpPr>
        <p:spPr>
          <a:xfrm>
            <a:off x="4447032" y="2507742"/>
            <a:ext cx="69723"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a:t>
            </a:r>
            <a:endParaRPr lang="en-US" sz="1944" dirty="0"/>
          </a:p>
        </p:txBody>
      </p:sp>
      <p:sp>
        <p:nvSpPr>
          <p:cNvPr id="19" name="strong"/>
          <p:cNvSpPr/>
          <p:nvPr/>
        </p:nvSpPr>
        <p:spPr>
          <a:xfrm>
            <a:off x="2913602" y="2507742"/>
            <a:ext cx="956977" cy="298704"/>
          </a:xfrm>
          <a:prstGeom prst="rect">
            <a:avLst/>
          </a:prstGeom>
          <a:noFill/>
          <a:ln/>
        </p:spPr>
        <p:txBody>
          <a:bodyPr wrap="none" lIns="0" tIns="0" rIns="0" bIns="0" rtlCol="0" anchor="ctr"/>
          <a:lstStyle/>
          <a:p>
            <a:pPr indent="0" marL="0">
              <a:buNone/>
            </a:pPr>
            <a:r>
              <a:rPr lang="en-US" sz="1944" b="1" u="none" dirty="0">
                <a:solidFill>
                  <a:srgbClr val="000000"/>
                </a:solidFill>
                <a:latin typeface="Inter" pitchFamily="34" charset="0"/>
                <a:ea typeface="Inter" pitchFamily="34" charset="-122"/>
                <a:cs typeface="Inter" pitchFamily="34" charset="-120"/>
              </a:rPr>
              <a:t>Michele</a:t>
            </a:r>
            <a:endParaRPr lang="en-US" sz="1944" dirty="0"/>
          </a:p>
        </p:txBody>
      </p:sp>
      <p:sp>
        <p:nvSpPr>
          <p:cNvPr id="20" name="strong"/>
          <p:cNvSpPr/>
          <p:nvPr/>
        </p:nvSpPr>
        <p:spPr>
          <a:xfrm>
            <a:off x="3928967" y="2507742"/>
            <a:ext cx="518065" cy="298704"/>
          </a:xfrm>
          <a:prstGeom prst="rect">
            <a:avLst/>
          </a:prstGeom>
          <a:noFill/>
          <a:ln/>
        </p:spPr>
        <p:txBody>
          <a:bodyPr wrap="none" lIns="0" tIns="0" rIns="0" bIns="0" rtlCol="0" anchor="ctr"/>
          <a:lstStyle/>
          <a:p>
            <a:pPr indent="0" marL="0">
              <a:buNone/>
            </a:pPr>
            <a:r>
              <a:rPr lang="en-US" sz="1944" b="1" u="none" dirty="0">
                <a:solidFill>
                  <a:srgbClr val="000000"/>
                </a:solidFill>
                <a:latin typeface="Inter" pitchFamily="34" charset="0"/>
                <a:ea typeface="Inter" pitchFamily="34" charset="-122"/>
                <a:cs typeface="Inter" pitchFamily="34" charset="-120"/>
              </a:rPr>
              <a:t>Riva</a:t>
            </a:r>
            <a:endParaRPr lang="en-US" sz="1944" dirty="0"/>
          </a:p>
        </p:txBody>
      </p:sp>
      <p:sp>
        <p:nvSpPr>
          <p:cNvPr id="21" name="strong"/>
          <p:cNvSpPr/>
          <p:nvPr/>
        </p:nvSpPr>
        <p:spPr>
          <a:xfrm>
            <a:off x="487680" y="3353562"/>
            <a:ext cx="1175099" cy="298704"/>
          </a:xfrm>
          <a:prstGeom prst="rect">
            <a:avLst/>
          </a:prstGeom>
          <a:noFill/>
          <a:ln/>
        </p:spPr>
        <p:txBody>
          <a:bodyPr wrap="none" lIns="0" tIns="0" rIns="0" bIns="0" rtlCol="0" anchor="ctr"/>
          <a:lstStyle/>
          <a:p>
            <a:pPr indent="0" marL="0">
              <a:buNone/>
            </a:pPr>
            <a:r>
              <a:rPr lang="en-US" sz="1944" b="1" u="none" dirty="0">
                <a:solidFill>
                  <a:srgbClr val="DB2777"/>
                </a:solidFill>
                <a:latin typeface="Inter" pitchFamily="34" charset="0"/>
                <a:ea typeface="Inter" pitchFamily="34" charset="-122"/>
                <a:cs typeface="Inter" pitchFamily="34" charset="-120"/>
              </a:rPr>
              <a:t>Whatever</a:t>
            </a:r>
            <a:endParaRPr lang="en-US" sz="1944" dirty="0"/>
          </a:p>
        </p:txBody>
      </p:sp>
      <p:sp>
        <p:nvSpPr>
          <p:cNvPr id="22" name="strong"/>
          <p:cNvSpPr/>
          <p:nvPr/>
        </p:nvSpPr>
        <p:spPr>
          <a:xfrm>
            <a:off x="1922240" y="3353562"/>
            <a:ext cx="592836" cy="298704"/>
          </a:xfrm>
          <a:prstGeom prst="rect">
            <a:avLst/>
          </a:prstGeom>
          <a:noFill/>
          <a:ln/>
        </p:spPr>
        <p:txBody>
          <a:bodyPr wrap="none" lIns="0" tIns="0" rIns="0" bIns="0" rtlCol="0" anchor="ctr"/>
          <a:lstStyle/>
          <a:p>
            <a:pPr indent="0" marL="0">
              <a:buNone/>
            </a:pPr>
            <a:r>
              <a:rPr lang="en-US" sz="1944" b="1" u="none" dirty="0">
                <a:solidFill>
                  <a:srgbClr val="DB2777"/>
                </a:solidFill>
                <a:latin typeface="Inter" pitchFamily="34" charset="0"/>
                <a:ea typeface="Inter" pitchFamily="34" charset="-122"/>
                <a:cs typeface="Inter" pitchFamily="34" charset="-120"/>
              </a:rPr>
              <a:t>goes</a:t>
            </a:r>
            <a:endParaRPr lang="en-US" sz="1944" dirty="0"/>
          </a:p>
        </p:txBody>
      </p:sp>
      <p:sp>
        <p:nvSpPr>
          <p:cNvPr id="23" name="strong"/>
          <p:cNvSpPr/>
          <p:nvPr/>
        </p:nvSpPr>
        <p:spPr>
          <a:xfrm>
            <a:off x="2774633" y="3353562"/>
            <a:ext cx="765620" cy="298704"/>
          </a:xfrm>
          <a:prstGeom prst="rect">
            <a:avLst/>
          </a:prstGeom>
          <a:noFill/>
          <a:ln/>
        </p:spPr>
        <p:txBody>
          <a:bodyPr wrap="none" lIns="0" tIns="0" rIns="0" bIns="0" rtlCol="0" anchor="ctr"/>
          <a:lstStyle/>
          <a:p>
            <a:pPr indent="0" marL="0">
              <a:buNone/>
            </a:pPr>
            <a:r>
              <a:rPr lang="en-US" sz="1944" b="1" u="none" dirty="0">
                <a:solidFill>
                  <a:srgbClr val="DB2777"/>
                </a:solidFill>
                <a:latin typeface="Inter" pitchFamily="34" charset="0"/>
                <a:ea typeface="Inter" pitchFamily="34" charset="-122"/>
                <a:cs typeface="Inter" pitchFamily="34" charset="-120"/>
              </a:rPr>
              <a:t>wrong</a:t>
            </a:r>
            <a:endParaRPr lang="en-US" sz="1944" dirty="0"/>
          </a:p>
        </p:txBody>
      </p:sp>
      <p:sp>
        <p:nvSpPr>
          <p:cNvPr id="24" name="strong"/>
          <p:cNvSpPr/>
          <p:nvPr/>
        </p:nvSpPr>
        <p:spPr>
          <a:xfrm>
            <a:off x="3799808" y="3353562"/>
            <a:ext cx="748189" cy="298704"/>
          </a:xfrm>
          <a:prstGeom prst="rect">
            <a:avLst/>
          </a:prstGeom>
          <a:noFill/>
          <a:ln/>
        </p:spPr>
        <p:txBody>
          <a:bodyPr wrap="none" lIns="0" tIns="0" rIns="0" bIns="0" rtlCol="0" anchor="ctr"/>
          <a:lstStyle/>
          <a:p>
            <a:pPr indent="0" marL="0">
              <a:buNone/>
            </a:pPr>
            <a:r>
              <a:rPr lang="en-US" sz="1944" b="1" u="none" dirty="0">
                <a:solidFill>
                  <a:srgbClr val="DB2777"/>
                </a:solidFill>
                <a:latin typeface="Inter" pitchFamily="34" charset="0"/>
                <a:ea typeface="Inter" pitchFamily="34" charset="-122"/>
                <a:cs typeface="Inter" pitchFamily="34" charset="-120"/>
              </a:rPr>
              <a:t>today,</a:t>
            </a:r>
            <a:endParaRPr lang="en-US" sz="1944" dirty="0"/>
          </a:p>
        </p:txBody>
      </p:sp>
      <p:sp>
        <p:nvSpPr>
          <p:cNvPr id="25" name="strong"/>
          <p:cNvSpPr/>
          <p:nvPr/>
        </p:nvSpPr>
        <p:spPr>
          <a:xfrm>
            <a:off x="4807553" y="3353562"/>
            <a:ext cx="800767" cy="298704"/>
          </a:xfrm>
          <a:prstGeom prst="rect">
            <a:avLst/>
          </a:prstGeom>
          <a:noFill/>
          <a:ln/>
        </p:spPr>
        <p:txBody>
          <a:bodyPr wrap="none" lIns="0" tIns="0" rIns="0" bIns="0" rtlCol="0" anchor="ctr"/>
          <a:lstStyle/>
          <a:p>
            <a:pPr indent="0" marL="0">
              <a:buNone/>
            </a:pPr>
            <a:r>
              <a:rPr lang="en-US" sz="1944" b="1" u="none" dirty="0">
                <a:solidFill>
                  <a:srgbClr val="DB2777"/>
                </a:solidFill>
                <a:latin typeface="Inter" pitchFamily="34" charset="0"/>
                <a:ea typeface="Inter" pitchFamily="34" charset="-122"/>
                <a:cs typeface="Inter" pitchFamily="34" charset="-120"/>
              </a:rPr>
              <a:t>please</a:t>
            </a:r>
            <a:endParaRPr lang="en-US" sz="1944" dirty="0"/>
          </a:p>
        </p:txBody>
      </p:sp>
      <p:sp>
        <p:nvSpPr>
          <p:cNvPr id="26" name="strong"/>
          <p:cNvSpPr/>
          <p:nvPr/>
        </p:nvSpPr>
        <p:spPr>
          <a:xfrm>
            <a:off x="487680" y="3699224"/>
            <a:ext cx="1108520" cy="298704"/>
          </a:xfrm>
          <a:prstGeom prst="rect">
            <a:avLst/>
          </a:prstGeom>
          <a:noFill/>
          <a:ln/>
        </p:spPr>
        <p:txBody>
          <a:bodyPr wrap="none" lIns="0" tIns="0" rIns="0" bIns="0" rtlCol="0" anchor="ctr"/>
          <a:lstStyle/>
          <a:p>
            <a:pPr indent="0" marL="0">
              <a:buNone/>
            </a:pPr>
            <a:r>
              <a:rPr lang="en-US" sz="1944" b="1" u="none" dirty="0">
                <a:solidFill>
                  <a:srgbClr val="DB2777"/>
                </a:solidFill>
                <a:latin typeface="Inter" pitchFamily="34" charset="0"/>
                <a:ea typeface="Inter" pitchFamily="34" charset="-122"/>
                <a:cs typeface="Inter" pitchFamily="34" charset="-120"/>
              </a:rPr>
              <a:t>complain</a:t>
            </a:r>
            <a:endParaRPr lang="en-US" sz="1944" dirty="0"/>
          </a:p>
        </p:txBody>
      </p:sp>
      <p:sp>
        <p:nvSpPr>
          <p:cNvPr id="27" name="strong"/>
          <p:cNvSpPr/>
          <p:nvPr/>
        </p:nvSpPr>
        <p:spPr>
          <a:xfrm>
            <a:off x="1654588" y="3699224"/>
            <a:ext cx="918591" cy="298704"/>
          </a:xfrm>
          <a:prstGeom prst="rect">
            <a:avLst/>
          </a:prstGeom>
          <a:noFill/>
          <a:ln/>
        </p:spPr>
        <p:txBody>
          <a:bodyPr wrap="none" lIns="0" tIns="0" rIns="0" bIns="0" rtlCol="0" anchor="ctr"/>
          <a:lstStyle/>
          <a:p>
            <a:pPr indent="0" marL="0">
              <a:buNone/>
            </a:pPr>
            <a:r>
              <a:rPr lang="en-US" sz="1944" b="1" u="none" dirty="0">
                <a:solidFill>
                  <a:srgbClr val="DB2777"/>
                </a:solidFill>
                <a:latin typeface="Inter" pitchFamily="34" charset="0"/>
                <a:ea typeface="Inter" pitchFamily="34" charset="-122"/>
                <a:cs typeface="Inter" pitchFamily="34" charset="-120"/>
              </a:rPr>
              <a:t>directly</a:t>
            </a:r>
            <a:endParaRPr lang="en-US" sz="1944" dirty="0"/>
          </a:p>
        </p:txBody>
      </p:sp>
      <p:sp>
        <p:nvSpPr>
          <p:cNvPr id="28" name="strong"/>
          <p:cNvSpPr/>
          <p:nvPr/>
        </p:nvSpPr>
        <p:spPr>
          <a:xfrm>
            <a:off x="2631472" y="3699224"/>
            <a:ext cx="239554" cy="298704"/>
          </a:xfrm>
          <a:prstGeom prst="rect">
            <a:avLst/>
          </a:prstGeom>
          <a:noFill/>
          <a:ln/>
        </p:spPr>
        <p:txBody>
          <a:bodyPr wrap="none" lIns="0" tIns="0" rIns="0" bIns="0" rtlCol="0" anchor="ctr"/>
          <a:lstStyle/>
          <a:p>
            <a:pPr indent="0" marL="0">
              <a:buNone/>
            </a:pPr>
            <a:r>
              <a:rPr lang="en-US" sz="1944" b="1" u="none" dirty="0">
                <a:solidFill>
                  <a:srgbClr val="DB2777"/>
                </a:solidFill>
                <a:latin typeface="Inter" pitchFamily="34" charset="0"/>
                <a:ea typeface="Inter" pitchFamily="34" charset="-122"/>
                <a:cs typeface="Inter" pitchFamily="34" charset="-120"/>
              </a:rPr>
              <a:t>to</a:t>
            </a:r>
            <a:endParaRPr lang="en-US" sz="1944" dirty="0"/>
          </a:p>
        </p:txBody>
      </p:sp>
      <p:sp>
        <p:nvSpPr>
          <p:cNvPr id="29" name="strong"/>
          <p:cNvSpPr/>
          <p:nvPr/>
        </p:nvSpPr>
        <p:spPr>
          <a:xfrm>
            <a:off x="2929414" y="3699224"/>
            <a:ext cx="445961" cy="298704"/>
          </a:xfrm>
          <a:prstGeom prst="rect">
            <a:avLst/>
          </a:prstGeom>
          <a:noFill/>
          <a:ln/>
        </p:spPr>
        <p:txBody>
          <a:bodyPr wrap="none" lIns="0" tIns="0" rIns="0" bIns="0" rtlCol="0" anchor="ctr"/>
          <a:lstStyle/>
          <a:p>
            <a:pPr indent="0" marL="0">
              <a:buNone/>
            </a:pPr>
            <a:r>
              <a:rPr lang="en-US" sz="1944" b="1" u="none" dirty="0">
                <a:solidFill>
                  <a:srgbClr val="DB2777"/>
                </a:solidFill>
                <a:latin typeface="Inter" pitchFamily="34" charset="0"/>
                <a:ea typeface="Inter" pitchFamily="34" charset="-122"/>
                <a:cs typeface="Inter" pitchFamily="34" charset="-120"/>
              </a:rPr>
              <a:t>him</a:t>
            </a:r>
            <a:endParaRPr lang="en-US" sz="1944" dirty="0"/>
          </a:p>
        </p:txBody>
      </p:sp>
      <p:sp>
        <p:nvSpPr>
          <p:cNvPr id="30" name="strong"/>
          <p:cNvSpPr/>
          <p:nvPr/>
        </p:nvSpPr>
        <p:spPr>
          <a:xfrm>
            <a:off x="3433763" y="3699224"/>
            <a:ext cx="305181" cy="298704"/>
          </a:xfrm>
          <a:prstGeom prst="rect">
            <a:avLst/>
          </a:prstGeom>
          <a:noFill/>
          <a:ln/>
        </p:spPr>
        <p:txBody>
          <a:bodyPr wrap="none" lIns="0" tIns="0" rIns="0" bIns="0" rtlCol="0" anchor="ctr"/>
          <a:lstStyle/>
          <a:p>
            <a:pPr indent="0" marL="0">
              <a:buNone/>
            </a:pPr>
            <a:r>
              <a:rPr lang="en-US" sz="1944" b="1" u="none" dirty="0">
                <a:solidFill>
                  <a:srgbClr val="DB2777"/>
                </a:solidFill>
                <a:latin typeface="Inter" pitchFamily="34" charset="0"/>
                <a:ea typeface="Inter" pitchFamily="34" charset="-122"/>
                <a:cs typeface="Inter" pitchFamily="34" charset="-120"/>
              </a:rPr>
              <a:t>on</a:t>
            </a:r>
            <a:endParaRPr lang="en-US" sz="1944" dirty="0"/>
          </a:p>
        </p:txBody>
      </p:sp>
      <p:sp>
        <p:nvSpPr>
          <p:cNvPr id="31" name="strong"/>
          <p:cNvSpPr/>
          <p:nvPr/>
        </p:nvSpPr>
        <p:spPr>
          <a:xfrm>
            <a:off x="3797332" y="3699224"/>
            <a:ext cx="933069" cy="298704"/>
          </a:xfrm>
          <a:prstGeom prst="rect">
            <a:avLst/>
          </a:prstGeom>
          <a:noFill/>
          <a:ln/>
        </p:spPr>
        <p:txBody>
          <a:bodyPr wrap="none" lIns="0" tIns="0" rIns="0" bIns="0" rtlCol="0" anchor="ctr"/>
          <a:lstStyle/>
          <a:p>
            <a:pPr indent="0" marL="0">
              <a:buNone/>
            </a:pPr>
            <a:r>
              <a:rPr lang="en-US" sz="1944" b="1" u="none" dirty="0">
                <a:solidFill>
                  <a:srgbClr val="DB2777"/>
                </a:solidFill>
                <a:latin typeface="Inter" pitchFamily="34" charset="0"/>
                <a:ea typeface="Inter" pitchFamily="34" charset="-122"/>
                <a:cs typeface="Inter" pitchFamily="34" charset="-120"/>
              </a:rPr>
              <a:t>Twitter!</a:t>
            </a:r>
            <a:endParaRPr lang="en-US" sz="1944" dirty="0"/>
          </a:p>
        </p:txBody>
      </p:sp>
      <p:sp>
        <p:nvSpPr>
          <p:cNvPr id="32" name="a">
            <a:hlinkClick r:id="rId2" tooltip=""/>
          </p:cNvPr>
          <p:cNvSpPr/>
          <p:nvPr/>
        </p:nvSpPr>
        <p:spPr>
          <a:xfrm>
            <a:off x="487680" y="4483799"/>
            <a:ext cx="2362581" cy="298704"/>
          </a:xfrm>
          <a:prstGeom prst="rect">
            <a:avLst/>
          </a:prstGeom>
          <a:noFill/>
          <a:ln/>
        </p:spPr>
        <p:txBody>
          <a:bodyPr wrap="none" lIns="0" tIns="0" rIns="0" bIns="0" rtlCol="0" anchor="ctr"/>
          <a:lstStyle/>
          <a:p>
            <a:pPr indent="0" marL="0">
              <a:buNone/>
            </a:pPr>
            <a:r>
              <a:rPr lang="en-US" sz="1944" b="1" u="none" dirty="0">
                <a:solidFill>
                  <a:srgbClr val="2563EB"/>
                </a:solidFill>
                <a:latin typeface="Inter" pitchFamily="34" charset="0"/>
                <a:ea typeface="Inter" pitchFamily="34" charset="-122"/>
                <a:cs typeface="Inter" pitchFamily="34" charset="-120"/>
              </a:rPr>
              <a:t>@MicheleRivaCode</a:t>
            </a:r>
            <a:endParaRPr lang="en-US" sz="1944"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3" name="article.freya@slide.theme@bg-blue.theme@separator.theme@fg-white"/>
          <p:cNvSpPr/>
          <p:nvPr/>
        </p:nvSpPr>
        <p:spPr>
          <a:xfrm>
            <a:off x="0" y="0"/>
            <a:ext cx="12192000" cy="6827520"/>
          </a:xfrm>
          <a:prstGeom prst="rect">
            <a:avLst/>
          </a:prstGeom>
          <a:solidFill>
            <a:srgbClr val="2563EB"/>
          </a:solidFill>
          <a:ln w="12700">
            <a:solidFill>
              <a:srgbClr val="2563EB">
                <a:alpha val="0"/>
              </a:srgbClr>
            </a:solidFill>
            <a:prstDash val="solid"/>
          </a:ln>
        </p:spPr>
      </p:sp>
      <p:sp>
        <p:nvSpPr>
          <p:cNvPr id="4" name="span"/>
          <p:cNvSpPr/>
          <p:nvPr/>
        </p:nvSpPr>
        <p:spPr>
          <a:xfrm>
            <a:off x="487680" y="2336292"/>
            <a:ext cx="3748850" cy="652272"/>
          </a:xfrm>
          <a:prstGeom prst="rect">
            <a:avLst/>
          </a:prstGeom>
          <a:noFill/>
          <a:ln/>
        </p:spPr>
        <p:txBody>
          <a:bodyPr wrap="none" lIns="0" tIns="0" rIns="0" bIns="0" rtlCol="0" anchor="ctr"/>
          <a:lstStyle/>
          <a:p>
            <a:pPr indent="0" marL="0">
              <a:buNone/>
            </a:pPr>
            <a:r>
              <a:rPr lang="en-US" sz="4277" b="1" u="none" dirty="0">
                <a:solidFill>
                  <a:srgbClr val="FFFFFF"/>
                </a:solidFill>
                <a:latin typeface="Bitter" pitchFamily="34" charset="0"/>
                <a:ea typeface="Bitter" pitchFamily="34" charset="-122"/>
                <a:cs typeface="Bitter" pitchFamily="34" charset="-120"/>
              </a:rPr>
              <a:t>Compiling and</a:t>
            </a:r>
            <a:endParaRPr lang="en-US" sz="4277" dirty="0"/>
          </a:p>
        </p:txBody>
      </p:sp>
      <p:sp>
        <p:nvSpPr>
          <p:cNvPr id="5" name="span"/>
          <p:cNvSpPr/>
          <p:nvPr/>
        </p:nvSpPr>
        <p:spPr>
          <a:xfrm>
            <a:off x="487680" y="3083052"/>
            <a:ext cx="5063300" cy="652272"/>
          </a:xfrm>
          <a:prstGeom prst="rect">
            <a:avLst/>
          </a:prstGeom>
          <a:noFill/>
          <a:ln/>
        </p:spPr>
        <p:txBody>
          <a:bodyPr wrap="none" lIns="0" tIns="0" rIns="0" bIns="0" rtlCol="0" anchor="ctr"/>
          <a:lstStyle/>
          <a:p>
            <a:pPr indent="0" marL="0">
              <a:buNone/>
            </a:pPr>
            <a:r>
              <a:rPr lang="en-US" sz="4277" b="1" u="none" dirty="0">
                <a:solidFill>
                  <a:srgbClr val="FFFFFF"/>
                </a:solidFill>
                <a:latin typeface="Bitter" pitchFamily="34" charset="0"/>
                <a:ea typeface="Bitter" pitchFamily="34" charset="-122"/>
                <a:cs typeface="Bitter" pitchFamily="34" charset="-120"/>
              </a:rPr>
              <a:t>bundling JavaScript</a:t>
            </a:r>
            <a:endParaRPr lang="en-US" sz="4277" dirty="0"/>
          </a:p>
        </p:txBody>
      </p:sp>
      <p:sp>
        <p:nvSpPr>
          <p:cNvPr id="6" name="span"/>
          <p:cNvSpPr/>
          <p:nvPr/>
        </p:nvSpPr>
        <p:spPr>
          <a:xfrm>
            <a:off x="487680" y="3829812"/>
            <a:ext cx="4048697" cy="652272"/>
          </a:xfrm>
          <a:prstGeom prst="rect">
            <a:avLst/>
          </a:prstGeom>
          <a:noFill/>
          <a:ln/>
        </p:spPr>
        <p:txBody>
          <a:bodyPr wrap="none" lIns="0" tIns="0" rIns="0" bIns="0" rtlCol="0" anchor="ctr"/>
          <a:lstStyle/>
          <a:p>
            <a:pPr indent="0" marL="0">
              <a:buNone/>
            </a:pPr>
            <a:r>
              <a:rPr lang="en-US" sz="4277" b="1" u="none" dirty="0">
                <a:solidFill>
                  <a:srgbClr val="FFFFFF"/>
                </a:solidFill>
                <a:latin typeface="Bitter" pitchFamily="34" charset="0"/>
                <a:ea typeface="Bitter" pitchFamily="34" charset="-122"/>
                <a:cs typeface="Bitter" pitchFamily="34" charset="-120"/>
              </a:rPr>
              <a:t>is often a pain ...</a:t>
            </a:r>
            <a:endParaRPr lang="en-US" sz="4277" dirty="0"/>
          </a:p>
        </p:txBody>
      </p:sp>
      <p:pic>
        <p:nvPicPr>
          <p:cNvPr id="7" name="div.image" descr="preencoded.png">    </p:cNvPr>
          <p:cNvPicPr>
            <a:picLocks noChangeAspect="1"/>
          </p:cNvPicPr>
          <p:nvPr/>
        </p:nvPicPr>
        <p:blipFill>
          <a:blip r:embed="rId1"/>
          <a:stretch>
            <a:fillRect/>
          </a:stretch>
        </p:blipFill>
        <p:spPr>
          <a:xfrm>
            <a:off x="6096000" y="0"/>
            <a:ext cx="6096000" cy="6827520"/>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3" name="article.freya@slide.theme@bg-red.theme@separator.theme@fg-white.reverse"/>
          <p:cNvSpPr/>
          <p:nvPr/>
        </p:nvSpPr>
        <p:spPr>
          <a:xfrm>
            <a:off x="0" y="0"/>
            <a:ext cx="12192000" cy="6827520"/>
          </a:xfrm>
          <a:prstGeom prst="rect">
            <a:avLst/>
          </a:prstGeom>
          <a:solidFill>
            <a:srgbClr val="DC2626"/>
          </a:solidFill>
          <a:ln w="12700">
            <a:solidFill>
              <a:srgbClr val="DC2626">
                <a:alpha val="0"/>
              </a:srgbClr>
            </a:solidFill>
            <a:prstDash val="solid"/>
          </a:ln>
        </p:spPr>
      </p:sp>
      <p:sp>
        <p:nvSpPr>
          <p:cNvPr id="4" name="span"/>
          <p:cNvSpPr/>
          <p:nvPr/>
        </p:nvSpPr>
        <p:spPr>
          <a:xfrm>
            <a:off x="6583680" y="2709672"/>
            <a:ext cx="1766411" cy="652272"/>
          </a:xfrm>
          <a:prstGeom prst="rect">
            <a:avLst/>
          </a:prstGeom>
          <a:noFill/>
          <a:ln/>
        </p:spPr>
        <p:txBody>
          <a:bodyPr wrap="none" lIns="0" tIns="0" rIns="0" bIns="0" rtlCol="0" anchor="ctr"/>
          <a:lstStyle/>
          <a:p>
            <a:pPr indent="0" marL="0">
              <a:buNone/>
            </a:pPr>
            <a:r>
              <a:rPr lang="en-US" sz="4277" b="1" u="none" dirty="0">
                <a:solidFill>
                  <a:srgbClr val="FFFFFF"/>
                </a:solidFill>
                <a:latin typeface="Bitter" pitchFamily="34" charset="0"/>
                <a:ea typeface="Bitter" pitchFamily="34" charset="-122"/>
                <a:cs typeface="Bitter" pitchFamily="34" charset="-120"/>
              </a:rPr>
              <a:t>…but it</a:t>
            </a:r>
            <a:endParaRPr lang="en-US" sz="4277" dirty="0"/>
          </a:p>
        </p:txBody>
      </p:sp>
      <p:sp>
        <p:nvSpPr>
          <p:cNvPr id="5" name="span"/>
          <p:cNvSpPr/>
          <p:nvPr/>
        </p:nvSpPr>
        <p:spPr>
          <a:xfrm>
            <a:off x="6583680" y="3456432"/>
            <a:ext cx="2914650" cy="652272"/>
          </a:xfrm>
          <a:prstGeom prst="rect">
            <a:avLst/>
          </a:prstGeom>
          <a:noFill/>
          <a:ln/>
        </p:spPr>
        <p:txBody>
          <a:bodyPr wrap="none" lIns="0" tIns="0" rIns="0" bIns="0" rtlCol="0" anchor="ctr"/>
          <a:lstStyle/>
          <a:p>
            <a:pPr indent="0" marL="0">
              <a:buNone/>
            </a:pPr>
            <a:r>
              <a:rPr lang="en-US" sz="4277" b="1" u="none" dirty="0">
                <a:solidFill>
                  <a:srgbClr val="FFFFFF"/>
                </a:solidFill>
                <a:latin typeface="Bitter" pitchFamily="34" charset="0"/>
                <a:ea typeface="Bitter" pitchFamily="34" charset="-122"/>
                <a:cs typeface="Bitter" pitchFamily="34" charset="-120"/>
              </a:rPr>
              <a:t>should not!</a:t>
            </a:r>
            <a:endParaRPr lang="en-US" sz="4277" dirty="0"/>
          </a:p>
        </p:txBody>
      </p:sp>
      <p:pic>
        <p:nvPicPr>
          <p:cNvPr id="6" name="div.image" descr="preencoded.png">    </p:cNvPr>
          <p:cNvPicPr>
            <a:picLocks noChangeAspect="1"/>
          </p:cNvPicPr>
          <p:nvPr/>
        </p:nvPicPr>
        <p:blipFill>
          <a:blip r:embed="rId1"/>
          <a:stretch>
            <a:fillRect/>
          </a:stretch>
        </p:blipFill>
        <p:spPr>
          <a:xfrm>
            <a:off x="0" y="0"/>
            <a:ext cx="6096000" cy="6827520"/>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FFFFF"/>
        </a:solidFill>
      </p:bgPr>
    </p:bg>
    <p:spTree>
      <p:nvGrpSpPr>
        <p:cNvPr id="1" name=""/>
        <p:cNvGrpSpPr/>
        <p:nvPr/>
      </p:nvGrpSpPr>
      <p:grpSpPr>
        <a:xfrm>
          <a:off x="0" y="0"/>
          <a:ext cx="0" cy="0"/>
          <a:chOff x="0" y="0"/>
          <a:chExt cx="0" cy="0"/>
        </a:xfrm>
      </p:grpSpPr>
      <p:sp>
        <p:nvSpPr>
          <p:cNvPr id="3" name="article.freya@slide.theme@quote.light"/>
          <p:cNvSpPr/>
          <p:nvPr/>
        </p:nvSpPr>
        <p:spPr>
          <a:xfrm>
            <a:off x="0" y="0"/>
            <a:ext cx="12192000" cy="6827520"/>
          </a:xfrm>
          <a:prstGeom prst="rect">
            <a:avLst/>
          </a:prstGeom>
          <a:solidFill>
            <a:srgbClr val="FFFFFF"/>
          </a:solidFill>
          <a:ln w="12700">
            <a:solidFill>
              <a:srgbClr val="FFFFFF">
                <a:alpha val="0"/>
              </a:srgbClr>
            </a:solidFill>
            <a:prstDash val="solid"/>
          </a:ln>
        </p:spPr>
      </p:sp>
      <p:sp>
        <p:nvSpPr>
          <p:cNvPr id="4" name="span"/>
          <p:cNvSpPr/>
          <p:nvPr/>
        </p:nvSpPr>
        <p:spPr>
          <a:xfrm>
            <a:off x="7315200" y="3115056"/>
            <a:ext cx="1666494" cy="5010912"/>
          </a:xfrm>
          <a:prstGeom prst="rect">
            <a:avLst/>
          </a:prstGeom>
          <a:noFill/>
          <a:ln/>
        </p:spPr>
        <p:txBody>
          <a:bodyPr wrap="none" lIns="0" tIns="0" rIns="0" bIns="0" rtlCol="0" anchor="ctr"/>
          <a:lstStyle/>
          <a:p>
            <a:pPr indent="0" marL="0">
              <a:buNone/>
            </a:pPr>
            <a:r>
              <a:rPr lang="en-US" sz="32400" u="none" dirty="0">
                <a:solidFill>
                  <a:srgbClr val="D1D5DB"/>
                </a:solidFill>
                <a:latin typeface="Montserrat ExtraBold" pitchFamily="34" charset="0"/>
                <a:ea typeface="Montserrat ExtraBold" pitchFamily="34" charset="-122"/>
                <a:cs typeface="Montserrat ExtraBold" pitchFamily="34" charset="-120"/>
              </a:rPr>
              <a:t>1</a:t>
            </a:r>
            <a:endParaRPr lang="en-US" sz="32400" dirty="0"/>
          </a:p>
        </p:txBody>
      </p:sp>
      <p:sp>
        <p:nvSpPr>
          <p:cNvPr id="5" name="span"/>
          <p:cNvSpPr/>
          <p:nvPr/>
        </p:nvSpPr>
        <p:spPr>
          <a:xfrm>
            <a:off x="487680" y="518160"/>
            <a:ext cx="7040499" cy="499872"/>
          </a:xfrm>
          <a:prstGeom prst="rect">
            <a:avLst/>
          </a:prstGeom>
          <a:noFill/>
          <a:ln/>
        </p:spPr>
        <p:txBody>
          <a:bodyPr wrap="none" lIns="0" tIns="0" rIns="0" bIns="0" rtlCol="0" anchor="ctr"/>
          <a:lstStyle/>
          <a:p>
            <a:pPr indent="0" marL="0">
              <a:buNone/>
            </a:pPr>
            <a:r>
              <a:rPr lang="en-US" sz="3240" u="none" dirty="0">
                <a:solidFill>
                  <a:srgbClr val="000000"/>
                </a:solidFill>
                <a:latin typeface="Montserrat Black" pitchFamily="34" charset="0"/>
                <a:ea typeface="Montserrat Black" pitchFamily="34" charset="-122"/>
                <a:cs typeface="Montserrat Black" pitchFamily="34" charset="-120"/>
              </a:rPr>
              <a:t>A bit of terminology: Compiling</a:t>
            </a:r>
            <a:endParaRPr lang="en-US" sz="3240" dirty="0"/>
          </a:p>
        </p:txBody>
      </p:sp>
      <p:sp>
        <p:nvSpPr>
          <p:cNvPr id="6" name="span.sentence.light"/>
          <p:cNvSpPr/>
          <p:nvPr/>
        </p:nvSpPr>
        <p:spPr>
          <a:xfrm>
            <a:off x="487680" y="2988469"/>
            <a:ext cx="6076760" cy="493776"/>
          </a:xfrm>
          <a:prstGeom prst="rect">
            <a:avLst/>
          </a:prstGeom>
          <a:noFill/>
          <a:ln/>
        </p:spPr>
        <p:txBody>
          <a:bodyPr wrap="none" lIns="0" tIns="0" rIns="0" bIns="0" rtlCol="0" anchor="ctr"/>
          <a:lstStyle/>
          <a:p>
            <a:pPr indent="0" marL="0">
              <a:buNone/>
            </a:pPr>
            <a:r>
              <a:rPr lang="en-US" sz="3240" b="1" i="1" u="none" dirty="0">
                <a:solidFill>
                  <a:srgbClr val="2165E3"/>
                </a:solidFill>
                <a:latin typeface="Bitter" pitchFamily="34" charset="0"/>
                <a:ea typeface="Bitter" pitchFamily="34" charset="-122"/>
                <a:cs typeface="Bitter" pitchFamily="34" charset="-120"/>
              </a:rPr>
              <a:t>“To change a computer program</a:t>
            </a:r>
            <a:endParaRPr lang="en-US" sz="3240" dirty="0"/>
          </a:p>
        </p:txBody>
      </p:sp>
      <p:sp>
        <p:nvSpPr>
          <p:cNvPr id="7" name="span.sentence.light"/>
          <p:cNvSpPr/>
          <p:nvPr/>
        </p:nvSpPr>
        <p:spPr>
          <a:xfrm>
            <a:off x="487680" y="3554254"/>
            <a:ext cx="4841558" cy="493776"/>
          </a:xfrm>
          <a:prstGeom prst="rect">
            <a:avLst/>
          </a:prstGeom>
          <a:noFill/>
          <a:ln/>
        </p:spPr>
        <p:txBody>
          <a:bodyPr wrap="none" lIns="0" tIns="0" rIns="0" bIns="0" rtlCol="0" anchor="ctr"/>
          <a:lstStyle/>
          <a:p>
            <a:pPr indent="0" marL="0">
              <a:buNone/>
            </a:pPr>
            <a:r>
              <a:rPr lang="en-US" sz="3240" b="1" i="1" u="none" dirty="0">
                <a:solidFill>
                  <a:srgbClr val="2165E3"/>
                </a:solidFill>
                <a:latin typeface="Bitter" pitchFamily="34" charset="0"/>
                <a:ea typeface="Bitter" pitchFamily="34" charset="-122"/>
                <a:cs typeface="Bitter" pitchFamily="34" charset="-120"/>
              </a:rPr>
              <a:t>into a machine language”</a:t>
            </a:r>
            <a:endParaRPr lang="en-US" sz="3240" dirty="0"/>
          </a:p>
        </p:txBody>
      </p:sp>
      <p:sp>
        <p:nvSpPr>
          <p:cNvPr id="8" name="strong.author.light"/>
          <p:cNvSpPr/>
          <p:nvPr/>
        </p:nvSpPr>
        <p:spPr>
          <a:xfrm>
            <a:off x="487680" y="4107847"/>
            <a:ext cx="2855024" cy="298704"/>
          </a:xfrm>
          <a:prstGeom prst="rect">
            <a:avLst/>
          </a:prstGeom>
          <a:noFill/>
          <a:ln/>
        </p:spPr>
        <p:txBody>
          <a:bodyPr wrap="none" lIns="0" tIns="0" rIns="0" bIns="0" rtlCol="0" anchor="ctr"/>
          <a:lstStyle/>
          <a:p>
            <a:pPr indent="0" marL="0">
              <a:buNone/>
            </a:pPr>
            <a:r>
              <a:rPr lang="en-US" sz="1944" b="1" u="none" dirty="0">
                <a:solidFill>
                  <a:srgbClr val="000000"/>
                </a:solidFill>
                <a:latin typeface="Montserrat" pitchFamily="34" charset="0"/>
                <a:ea typeface="Montserrat" pitchFamily="34" charset="-122"/>
                <a:cs typeface="Montserrat" pitchFamily="34" charset="-120"/>
              </a:rPr>
              <a:t>Cambridge Dictionary</a:t>
            </a:r>
            <a:endParaRPr lang="en-US" sz="1944"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FFFFF"/>
        </a:solidFill>
      </p:bgPr>
    </p:bg>
    <p:spTree>
      <p:nvGrpSpPr>
        <p:cNvPr id="1" name=""/>
        <p:cNvGrpSpPr/>
        <p:nvPr/>
      </p:nvGrpSpPr>
      <p:grpSpPr>
        <a:xfrm>
          <a:off x="0" y="0"/>
          <a:ext cx="0" cy="0"/>
          <a:chOff x="0" y="0"/>
          <a:chExt cx="0" cy="0"/>
        </a:xfrm>
      </p:grpSpPr>
      <p:sp>
        <p:nvSpPr>
          <p:cNvPr id="3" name="article.freya@slide.theme@quote.light"/>
          <p:cNvSpPr/>
          <p:nvPr/>
        </p:nvSpPr>
        <p:spPr>
          <a:xfrm>
            <a:off x="0" y="0"/>
            <a:ext cx="12192000" cy="6827520"/>
          </a:xfrm>
          <a:prstGeom prst="rect">
            <a:avLst/>
          </a:prstGeom>
          <a:solidFill>
            <a:srgbClr val="FFFFFF"/>
          </a:solidFill>
          <a:ln w="12700">
            <a:solidFill>
              <a:srgbClr val="FFFFFF">
                <a:alpha val="0"/>
              </a:srgbClr>
            </a:solidFill>
            <a:prstDash val="solid"/>
          </a:ln>
        </p:spPr>
      </p:sp>
      <p:sp>
        <p:nvSpPr>
          <p:cNvPr id="4" name="span"/>
          <p:cNvSpPr/>
          <p:nvPr/>
        </p:nvSpPr>
        <p:spPr>
          <a:xfrm>
            <a:off x="7315200" y="3115056"/>
            <a:ext cx="2464784" cy="5010912"/>
          </a:xfrm>
          <a:prstGeom prst="rect">
            <a:avLst/>
          </a:prstGeom>
          <a:noFill/>
          <a:ln/>
        </p:spPr>
        <p:txBody>
          <a:bodyPr wrap="none" lIns="0" tIns="0" rIns="0" bIns="0" rtlCol="0" anchor="ctr"/>
          <a:lstStyle/>
          <a:p>
            <a:pPr indent="0" marL="0">
              <a:buNone/>
            </a:pPr>
            <a:r>
              <a:rPr lang="en-US" sz="32400" u="none" dirty="0">
                <a:solidFill>
                  <a:srgbClr val="D1D5DB"/>
                </a:solidFill>
                <a:latin typeface="Montserrat ExtraBold" pitchFamily="34" charset="0"/>
                <a:ea typeface="Montserrat ExtraBold" pitchFamily="34" charset="-122"/>
                <a:cs typeface="Montserrat ExtraBold" pitchFamily="34" charset="-120"/>
              </a:rPr>
              <a:t>2</a:t>
            </a:r>
            <a:endParaRPr lang="en-US" sz="32400" dirty="0"/>
          </a:p>
        </p:txBody>
      </p:sp>
      <p:sp>
        <p:nvSpPr>
          <p:cNvPr id="5" name="span"/>
          <p:cNvSpPr/>
          <p:nvPr/>
        </p:nvSpPr>
        <p:spPr>
          <a:xfrm>
            <a:off x="487680" y="518160"/>
            <a:ext cx="7261003" cy="499872"/>
          </a:xfrm>
          <a:prstGeom prst="rect">
            <a:avLst/>
          </a:prstGeom>
          <a:noFill/>
          <a:ln/>
        </p:spPr>
        <p:txBody>
          <a:bodyPr wrap="none" lIns="0" tIns="0" rIns="0" bIns="0" rtlCol="0" anchor="ctr"/>
          <a:lstStyle/>
          <a:p>
            <a:pPr indent="0" marL="0">
              <a:buNone/>
            </a:pPr>
            <a:r>
              <a:rPr lang="en-US" sz="3240" u="none" dirty="0">
                <a:solidFill>
                  <a:srgbClr val="000000"/>
                </a:solidFill>
                <a:latin typeface="Montserrat Black" pitchFamily="34" charset="0"/>
                <a:ea typeface="Montserrat Black" pitchFamily="34" charset="-122"/>
                <a:cs typeface="Montserrat Black" pitchFamily="34" charset="-120"/>
              </a:rPr>
              <a:t>A bit of terminology: Transpiling</a:t>
            </a:r>
            <a:endParaRPr lang="en-US" sz="3240" dirty="0"/>
          </a:p>
        </p:txBody>
      </p:sp>
      <p:sp>
        <p:nvSpPr>
          <p:cNvPr id="6" name="span.sentence.light"/>
          <p:cNvSpPr/>
          <p:nvPr/>
        </p:nvSpPr>
        <p:spPr>
          <a:xfrm>
            <a:off x="487680" y="2988469"/>
            <a:ext cx="5925788" cy="493776"/>
          </a:xfrm>
          <a:prstGeom prst="rect">
            <a:avLst/>
          </a:prstGeom>
          <a:noFill/>
          <a:ln/>
        </p:spPr>
        <p:txBody>
          <a:bodyPr wrap="none" lIns="0" tIns="0" rIns="0" bIns="0" rtlCol="0" anchor="ctr"/>
          <a:lstStyle/>
          <a:p>
            <a:pPr indent="0" marL="0">
              <a:buNone/>
            </a:pPr>
            <a:r>
              <a:rPr lang="en-US" sz="3240" b="1" i="1" u="none" dirty="0">
                <a:solidFill>
                  <a:srgbClr val="2165E3"/>
                </a:solidFill>
                <a:latin typeface="Bitter" pitchFamily="34" charset="0"/>
                <a:ea typeface="Bitter" pitchFamily="34" charset="-122"/>
                <a:cs typeface="Bitter" pitchFamily="34" charset="-120"/>
              </a:rPr>
              <a:t>“To translate a source code into</a:t>
            </a:r>
            <a:endParaRPr lang="en-US" sz="3240" dirty="0"/>
          </a:p>
        </p:txBody>
      </p:sp>
      <p:sp>
        <p:nvSpPr>
          <p:cNvPr id="7" name="span.sentence.light"/>
          <p:cNvSpPr/>
          <p:nvPr/>
        </p:nvSpPr>
        <p:spPr>
          <a:xfrm>
            <a:off x="487680" y="3554254"/>
            <a:ext cx="6328220" cy="493776"/>
          </a:xfrm>
          <a:prstGeom prst="rect">
            <a:avLst/>
          </a:prstGeom>
          <a:noFill/>
          <a:ln/>
        </p:spPr>
        <p:txBody>
          <a:bodyPr wrap="none" lIns="0" tIns="0" rIns="0" bIns="0" rtlCol="0" anchor="ctr"/>
          <a:lstStyle/>
          <a:p>
            <a:pPr indent="0" marL="0">
              <a:buNone/>
            </a:pPr>
            <a:r>
              <a:rPr lang="en-US" sz="3240" b="1" i="1" u="none" dirty="0">
                <a:solidFill>
                  <a:srgbClr val="2165E3"/>
                </a:solidFill>
                <a:latin typeface="Bitter" pitchFamily="34" charset="0"/>
                <a:ea typeface="Bitter" pitchFamily="34" charset="-122"/>
                <a:cs typeface="Bitter" pitchFamily="34" charset="-120"/>
              </a:rPr>
              <a:t>a different language source code”</a:t>
            </a:r>
            <a:endParaRPr lang="en-US" sz="3240" dirty="0"/>
          </a:p>
        </p:txBody>
      </p:sp>
      <p:sp>
        <p:nvSpPr>
          <p:cNvPr id="8" name="strong.author.light"/>
          <p:cNvSpPr/>
          <p:nvPr/>
        </p:nvSpPr>
        <p:spPr>
          <a:xfrm>
            <a:off x="487680" y="4107847"/>
            <a:ext cx="1632680" cy="298704"/>
          </a:xfrm>
          <a:prstGeom prst="rect">
            <a:avLst/>
          </a:prstGeom>
          <a:noFill/>
          <a:ln/>
        </p:spPr>
        <p:txBody>
          <a:bodyPr wrap="none" lIns="0" tIns="0" rIns="0" bIns="0" rtlCol="0" anchor="ctr"/>
          <a:lstStyle/>
          <a:p>
            <a:pPr indent="0" marL="0">
              <a:buNone/>
            </a:pPr>
            <a:r>
              <a:rPr lang="en-US" sz="1944" b="1" u="none" dirty="0">
                <a:solidFill>
                  <a:srgbClr val="000000"/>
                </a:solidFill>
                <a:latin typeface="Montserrat" pitchFamily="34" charset="0"/>
                <a:ea typeface="Montserrat" pitchFamily="34" charset="-122"/>
                <a:cs typeface="Montserrat" pitchFamily="34" charset="-120"/>
              </a:rPr>
              <a:t>Michele Riva</a:t>
            </a:r>
            <a:endParaRPr lang="en-US" sz="1944"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FFFFF"/>
        </a:solidFill>
      </p:bgPr>
    </p:bg>
    <p:spTree>
      <p:nvGrpSpPr>
        <p:cNvPr id="1" name=""/>
        <p:cNvGrpSpPr/>
        <p:nvPr/>
      </p:nvGrpSpPr>
      <p:grpSpPr>
        <a:xfrm>
          <a:off x="0" y="0"/>
          <a:ext cx="0" cy="0"/>
          <a:chOff x="0" y="0"/>
          <a:chExt cx="0" cy="0"/>
        </a:xfrm>
      </p:grpSpPr>
      <p:sp>
        <p:nvSpPr>
          <p:cNvPr id="3" name="article.freya@slide.theme@quote.light"/>
          <p:cNvSpPr/>
          <p:nvPr/>
        </p:nvSpPr>
        <p:spPr>
          <a:xfrm>
            <a:off x="0" y="0"/>
            <a:ext cx="12192000" cy="6827520"/>
          </a:xfrm>
          <a:prstGeom prst="rect">
            <a:avLst/>
          </a:prstGeom>
          <a:solidFill>
            <a:srgbClr val="FFFFFF"/>
          </a:solidFill>
          <a:ln w="12700">
            <a:solidFill>
              <a:srgbClr val="FFFFFF">
                <a:alpha val="0"/>
              </a:srgbClr>
            </a:solidFill>
            <a:prstDash val="solid"/>
          </a:ln>
        </p:spPr>
      </p:sp>
      <p:sp>
        <p:nvSpPr>
          <p:cNvPr id="4" name="span"/>
          <p:cNvSpPr/>
          <p:nvPr/>
        </p:nvSpPr>
        <p:spPr>
          <a:xfrm>
            <a:off x="7315200" y="3115056"/>
            <a:ext cx="2481263" cy="5010912"/>
          </a:xfrm>
          <a:prstGeom prst="rect">
            <a:avLst/>
          </a:prstGeom>
          <a:noFill/>
          <a:ln/>
        </p:spPr>
        <p:txBody>
          <a:bodyPr wrap="none" lIns="0" tIns="0" rIns="0" bIns="0" rtlCol="0" anchor="ctr"/>
          <a:lstStyle/>
          <a:p>
            <a:pPr indent="0" marL="0">
              <a:buNone/>
            </a:pPr>
            <a:r>
              <a:rPr lang="en-US" sz="32400" u="none" dirty="0">
                <a:solidFill>
                  <a:srgbClr val="D1D5DB"/>
                </a:solidFill>
                <a:latin typeface="Montserrat ExtraBold" pitchFamily="34" charset="0"/>
                <a:ea typeface="Montserrat ExtraBold" pitchFamily="34" charset="-122"/>
                <a:cs typeface="Montserrat ExtraBold" pitchFamily="34" charset="-120"/>
              </a:rPr>
              <a:t>3</a:t>
            </a:r>
            <a:endParaRPr lang="en-US" sz="32400" dirty="0"/>
          </a:p>
        </p:txBody>
      </p:sp>
      <p:sp>
        <p:nvSpPr>
          <p:cNvPr id="5" name="span"/>
          <p:cNvSpPr/>
          <p:nvPr/>
        </p:nvSpPr>
        <p:spPr>
          <a:xfrm>
            <a:off x="487680" y="518160"/>
            <a:ext cx="6802660" cy="499872"/>
          </a:xfrm>
          <a:prstGeom prst="rect">
            <a:avLst/>
          </a:prstGeom>
          <a:noFill/>
          <a:ln/>
        </p:spPr>
        <p:txBody>
          <a:bodyPr wrap="none" lIns="0" tIns="0" rIns="0" bIns="0" rtlCol="0" anchor="ctr"/>
          <a:lstStyle/>
          <a:p>
            <a:pPr indent="0" marL="0">
              <a:buNone/>
            </a:pPr>
            <a:r>
              <a:rPr lang="en-US" sz="3240" u="none" dirty="0">
                <a:solidFill>
                  <a:srgbClr val="000000"/>
                </a:solidFill>
                <a:latin typeface="Montserrat Black" pitchFamily="34" charset="0"/>
                <a:ea typeface="Montserrat Black" pitchFamily="34" charset="-122"/>
                <a:cs typeface="Montserrat Black" pitchFamily="34" charset="-120"/>
              </a:rPr>
              <a:t>A bit of terminology: Bundling</a:t>
            </a:r>
            <a:endParaRPr lang="en-US" sz="3240" dirty="0"/>
          </a:p>
        </p:txBody>
      </p:sp>
      <p:sp>
        <p:nvSpPr>
          <p:cNvPr id="6" name="span.sentence.light"/>
          <p:cNvSpPr/>
          <p:nvPr/>
        </p:nvSpPr>
        <p:spPr>
          <a:xfrm>
            <a:off x="487680" y="2988469"/>
            <a:ext cx="6341364" cy="493776"/>
          </a:xfrm>
          <a:prstGeom prst="rect">
            <a:avLst/>
          </a:prstGeom>
          <a:noFill/>
          <a:ln/>
        </p:spPr>
        <p:txBody>
          <a:bodyPr wrap="none" lIns="0" tIns="0" rIns="0" bIns="0" rtlCol="0" anchor="ctr"/>
          <a:lstStyle/>
          <a:p>
            <a:pPr indent="0" marL="0">
              <a:buNone/>
            </a:pPr>
            <a:r>
              <a:rPr lang="en-US" sz="3240" b="1" i="1" u="none" dirty="0">
                <a:solidFill>
                  <a:srgbClr val="2165E3"/>
                </a:solidFill>
                <a:latin typeface="Bitter" pitchFamily="34" charset="0"/>
                <a:ea typeface="Bitter" pitchFamily="34" charset="-122"/>
                <a:cs typeface="Bitter" pitchFamily="34" charset="-120"/>
              </a:rPr>
              <a:t>“To pack all code and resources in</a:t>
            </a:r>
            <a:endParaRPr lang="en-US" sz="3240" dirty="0"/>
          </a:p>
        </p:txBody>
      </p:sp>
      <p:sp>
        <p:nvSpPr>
          <p:cNvPr id="7" name="span.sentence.light"/>
          <p:cNvSpPr/>
          <p:nvPr/>
        </p:nvSpPr>
        <p:spPr>
          <a:xfrm>
            <a:off x="487680" y="3554254"/>
            <a:ext cx="6258211" cy="493776"/>
          </a:xfrm>
          <a:prstGeom prst="rect">
            <a:avLst/>
          </a:prstGeom>
          <a:noFill/>
          <a:ln/>
        </p:spPr>
        <p:txBody>
          <a:bodyPr wrap="none" lIns="0" tIns="0" rIns="0" bIns="0" rtlCol="0" anchor="ctr"/>
          <a:lstStyle/>
          <a:p>
            <a:pPr indent="0" marL="0">
              <a:buNone/>
            </a:pPr>
            <a:r>
              <a:rPr lang="en-US" sz="3240" b="1" i="1" u="none" dirty="0">
                <a:solidFill>
                  <a:srgbClr val="2165E3"/>
                </a:solidFill>
                <a:latin typeface="Bitter" pitchFamily="34" charset="0"/>
                <a:ea typeface="Bitter" pitchFamily="34" charset="-122"/>
                <a:cs typeface="Bitter" pitchFamily="34" charset="-120"/>
              </a:rPr>
              <a:t>a single source file or executable”</a:t>
            </a:r>
            <a:endParaRPr lang="en-US" sz="3240" dirty="0"/>
          </a:p>
        </p:txBody>
      </p:sp>
      <p:sp>
        <p:nvSpPr>
          <p:cNvPr id="8" name="strong.author.light"/>
          <p:cNvSpPr/>
          <p:nvPr/>
        </p:nvSpPr>
        <p:spPr>
          <a:xfrm>
            <a:off x="487680" y="4107847"/>
            <a:ext cx="3099435" cy="298704"/>
          </a:xfrm>
          <a:prstGeom prst="rect">
            <a:avLst/>
          </a:prstGeom>
          <a:noFill/>
          <a:ln/>
        </p:spPr>
        <p:txBody>
          <a:bodyPr wrap="none" lIns="0" tIns="0" rIns="0" bIns="0" rtlCol="0" anchor="ctr"/>
          <a:lstStyle/>
          <a:p>
            <a:pPr indent="0" marL="0">
              <a:buNone/>
            </a:pPr>
            <a:r>
              <a:rPr lang="en-US" sz="1944" b="1" u="none" dirty="0">
                <a:solidFill>
                  <a:srgbClr val="000000"/>
                </a:solidFill>
                <a:latin typeface="Montserrat" pitchFamily="34" charset="0"/>
                <a:ea typeface="Montserrat" pitchFamily="34" charset="-122"/>
                <a:cs typeface="Montserrat" pitchFamily="34" charset="-120"/>
              </a:rPr>
              <a:t>Me, a.k.a. Paolo Insogna</a:t>
            </a:r>
            <a:endParaRPr lang="en-US" sz="1944"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FFFFF"/>
        </a:solidFill>
      </p:bgPr>
    </p:bg>
    <p:spTree>
      <p:nvGrpSpPr>
        <p:cNvPr id="1" name=""/>
        <p:cNvGrpSpPr/>
        <p:nvPr/>
      </p:nvGrpSpPr>
      <p:grpSpPr>
        <a:xfrm>
          <a:off x="0" y="0"/>
          <a:ext cx="0" cy="0"/>
          <a:chOff x="0" y="0"/>
          <a:chExt cx="0" cy="0"/>
        </a:xfrm>
      </p:grpSpPr>
      <p:sp>
        <p:nvSpPr>
          <p:cNvPr id="3" name="article.freya@slide.theme@bg-sky.theme@separator.no-image.theme@fg-white"/>
          <p:cNvSpPr/>
          <p:nvPr/>
        </p:nvSpPr>
        <p:spPr>
          <a:xfrm>
            <a:off x="0" y="0"/>
            <a:ext cx="12192000" cy="6827520"/>
          </a:xfrm>
          <a:prstGeom prst="rect">
            <a:avLst/>
          </a:prstGeom>
          <a:solidFill>
            <a:srgbClr val="0284C7"/>
          </a:solidFill>
          <a:ln w="12700">
            <a:solidFill>
              <a:srgbClr val="0284C7">
                <a:alpha val="0"/>
              </a:srgbClr>
            </a:solidFill>
            <a:prstDash val="solid"/>
          </a:ln>
        </p:spPr>
      </p:sp>
      <p:sp>
        <p:nvSpPr>
          <p:cNvPr id="4" name="span"/>
          <p:cNvSpPr/>
          <p:nvPr/>
        </p:nvSpPr>
        <p:spPr>
          <a:xfrm>
            <a:off x="487680" y="3083052"/>
            <a:ext cx="3511010" cy="652272"/>
          </a:xfrm>
          <a:prstGeom prst="rect">
            <a:avLst/>
          </a:prstGeom>
          <a:noFill/>
          <a:ln/>
        </p:spPr>
        <p:txBody>
          <a:bodyPr wrap="none" lIns="0" tIns="0" rIns="0" bIns="0" rtlCol="0" anchor="ctr"/>
          <a:lstStyle/>
          <a:p>
            <a:pPr indent="0" marL="0">
              <a:buNone/>
            </a:pPr>
            <a:r>
              <a:rPr lang="en-US" sz="4277" b="1" u="none" dirty="0">
                <a:solidFill>
                  <a:srgbClr val="FFFFFF"/>
                </a:solidFill>
                <a:latin typeface="Bitter" pitchFamily="34" charset="0"/>
                <a:ea typeface="Bitter" pitchFamily="34" charset="-122"/>
                <a:cs typeface="Bitter" pitchFamily="34" charset="-120"/>
              </a:rPr>
              <a:t>Transpilation</a:t>
            </a:r>
            <a:endParaRPr lang="en-US" sz="4277"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FFFFF"/>
        </a:solidFill>
      </p:bgPr>
    </p:bg>
    <p:spTree>
      <p:nvGrpSpPr>
        <p:cNvPr id="1" name=""/>
        <p:cNvGrpSpPr/>
        <p:nvPr/>
      </p:nvGrpSpPr>
      <p:grpSpPr>
        <a:xfrm>
          <a:off x="0" y="0"/>
          <a:ext cx="0" cy="0"/>
          <a:chOff x="0" y="0"/>
          <a:chExt cx="0" cy="0"/>
        </a:xfrm>
      </p:grpSpPr>
      <p:sp>
        <p:nvSpPr>
          <p:cNvPr id="3" name="article.freya@slide.theme@default"/>
          <p:cNvSpPr/>
          <p:nvPr/>
        </p:nvSpPr>
        <p:spPr>
          <a:xfrm>
            <a:off x="0" y="0"/>
            <a:ext cx="12192000" cy="6827520"/>
          </a:xfrm>
          <a:prstGeom prst="rect">
            <a:avLst/>
          </a:prstGeom>
          <a:solidFill>
            <a:srgbClr val="FFFFFF"/>
          </a:solidFill>
          <a:ln w="12700">
            <a:solidFill>
              <a:srgbClr val="FFFFFF">
                <a:alpha val="0"/>
              </a:srgbClr>
            </a:solidFill>
            <a:prstDash val="solid"/>
          </a:ln>
        </p:spPr>
      </p:sp>
      <p:sp>
        <p:nvSpPr>
          <p:cNvPr id="4" name="span"/>
          <p:cNvSpPr/>
          <p:nvPr/>
        </p:nvSpPr>
        <p:spPr>
          <a:xfrm>
            <a:off x="487680" y="518160"/>
            <a:ext cx="8804529" cy="499872"/>
          </a:xfrm>
          <a:prstGeom prst="rect">
            <a:avLst/>
          </a:prstGeom>
          <a:noFill/>
          <a:ln/>
        </p:spPr>
        <p:txBody>
          <a:bodyPr wrap="none" lIns="0" tIns="0" rIns="0" bIns="0" rtlCol="0" anchor="ctr"/>
          <a:lstStyle/>
          <a:p>
            <a:pPr indent="0" marL="0">
              <a:buNone/>
            </a:pPr>
            <a:r>
              <a:rPr lang="en-US" sz="3240" u="none" dirty="0">
                <a:solidFill>
                  <a:srgbClr val="000000"/>
                </a:solidFill>
                <a:latin typeface="Montserrat Black" pitchFamily="34" charset="0"/>
                <a:ea typeface="Montserrat Black" pitchFamily="34" charset="-122"/>
                <a:cs typeface="Montserrat Black" pitchFamily="34" charset="-120"/>
              </a:rPr>
              <a:t>Why do we want to transpile our code?</a:t>
            </a:r>
            <a:endParaRPr lang="en-US" sz="3240" dirty="0"/>
          </a:p>
        </p:txBody>
      </p:sp>
      <p:sp>
        <p:nvSpPr>
          <p:cNvPr id="5" name="div.spacer"/>
          <p:cNvSpPr/>
          <p:nvPr/>
        </p:nvSpPr>
        <p:spPr>
          <a:xfrm>
            <a:off x="6089904" y="2596229"/>
            <a:ext cx="12192" cy="3546539"/>
          </a:xfrm>
          <a:prstGeom prst="rect">
            <a:avLst/>
          </a:prstGeom>
          <a:solidFill>
            <a:srgbClr val="D4D4D4"/>
          </a:solidFill>
          <a:ln w="12700">
            <a:solidFill>
              <a:srgbClr val="D4D4D4">
                <a:alpha val="0"/>
              </a:srgbClr>
            </a:solidFill>
            <a:prstDash val="solid"/>
          </a:ln>
        </p:spPr>
      </p:sp>
      <p:sp>
        <p:nvSpPr>
          <p:cNvPr id="6" name="span"/>
          <p:cNvSpPr/>
          <p:nvPr/>
        </p:nvSpPr>
        <p:spPr>
          <a:xfrm>
            <a:off x="487680" y="1571625"/>
            <a:ext cx="369189"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We</a:t>
            </a:r>
            <a:endParaRPr lang="en-US" sz="1944" dirty="0"/>
          </a:p>
        </p:txBody>
      </p:sp>
      <p:sp>
        <p:nvSpPr>
          <p:cNvPr id="7" name="span"/>
          <p:cNvSpPr/>
          <p:nvPr/>
        </p:nvSpPr>
        <p:spPr>
          <a:xfrm>
            <a:off x="926211" y="1571625"/>
            <a:ext cx="250984"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all</a:t>
            </a:r>
            <a:endParaRPr lang="en-US" sz="1944" dirty="0"/>
          </a:p>
        </p:txBody>
      </p:sp>
      <p:sp>
        <p:nvSpPr>
          <p:cNvPr id="8" name="span"/>
          <p:cNvSpPr/>
          <p:nvPr/>
        </p:nvSpPr>
        <p:spPr>
          <a:xfrm>
            <a:off x="1246537" y="1571625"/>
            <a:ext cx="552641"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have</a:t>
            </a:r>
            <a:endParaRPr lang="en-US" sz="1944" dirty="0"/>
          </a:p>
        </p:txBody>
      </p:sp>
      <p:sp>
        <p:nvSpPr>
          <p:cNvPr id="9" name="span"/>
          <p:cNvSpPr/>
          <p:nvPr/>
        </p:nvSpPr>
        <p:spPr>
          <a:xfrm>
            <a:off x="1868519" y="1571625"/>
            <a:ext cx="135731"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a</a:t>
            </a:r>
            <a:endParaRPr lang="en-US" sz="1944" dirty="0"/>
          </a:p>
        </p:txBody>
      </p:sp>
      <p:sp>
        <p:nvSpPr>
          <p:cNvPr id="10" name="span"/>
          <p:cNvSpPr/>
          <p:nvPr/>
        </p:nvSpPr>
        <p:spPr>
          <a:xfrm>
            <a:off x="2073593" y="1571625"/>
            <a:ext cx="623507"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loved</a:t>
            </a:r>
            <a:endParaRPr lang="en-US" sz="1944" dirty="0"/>
          </a:p>
        </p:txBody>
      </p:sp>
      <p:sp>
        <p:nvSpPr>
          <p:cNvPr id="11" name="span"/>
          <p:cNvSpPr/>
          <p:nvPr/>
        </p:nvSpPr>
        <p:spPr>
          <a:xfrm>
            <a:off x="2766441" y="1571625"/>
            <a:ext cx="1060228"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language</a:t>
            </a:r>
            <a:endParaRPr lang="en-US" sz="1944" dirty="0"/>
          </a:p>
        </p:txBody>
      </p:sp>
      <p:sp>
        <p:nvSpPr>
          <p:cNvPr id="12" name="span"/>
          <p:cNvSpPr/>
          <p:nvPr/>
        </p:nvSpPr>
        <p:spPr>
          <a:xfrm>
            <a:off x="3896011" y="1571625"/>
            <a:ext cx="555689"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we'd</a:t>
            </a:r>
            <a:endParaRPr lang="en-US" sz="1944" dirty="0"/>
          </a:p>
        </p:txBody>
      </p:sp>
      <p:sp>
        <p:nvSpPr>
          <p:cNvPr id="13" name="span"/>
          <p:cNvSpPr/>
          <p:nvPr/>
        </p:nvSpPr>
        <p:spPr>
          <a:xfrm>
            <a:off x="4521041" y="1571625"/>
            <a:ext cx="383286"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like</a:t>
            </a:r>
            <a:endParaRPr lang="en-US" sz="1944" dirty="0"/>
          </a:p>
        </p:txBody>
      </p:sp>
      <p:sp>
        <p:nvSpPr>
          <p:cNvPr id="14" name="span"/>
          <p:cNvSpPr/>
          <p:nvPr/>
        </p:nvSpPr>
        <p:spPr>
          <a:xfrm>
            <a:off x="4973669" y="1571625"/>
            <a:ext cx="218027"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to</a:t>
            </a:r>
            <a:endParaRPr lang="en-US" sz="1944" dirty="0"/>
          </a:p>
        </p:txBody>
      </p:sp>
      <p:sp>
        <p:nvSpPr>
          <p:cNvPr id="15" name="span"/>
          <p:cNvSpPr/>
          <p:nvPr/>
        </p:nvSpPr>
        <p:spPr>
          <a:xfrm>
            <a:off x="5261039" y="1571625"/>
            <a:ext cx="413766"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see</a:t>
            </a:r>
            <a:endParaRPr lang="en-US" sz="1944" dirty="0"/>
          </a:p>
        </p:txBody>
      </p:sp>
      <p:sp>
        <p:nvSpPr>
          <p:cNvPr id="16" name="span"/>
          <p:cNvSpPr/>
          <p:nvPr/>
        </p:nvSpPr>
        <p:spPr>
          <a:xfrm>
            <a:off x="5744147" y="1571625"/>
            <a:ext cx="1430941"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everywhere.</a:t>
            </a:r>
            <a:endParaRPr lang="en-US" sz="1944" dirty="0"/>
          </a:p>
        </p:txBody>
      </p:sp>
      <p:pic>
        <p:nvPicPr>
          <p:cNvPr id="17" name="svg.freya@svg.theme@icon.icon.horizontal" descr="preencoded.png">    </p:cNvPr>
          <p:cNvPicPr>
            <a:picLocks noChangeAspect="1"/>
          </p:cNvPicPr>
          <p:nvPr/>
        </p:nvPicPr>
        <p:blipFill>
          <a:blip r:embed="rId1">
            <a:extLst>
              <a:ext uri="{96DAC541-7B7A-43D3-8B79-37D633B846F1}">
                <asvg:svgBlip xmlns:asvg="http://schemas.microsoft.com/office/drawing/2016/SVG/main" r:embed="rId2"/>
              </a:ext>
            </a:extLst>
          </a:blip>
          <a:stretch>
            <a:fillRect/>
          </a:stretch>
        </p:blipFill>
        <p:spPr>
          <a:xfrm>
            <a:off x="2496312" y="3191066"/>
            <a:ext cx="1219200" cy="1219200"/>
          </a:xfrm>
          <a:prstGeom prst="rect">
            <a:avLst/>
          </a:prstGeom>
        </p:spPr>
      </p:pic>
      <p:sp>
        <p:nvSpPr>
          <p:cNvPr id="18" name="span"/>
          <p:cNvSpPr/>
          <p:nvPr/>
        </p:nvSpPr>
        <p:spPr>
          <a:xfrm>
            <a:off x="1451896" y="4684586"/>
            <a:ext cx="3307937" cy="280416"/>
          </a:xfrm>
          <a:prstGeom prst="rect">
            <a:avLst/>
          </a:prstGeom>
          <a:noFill/>
          <a:ln/>
        </p:spPr>
        <p:txBody>
          <a:bodyPr wrap="none" lIns="0" tIns="0" rIns="0" bIns="0" rtlCol="0" anchor="ctr"/>
          <a:lstStyle/>
          <a:p>
            <a:pPr indent="0" marL="0">
              <a:buNone/>
            </a:pPr>
            <a:r>
              <a:rPr lang="en-US" sz="1814" b="1" u="none" dirty="0">
                <a:solidFill>
                  <a:srgbClr val="000000"/>
                </a:solidFill>
                <a:latin typeface="Inter" pitchFamily="34" charset="0"/>
                <a:ea typeface="Inter" pitchFamily="34" charset="-122"/>
                <a:cs typeface="Inter" pitchFamily="34" charset="-120"/>
              </a:rPr>
              <a:t>Adopt new language features</a:t>
            </a:r>
            <a:endParaRPr lang="en-US" sz="1814" dirty="0"/>
          </a:p>
        </p:txBody>
      </p:sp>
      <p:sp>
        <p:nvSpPr>
          <p:cNvPr id="19" name="span"/>
          <p:cNvSpPr/>
          <p:nvPr/>
        </p:nvSpPr>
        <p:spPr>
          <a:xfrm>
            <a:off x="1074134" y="5011960"/>
            <a:ext cx="4063556"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Light" pitchFamily="34" charset="0"/>
                <a:ea typeface="Inter Light" pitchFamily="34" charset="-122"/>
                <a:cs typeface="Inter Light" pitchFamily="34" charset="-120"/>
              </a:rPr>
              <a:t>Runtimes update slower than the languages.</a:t>
            </a:r>
            <a:endParaRPr lang="en-US" sz="1555" dirty="0"/>
          </a:p>
        </p:txBody>
      </p:sp>
      <p:sp>
        <p:nvSpPr>
          <p:cNvPr id="20" name="em"/>
          <p:cNvSpPr/>
          <p:nvPr/>
        </p:nvSpPr>
        <p:spPr>
          <a:xfrm>
            <a:off x="2032635" y="5289614"/>
            <a:ext cx="2146459" cy="237744"/>
          </a:xfrm>
          <a:prstGeom prst="rect">
            <a:avLst/>
          </a:prstGeom>
          <a:noFill/>
          <a:ln/>
        </p:spPr>
        <p:txBody>
          <a:bodyPr wrap="none" lIns="0" tIns="0" rIns="0" bIns="0" rtlCol="0" anchor="ctr"/>
          <a:lstStyle/>
          <a:p>
            <a:pPr indent="0" marL="0">
              <a:buNone/>
            </a:pPr>
            <a:r>
              <a:rPr lang="en-US" sz="1555" b="1" u="none" dirty="0">
                <a:solidFill>
                  <a:srgbClr val="2563EB"/>
                </a:solidFill>
                <a:latin typeface="Inter" pitchFamily="34" charset="0"/>
                <a:ea typeface="Inter" pitchFamily="34" charset="-122"/>
                <a:cs typeface="Inter" pitchFamily="34" charset="-120"/>
              </a:rPr>
              <a:t>We don't want to wait.</a:t>
            </a:r>
            <a:endParaRPr lang="en-US" sz="1555" dirty="0"/>
          </a:p>
        </p:txBody>
      </p:sp>
      <p:pic>
        <p:nvPicPr>
          <p:cNvPr id="21" name="svg.freya@svg.theme@icon.icon.horizontal" descr="preencoded.png">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8476488" y="3193542"/>
            <a:ext cx="1219200" cy="1219200"/>
          </a:xfrm>
          <a:prstGeom prst="rect">
            <a:avLst/>
          </a:prstGeom>
        </p:spPr>
      </p:pic>
      <p:sp>
        <p:nvSpPr>
          <p:cNvPr id="22" name="span"/>
          <p:cNvSpPr/>
          <p:nvPr/>
        </p:nvSpPr>
        <p:spPr>
          <a:xfrm>
            <a:off x="7454932" y="4687062"/>
            <a:ext cx="3262313" cy="280416"/>
          </a:xfrm>
          <a:prstGeom prst="rect">
            <a:avLst/>
          </a:prstGeom>
          <a:noFill/>
          <a:ln/>
        </p:spPr>
        <p:txBody>
          <a:bodyPr wrap="none" lIns="0" tIns="0" rIns="0" bIns="0" rtlCol="0" anchor="ctr"/>
          <a:lstStyle/>
          <a:p>
            <a:pPr indent="0" marL="0">
              <a:buNone/>
            </a:pPr>
            <a:r>
              <a:rPr lang="en-US" sz="1814" b="1" u="none" dirty="0">
                <a:solidFill>
                  <a:srgbClr val="000000"/>
                </a:solidFill>
                <a:latin typeface="Inter" pitchFamily="34" charset="0"/>
                <a:ea typeface="Inter" pitchFamily="34" charset="-122"/>
                <a:cs typeface="Inter" pitchFamily="34" charset="-120"/>
              </a:rPr>
              <a:t>Write once, run everywhere™</a:t>
            </a:r>
            <a:endParaRPr lang="en-US" sz="1814" dirty="0"/>
          </a:p>
        </p:txBody>
      </p:sp>
      <p:sp>
        <p:nvSpPr>
          <p:cNvPr id="23" name="span"/>
          <p:cNvSpPr/>
          <p:nvPr/>
        </p:nvSpPr>
        <p:spPr>
          <a:xfrm>
            <a:off x="7067360" y="5014436"/>
            <a:ext cx="4037457"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Light" pitchFamily="34" charset="0"/>
                <a:ea typeface="Inter Light" pitchFamily="34" charset="-122"/>
                <a:cs typeface="Inter Light" pitchFamily="34" charset="-120"/>
              </a:rPr>
              <a:t>We want to write our scripts in our language</a:t>
            </a:r>
            <a:endParaRPr lang="en-US" sz="1555" dirty="0"/>
          </a:p>
        </p:txBody>
      </p:sp>
      <p:sp>
        <p:nvSpPr>
          <p:cNvPr id="24" name="span"/>
          <p:cNvSpPr/>
          <p:nvPr/>
        </p:nvSpPr>
        <p:spPr>
          <a:xfrm>
            <a:off x="7452741" y="5285994"/>
            <a:ext cx="3266694"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Light" pitchFamily="34" charset="0"/>
                <a:ea typeface="Inter Light" pitchFamily="34" charset="-122"/>
                <a:cs typeface="Inter Light" pitchFamily="34" charset="-120"/>
              </a:rPr>
              <a:t>despite of the runtime environment.</a:t>
            </a:r>
            <a:endParaRPr lang="en-US" sz="1555"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FFFFF"/>
        </a:solidFill>
      </p:bgPr>
    </p:bg>
    <p:spTree>
      <p:nvGrpSpPr>
        <p:cNvPr id="1" name=""/>
        <p:cNvGrpSpPr/>
        <p:nvPr/>
      </p:nvGrpSpPr>
      <p:grpSpPr>
        <a:xfrm>
          <a:off x="0" y="0"/>
          <a:ext cx="0" cy="0"/>
          <a:chOff x="0" y="0"/>
          <a:chExt cx="0" cy="0"/>
        </a:xfrm>
      </p:grpSpPr>
      <p:sp>
        <p:nvSpPr>
          <p:cNvPr id="3" name="article.freya@slide.theme@default"/>
          <p:cNvSpPr/>
          <p:nvPr/>
        </p:nvSpPr>
        <p:spPr>
          <a:xfrm>
            <a:off x="0" y="0"/>
            <a:ext cx="12192000" cy="6827520"/>
          </a:xfrm>
          <a:prstGeom prst="rect">
            <a:avLst/>
          </a:prstGeom>
          <a:solidFill>
            <a:srgbClr val="FFFFFF"/>
          </a:solidFill>
          <a:ln w="12700">
            <a:solidFill>
              <a:srgbClr val="FFFFFF">
                <a:alpha val="0"/>
              </a:srgbClr>
            </a:solidFill>
            <a:prstDash val="solid"/>
          </a:ln>
        </p:spPr>
      </p:sp>
      <p:sp>
        <p:nvSpPr>
          <p:cNvPr id="4" name="span"/>
          <p:cNvSpPr/>
          <p:nvPr/>
        </p:nvSpPr>
        <p:spPr>
          <a:xfrm>
            <a:off x="487680" y="518160"/>
            <a:ext cx="7105460" cy="499872"/>
          </a:xfrm>
          <a:prstGeom prst="rect">
            <a:avLst/>
          </a:prstGeom>
          <a:noFill/>
          <a:ln/>
        </p:spPr>
        <p:txBody>
          <a:bodyPr wrap="none" lIns="0" tIns="0" rIns="0" bIns="0" rtlCol="0" anchor="ctr"/>
          <a:lstStyle/>
          <a:p>
            <a:pPr indent="0" marL="0">
              <a:buNone/>
            </a:pPr>
            <a:r>
              <a:rPr lang="en-US" sz="3240" u="none" dirty="0">
                <a:solidFill>
                  <a:srgbClr val="000000"/>
                </a:solidFill>
                <a:latin typeface="Montserrat Black" pitchFamily="34" charset="0"/>
                <a:ea typeface="Montserrat Black" pitchFamily="34" charset="-122"/>
                <a:cs typeface="Montserrat Black" pitchFamily="34" charset="-120"/>
              </a:rPr>
              <a:t>Who are you missing the most?</a:t>
            </a:r>
            <a:endParaRPr lang="en-US" sz="3240" dirty="0"/>
          </a:p>
        </p:txBody>
      </p:sp>
      <p:sp>
        <p:nvSpPr>
          <p:cNvPr id="5" name="div.spacer"/>
          <p:cNvSpPr/>
          <p:nvPr/>
        </p:nvSpPr>
        <p:spPr>
          <a:xfrm>
            <a:off x="6089904" y="2596229"/>
            <a:ext cx="12192" cy="3546539"/>
          </a:xfrm>
          <a:prstGeom prst="rect">
            <a:avLst/>
          </a:prstGeom>
          <a:solidFill>
            <a:srgbClr val="D4D4D4"/>
          </a:solidFill>
          <a:ln w="12700">
            <a:solidFill>
              <a:srgbClr val="D4D4D4">
                <a:alpha val="0"/>
              </a:srgbClr>
            </a:solidFill>
            <a:prstDash val="solid"/>
          </a:ln>
        </p:spPr>
      </p:sp>
      <p:sp>
        <p:nvSpPr>
          <p:cNvPr id="6" name="span"/>
          <p:cNvSpPr/>
          <p:nvPr/>
        </p:nvSpPr>
        <p:spPr>
          <a:xfrm>
            <a:off x="487680" y="1571625"/>
            <a:ext cx="369189"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We</a:t>
            </a:r>
            <a:endParaRPr lang="en-US" sz="1944" dirty="0"/>
          </a:p>
        </p:txBody>
      </p:sp>
      <p:sp>
        <p:nvSpPr>
          <p:cNvPr id="7" name="span"/>
          <p:cNvSpPr/>
          <p:nvPr/>
        </p:nvSpPr>
        <p:spPr>
          <a:xfrm>
            <a:off x="926211" y="1571625"/>
            <a:ext cx="250984"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all</a:t>
            </a:r>
            <a:endParaRPr lang="en-US" sz="1944" dirty="0"/>
          </a:p>
        </p:txBody>
      </p:sp>
      <p:sp>
        <p:nvSpPr>
          <p:cNvPr id="8" name="span"/>
          <p:cNvSpPr/>
          <p:nvPr/>
        </p:nvSpPr>
        <p:spPr>
          <a:xfrm>
            <a:off x="1246537" y="1571625"/>
            <a:ext cx="552641"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have</a:t>
            </a:r>
            <a:endParaRPr lang="en-US" sz="1944" dirty="0"/>
          </a:p>
        </p:txBody>
      </p:sp>
      <p:sp>
        <p:nvSpPr>
          <p:cNvPr id="9" name="span"/>
          <p:cNvSpPr/>
          <p:nvPr/>
        </p:nvSpPr>
        <p:spPr>
          <a:xfrm>
            <a:off x="1868519" y="1571625"/>
            <a:ext cx="135731"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a</a:t>
            </a:r>
            <a:endParaRPr lang="en-US" sz="1944" dirty="0"/>
          </a:p>
        </p:txBody>
      </p:sp>
      <p:sp>
        <p:nvSpPr>
          <p:cNvPr id="10" name="span"/>
          <p:cNvSpPr/>
          <p:nvPr/>
        </p:nvSpPr>
        <p:spPr>
          <a:xfrm>
            <a:off x="2073593" y="1571625"/>
            <a:ext cx="623507"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loved</a:t>
            </a:r>
            <a:endParaRPr lang="en-US" sz="1944" dirty="0"/>
          </a:p>
        </p:txBody>
      </p:sp>
      <p:sp>
        <p:nvSpPr>
          <p:cNvPr id="11" name="span"/>
          <p:cNvSpPr/>
          <p:nvPr/>
        </p:nvSpPr>
        <p:spPr>
          <a:xfrm>
            <a:off x="2766441" y="1571625"/>
            <a:ext cx="1060228"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language</a:t>
            </a:r>
            <a:endParaRPr lang="en-US" sz="1944" dirty="0"/>
          </a:p>
        </p:txBody>
      </p:sp>
      <p:sp>
        <p:nvSpPr>
          <p:cNvPr id="12" name="span"/>
          <p:cNvSpPr/>
          <p:nvPr/>
        </p:nvSpPr>
        <p:spPr>
          <a:xfrm>
            <a:off x="3896011" y="1571625"/>
            <a:ext cx="555689"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we'd</a:t>
            </a:r>
            <a:endParaRPr lang="en-US" sz="1944" dirty="0"/>
          </a:p>
        </p:txBody>
      </p:sp>
      <p:sp>
        <p:nvSpPr>
          <p:cNvPr id="13" name="span"/>
          <p:cNvSpPr/>
          <p:nvPr/>
        </p:nvSpPr>
        <p:spPr>
          <a:xfrm>
            <a:off x="4521041" y="1571625"/>
            <a:ext cx="383286"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like</a:t>
            </a:r>
            <a:endParaRPr lang="en-US" sz="1944" dirty="0"/>
          </a:p>
        </p:txBody>
      </p:sp>
      <p:sp>
        <p:nvSpPr>
          <p:cNvPr id="14" name="span"/>
          <p:cNvSpPr/>
          <p:nvPr/>
        </p:nvSpPr>
        <p:spPr>
          <a:xfrm>
            <a:off x="4973669" y="1571625"/>
            <a:ext cx="218027"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to</a:t>
            </a:r>
            <a:endParaRPr lang="en-US" sz="1944" dirty="0"/>
          </a:p>
        </p:txBody>
      </p:sp>
      <p:sp>
        <p:nvSpPr>
          <p:cNvPr id="15" name="span"/>
          <p:cNvSpPr/>
          <p:nvPr/>
        </p:nvSpPr>
        <p:spPr>
          <a:xfrm>
            <a:off x="5261039" y="1571625"/>
            <a:ext cx="413766"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see</a:t>
            </a:r>
            <a:endParaRPr lang="en-US" sz="1944" dirty="0"/>
          </a:p>
        </p:txBody>
      </p:sp>
      <p:sp>
        <p:nvSpPr>
          <p:cNvPr id="16" name="span"/>
          <p:cNvSpPr/>
          <p:nvPr/>
        </p:nvSpPr>
        <p:spPr>
          <a:xfrm>
            <a:off x="5744147" y="1571625"/>
            <a:ext cx="1430941"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everywhere.</a:t>
            </a:r>
            <a:endParaRPr lang="en-US" sz="1944" dirty="0"/>
          </a:p>
        </p:txBody>
      </p:sp>
      <p:pic>
        <p:nvPicPr>
          <p:cNvPr id="17" name="img.freya@image.image.horizontal" descr="preencoded.png">    </p:cNvPr>
          <p:cNvPicPr>
            <a:picLocks noChangeAspect="1"/>
          </p:cNvPicPr>
          <p:nvPr/>
        </p:nvPicPr>
        <p:blipFill>
          <a:blip r:embed="rId1"/>
          <a:stretch>
            <a:fillRect/>
          </a:stretch>
        </p:blipFill>
        <p:spPr>
          <a:xfrm>
            <a:off x="2496312" y="3329369"/>
            <a:ext cx="1219200" cy="1219200"/>
          </a:xfrm>
          <a:prstGeom prst="rect">
            <a:avLst/>
          </a:prstGeom>
        </p:spPr>
      </p:pic>
      <p:sp>
        <p:nvSpPr>
          <p:cNvPr id="18" name="span"/>
          <p:cNvSpPr/>
          <p:nvPr/>
        </p:nvSpPr>
        <p:spPr>
          <a:xfrm>
            <a:off x="2662238" y="4822889"/>
            <a:ext cx="887254" cy="280416"/>
          </a:xfrm>
          <a:prstGeom prst="rect">
            <a:avLst/>
          </a:prstGeom>
          <a:noFill/>
          <a:ln/>
        </p:spPr>
        <p:txBody>
          <a:bodyPr wrap="none" lIns="0" tIns="0" rIns="0" bIns="0" rtlCol="0" anchor="ctr"/>
          <a:lstStyle/>
          <a:p>
            <a:pPr indent="0" marL="0">
              <a:buNone/>
            </a:pPr>
            <a:r>
              <a:rPr lang="en-US" sz="1814" b="1" u="none" dirty="0">
                <a:solidFill>
                  <a:srgbClr val="000000"/>
                </a:solidFill>
                <a:latin typeface="Inter" pitchFamily="34" charset="0"/>
                <a:ea typeface="Inter" pitchFamily="34" charset="-122"/>
                <a:cs typeface="Inter" pitchFamily="34" charset="-120"/>
              </a:rPr>
              <a:t>Scala.js</a:t>
            </a:r>
            <a:endParaRPr lang="en-US" sz="1814" dirty="0"/>
          </a:p>
        </p:txBody>
      </p:sp>
      <p:sp>
        <p:nvSpPr>
          <p:cNvPr id="19" name="span"/>
          <p:cNvSpPr/>
          <p:nvPr/>
        </p:nvSpPr>
        <p:spPr>
          <a:xfrm>
            <a:off x="2241804" y="5150263"/>
            <a:ext cx="1728121"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Light" pitchFamily="34" charset="0"/>
                <a:ea typeface="Inter Light" pitchFamily="34" charset="-122"/>
                <a:cs typeface="Inter Light" pitchFamily="34" charset="-120"/>
              </a:rPr>
              <a:t>Scala to Javascript</a:t>
            </a:r>
            <a:endParaRPr lang="en-US" sz="1555" dirty="0"/>
          </a:p>
        </p:txBody>
      </p:sp>
      <p:pic>
        <p:nvPicPr>
          <p:cNvPr id="20" name="img.freya@image.image.horizontal" descr="preencoded.png">    </p:cNvPr>
          <p:cNvPicPr>
            <a:picLocks noChangeAspect="1"/>
          </p:cNvPicPr>
          <p:nvPr/>
        </p:nvPicPr>
        <p:blipFill>
          <a:blip r:embed="rId2"/>
          <a:stretch>
            <a:fillRect/>
          </a:stretch>
        </p:blipFill>
        <p:spPr>
          <a:xfrm>
            <a:off x="8476488" y="3329369"/>
            <a:ext cx="1219200" cy="1219200"/>
          </a:xfrm>
          <a:prstGeom prst="rect">
            <a:avLst/>
          </a:prstGeom>
        </p:spPr>
      </p:pic>
      <p:sp>
        <p:nvSpPr>
          <p:cNvPr id="21" name="span"/>
          <p:cNvSpPr/>
          <p:nvPr/>
        </p:nvSpPr>
        <p:spPr>
          <a:xfrm>
            <a:off x="8825389" y="4822889"/>
            <a:ext cx="521303" cy="280416"/>
          </a:xfrm>
          <a:prstGeom prst="rect">
            <a:avLst/>
          </a:prstGeom>
          <a:noFill/>
          <a:ln/>
        </p:spPr>
        <p:txBody>
          <a:bodyPr wrap="none" lIns="0" tIns="0" rIns="0" bIns="0" rtlCol="0" anchor="ctr"/>
          <a:lstStyle/>
          <a:p>
            <a:pPr indent="0" marL="0">
              <a:buNone/>
            </a:pPr>
            <a:r>
              <a:rPr lang="en-US" sz="1814" b="1" u="none" dirty="0">
                <a:solidFill>
                  <a:srgbClr val="000000"/>
                </a:solidFill>
                <a:latin typeface="Inter" pitchFamily="34" charset="0"/>
                <a:ea typeface="Inter" pitchFamily="34" charset="-122"/>
                <a:cs typeface="Inter" pitchFamily="34" charset="-120"/>
              </a:rPr>
              <a:t>Opal</a:t>
            </a:r>
            <a:endParaRPr lang="en-US" sz="1814" dirty="0"/>
          </a:p>
        </p:txBody>
      </p:sp>
      <p:sp>
        <p:nvSpPr>
          <p:cNvPr id="22" name="span"/>
          <p:cNvSpPr/>
          <p:nvPr/>
        </p:nvSpPr>
        <p:spPr>
          <a:xfrm>
            <a:off x="8238839" y="5150263"/>
            <a:ext cx="1694402"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Light" pitchFamily="34" charset="0"/>
                <a:ea typeface="Inter Light" pitchFamily="34" charset="-122"/>
                <a:cs typeface="Inter Light" pitchFamily="34" charset="-120"/>
              </a:rPr>
              <a:t>Ruby to Javascript</a:t>
            </a:r>
            <a:endParaRPr lang="en-US" sz="1555"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FFFFFF"/>
        </a:solidFill>
      </p:bgPr>
    </p:bg>
    <p:spTree>
      <p:nvGrpSpPr>
        <p:cNvPr id="1" name=""/>
        <p:cNvGrpSpPr/>
        <p:nvPr/>
      </p:nvGrpSpPr>
      <p:grpSpPr>
        <a:xfrm>
          <a:off x="0" y="0"/>
          <a:ext cx="0" cy="0"/>
          <a:chOff x="0" y="0"/>
          <a:chExt cx="0" cy="0"/>
        </a:xfrm>
      </p:grpSpPr>
      <p:sp>
        <p:nvSpPr>
          <p:cNvPr id="3" name="article.freya@slide.theme@default"/>
          <p:cNvSpPr/>
          <p:nvPr/>
        </p:nvSpPr>
        <p:spPr>
          <a:xfrm>
            <a:off x="0" y="0"/>
            <a:ext cx="12192000" cy="6827520"/>
          </a:xfrm>
          <a:prstGeom prst="rect">
            <a:avLst/>
          </a:prstGeom>
          <a:solidFill>
            <a:srgbClr val="FFFFFF"/>
          </a:solidFill>
          <a:ln w="12700">
            <a:solidFill>
              <a:srgbClr val="FFFFFF">
                <a:alpha val="0"/>
              </a:srgbClr>
            </a:solidFill>
            <a:prstDash val="solid"/>
          </a:ln>
        </p:spPr>
      </p:sp>
      <p:sp>
        <p:nvSpPr>
          <p:cNvPr id="4" name="span"/>
          <p:cNvSpPr/>
          <p:nvPr/>
        </p:nvSpPr>
        <p:spPr>
          <a:xfrm>
            <a:off x="487680" y="518160"/>
            <a:ext cx="8141208" cy="499872"/>
          </a:xfrm>
          <a:prstGeom prst="rect">
            <a:avLst/>
          </a:prstGeom>
          <a:noFill/>
          <a:ln/>
        </p:spPr>
        <p:txBody>
          <a:bodyPr wrap="none" lIns="0" tIns="0" rIns="0" bIns="0" rtlCol="0" anchor="ctr"/>
          <a:lstStyle/>
          <a:p>
            <a:pPr indent="0" marL="0">
              <a:buNone/>
            </a:pPr>
            <a:r>
              <a:rPr lang="en-US" sz="3240" u="none" dirty="0">
                <a:solidFill>
                  <a:srgbClr val="000000"/>
                </a:solidFill>
                <a:latin typeface="Montserrat Black" pitchFamily="34" charset="0"/>
                <a:ea typeface="Montserrat Black" pitchFamily="34" charset="-122"/>
                <a:cs typeface="Montserrat Black" pitchFamily="34" charset="-120"/>
              </a:rPr>
              <a:t>An example: transpilation of Scala.js</a:t>
            </a:r>
            <a:endParaRPr lang="en-US" sz="3240" dirty="0"/>
          </a:p>
        </p:txBody>
      </p:sp>
      <p:pic>
        <p:nvPicPr>
          <p:cNvPr id="5" name="img.freya@image.image.no-content" descr="preencoded.png">    </p:cNvPr>
          <p:cNvPicPr>
            <a:picLocks noChangeAspect="1"/>
          </p:cNvPicPr>
          <p:nvPr/>
        </p:nvPicPr>
        <p:blipFill>
          <a:blip r:embed="rId1"/>
          <a:stretch>
            <a:fillRect/>
          </a:stretch>
        </p:blipFill>
        <p:spPr>
          <a:xfrm>
            <a:off x="2535936" y="2081213"/>
            <a:ext cx="7120128" cy="3230880"/>
          </a:xfrm>
          <a:prstGeom prst="rect">
            <a:avLst/>
          </a:prstGeom>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FFFFFF"/>
        </a:solidFill>
      </p:bgPr>
    </p:bg>
    <p:spTree>
      <p:nvGrpSpPr>
        <p:cNvPr id="1" name=""/>
        <p:cNvGrpSpPr/>
        <p:nvPr/>
      </p:nvGrpSpPr>
      <p:grpSpPr>
        <a:xfrm>
          <a:off x="0" y="0"/>
          <a:ext cx="0" cy="0"/>
          <a:chOff x="0" y="0"/>
          <a:chExt cx="0" cy="0"/>
        </a:xfrm>
      </p:grpSpPr>
      <p:sp>
        <p:nvSpPr>
          <p:cNvPr id="3" name="article.freya@slide.theme@default"/>
          <p:cNvSpPr/>
          <p:nvPr/>
        </p:nvSpPr>
        <p:spPr>
          <a:xfrm>
            <a:off x="0" y="0"/>
            <a:ext cx="12192000" cy="6827520"/>
          </a:xfrm>
          <a:prstGeom prst="rect">
            <a:avLst/>
          </a:prstGeom>
          <a:solidFill>
            <a:srgbClr val="FFFFFF"/>
          </a:solidFill>
          <a:ln w="12700">
            <a:solidFill>
              <a:srgbClr val="FFFFFF">
                <a:alpha val="0"/>
              </a:srgbClr>
            </a:solidFill>
            <a:prstDash val="solid"/>
          </a:ln>
        </p:spPr>
      </p:sp>
      <p:sp>
        <p:nvSpPr>
          <p:cNvPr id="4" name="span"/>
          <p:cNvSpPr/>
          <p:nvPr/>
        </p:nvSpPr>
        <p:spPr>
          <a:xfrm>
            <a:off x="487680" y="518160"/>
            <a:ext cx="6083808" cy="499872"/>
          </a:xfrm>
          <a:prstGeom prst="rect">
            <a:avLst/>
          </a:prstGeom>
          <a:noFill/>
          <a:ln/>
        </p:spPr>
        <p:txBody>
          <a:bodyPr wrap="none" lIns="0" tIns="0" rIns="0" bIns="0" rtlCol="0" anchor="ctr"/>
          <a:lstStyle/>
          <a:p>
            <a:pPr indent="0" marL="0">
              <a:buNone/>
            </a:pPr>
            <a:r>
              <a:rPr lang="en-US" sz="3240" u="none" dirty="0">
                <a:solidFill>
                  <a:srgbClr val="000000"/>
                </a:solidFill>
                <a:latin typeface="Montserrat Black" pitchFamily="34" charset="0"/>
                <a:ea typeface="Montserrat Black" pitchFamily="34" charset="-122"/>
                <a:cs typeface="Montserrat Black" pitchFamily="34" charset="-120"/>
              </a:rPr>
              <a:t>Where do we (mostly) run?</a:t>
            </a:r>
            <a:endParaRPr lang="en-US" sz="3240" dirty="0"/>
          </a:p>
        </p:txBody>
      </p:sp>
      <p:sp>
        <p:nvSpPr>
          <p:cNvPr id="5" name="div.spacer"/>
          <p:cNvSpPr/>
          <p:nvPr/>
        </p:nvSpPr>
        <p:spPr>
          <a:xfrm>
            <a:off x="6089904" y="2596229"/>
            <a:ext cx="12192" cy="3546539"/>
          </a:xfrm>
          <a:prstGeom prst="rect">
            <a:avLst/>
          </a:prstGeom>
          <a:solidFill>
            <a:srgbClr val="D4D4D4"/>
          </a:solidFill>
          <a:ln w="12700">
            <a:solidFill>
              <a:srgbClr val="D4D4D4">
                <a:alpha val="0"/>
              </a:srgbClr>
            </a:solidFill>
            <a:prstDash val="solid"/>
          </a:ln>
        </p:spPr>
      </p:sp>
      <p:sp>
        <p:nvSpPr>
          <p:cNvPr id="6" name="span"/>
          <p:cNvSpPr/>
          <p:nvPr/>
        </p:nvSpPr>
        <p:spPr>
          <a:xfrm>
            <a:off x="487680" y="1571625"/>
            <a:ext cx="673227"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There</a:t>
            </a:r>
            <a:endParaRPr lang="en-US" sz="1944" dirty="0"/>
          </a:p>
        </p:txBody>
      </p:sp>
      <p:sp>
        <p:nvSpPr>
          <p:cNvPr id="7" name="span"/>
          <p:cNvSpPr/>
          <p:nvPr/>
        </p:nvSpPr>
        <p:spPr>
          <a:xfrm>
            <a:off x="1230249" y="1571625"/>
            <a:ext cx="363379"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are</a:t>
            </a:r>
            <a:endParaRPr lang="en-US" sz="1944" dirty="0"/>
          </a:p>
        </p:txBody>
      </p:sp>
      <p:sp>
        <p:nvSpPr>
          <p:cNvPr id="8" name="span"/>
          <p:cNvSpPr/>
          <p:nvPr/>
        </p:nvSpPr>
        <p:spPr>
          <a:xfrm>
            <a:off x="1662970" y="1571625"/>
            <a:ext cx="419005"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few</a:t>
            </a:r>
            <a:endParaRPr lang="en-US" sz="1944" dirty="0"/>
          </a:p>
        </p:txBody>
      </p:sp>
      <p:sp>
        <p:nvSpPr>
          <p:cNvPr id="9" name="span"/>
          <p:cNvSpPr/>
          <p:nvPr/>
        </p:nvSpPr>
        <p:spPr>
          <a:xfrm>
            <a:off x="2151317" y="1571625"/>
            <a:ext cx="764191"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known</a:t>
            </a:r>
            <a:endParaRPr lang="en-US" sz="1944" dirty="0"/>
          </a:p>
        </p:txBody>
      </p:sp>
      <p:sp>
        <p:nvSpPr>
          <p:cNvPr id="10" name="span"/>
          <p:cNvSpPr/>
          <p:nvPr/>
        </p:nvSpPr>
        <p:spPr>
          <a:xfrm>
            <a:off x="2984849" y="1571625"/>
            <a:ext cx="996696"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runtimes</a:t>
            </a:r>
            <a:endParaRPr lang="en-US" sz="1944" dirty="0"/>
          </a:p>
        </p:txBody>
      </p:sp>
      <p:sp>
        <p:nvSpPr>
          <p:cNvPr id="11" name="span"/>
          <p:cNvSpPr/>
          <p:nvPr/>
        </p:nvSpPr>
        <p:spPr>
          <a:xfrm>
            <a:off x="4050887" y="1571625"/>
            <a:ext cx="429578"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and</a:t>
            </a:r>
            <a:endParaRPr lang="en-US" sz="1944" dirty="0"/>
          </a:p>
        </p:txBody>
      </p:sp>
      <p:sp>
        <p:nvSpPr>
          <p:cNvPr id="12" name="span"/>
          <p:cNvSpPr/>
          <p:nvPr/>
        </p:nvSpPr>
        <p:spPr>
          <a:xfrm>
            <a:off x="4549807" y="1571625"/>
            <a:ext cx="1132808"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browsers,</a:t>
            </a:r>
            <a:endParaRPr lang="en-US" sz="1944" dirty="0"/>
          </a:p>
        </p:txBody>
      </p:sp>
      <p:sp>
        <p:nvSpPr>
          <p:cNvPr id="13" name="span"/>
          <p:cNvSpPr/>
          <p:nvPr/>
        </p:nvSpPr>
        <p:spPr>
          <a:xfrm>
            <a:off x="5751957" y="1571625"/>
            <a:ext cx="470249"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way</a:t>
            </a:r>
            <a:endParaRPr lang="en-US" sz="1944" dirty="0"/>
          </a:p>
        </p:txBody>
      </p:sp>
      <p:sp>
        <p:nvSpPr>
          <p:cNvPr id="14" name="span"/>
          <p:cNvSpPr/>
          <p:nvPr/>
        </p:nvSpPr>
        <p:spPr>
          <a:xfrm>
            <a:off x="6291548" y="1571625"/>
            <a:ext cx="455676"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less</a:t>
            </a:r>
            <a:endParaRPr lang="en-US" sz="1944" dirty="0"/>
          </a:p>
        </p:txBody>
      </p:sp>
      <p:sp>
        <p:nvSpPr>
          <p:cNvPr id="15" name="span"/>
          <p:cNvSpPr/>
          <p:nvPr/>
        </p:nvSpPr>
        <p:spPr>
          <a:xfrm>
            <a:off x="6816566" y="1571625"/>
            <a:ext cx="499967"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than</a:t>
            </a:r>
            <a:endParaRPr lang="en-US" sz="1944" dirty="0"/>
          </a:p>
        </p:txBody>
      </p:sp>
      <p:sp>
        <p:nvSpPr>
          <p:cNvPr id="16" name="span"/>
          <p:cNvSpPr/>
          <p:nvPr/>
        </p:nvSpPr>
        <p:spPr>
          <a:xfrm>
            <a:off x="7385876" y="1571625"/>
            <a:ext cx="202978"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in</a:t>
            </a:r>
            <a:endParaRPr lang="en-US" sz="1944" dirty="0"/>
          </a:p>
        </p:txBody>
      </p:sp>
      <p:sp>
        <p:nvSpPr>
          <p:cNvPr id="17" name="span"/>
          <p:cNvSpPr/>
          <p:nvPr/>
        </p:nvSpPr>
        <p:spPr>
          <a:xfrm>
            <a:off x="7658195" y="1571625"/>
            <a:ext cx="362236"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the</a:t>
            </a:r>
            <a:endParaRPr lang="en-US" sz="1944" dirty="0"/>
          </a:p>
        </p:txBody>
      </p:sp>
      <p:sp>
        <p:nvSpPr>
          <p:cNvPr id="18" name="span"/>
          <p:cNvSpPr/>
          <p:nvPr/>
        </p:nvSpPr>
        <p:spPr>
          <a:xfrm>
            <a:off x="8089773" y="1571625"/>
            <a:ext cx="557594"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past.</a:t>
            </a:r>
            <a:endParaRPr lang="en-US" sz="1944" dirty="0"/>
          </a:p>
        </p:txBody>
      </p:sp>
      <p:pic>
        <p:nvPicPr>
          <p:cNvPr id="19" name="img.freya@image.image.horizontal" descr="preencoded.png">    </p:cNvPr>
          <p:cNvPicPr>
            <a:picLocks noChangeAspect="1"/>
          </p:cNvPicPr>
          <p:nvPr/>
        </p:nvPicPr>
        <p:blipFill>
          <a:blip r:embed="rId1"/>
          <a:stretch>
            <a:fillRect/>
          </a:stretch>
        </p:blipFill>
        <p:spPr>
          <a:xfrm>
            <a:off x="1060037" y="2591276"/>
            <a:ext cx="1219200" cy="1219200"/>
          </a:xfrm>
          <a:prstGeom prst="rect">
            <a:avLst/>
          </a:prstGeom>
        </p:spPr>
      </p:pic>
      <p:pic>
        <p:nvPicPr>
          <p:cNvPr id="20" name="img.freya@image.image.horizontal" descr="preencoded.png">    </p:cNvPr>
          <p:cNvPicPr>
            <a:picLocks noChangeAspect="1"/>
          </p:cNvPicPr>
          <p:nvPr/>
        </p:nvPicPr>
        <p:blipFill>
          <a:blip r:embed="rId2"/>
          <a:stretch>
            <a:fillRect/>
          </a:stretch>
        </p:blipFill>
        <p:spPr>
          <a:xfrm>
            <a:off x="4054412" y="2591276"/>
            <a:ext cx="1219200" cy="1219200"/>
          </a:xfrm>
          <a:prstGeom prst="rect">
            <a:avLst/>
          </a:prstGeom>
        </p:spPr>
      </p:pic>
      <p:pic>
        <p:nvPicPr>
          <p:cNvPr id="21" name="img.freya@image.image.horizontal" descr="preencoded.png">    </p:cNvPr>
          <p:cNvPicPr>
            <a:picLocks noChangeAspect="1"/>
          </p:cNvPicPr>
          <p:nvPr/>
        </p:nvPicPr>
        <p:blipFill>
          <a:blip r:embed="rId3"/>
          <a:stretch>
            <a:fillRect/>
          </a:stretch>
        </p:blipFill>
        <p:spPr>
          <a:xfrm>
            <a:off x="1060037" y="4684586"/>
            <a:ext cx="1219200" cy="1219200"/>
          </a:xfrm>
          <a:prstGeom prst="rect">
            <a:avLst/>
          </a:prstGeom>
        </p:spPr>
      </p:pic>
      <p:pic>
        <p:nvPicPr>
          <p:cNvPr id="22" name="img.freya@image.image.horizontal" descr="preencoded.png">    </p:cNvPr>
          <p:cNvPicPr>
            <a:picLocks noChangeAspect="1"/>
          </p:cNvPicPr>
          <p:nvPr/>
        </p:nvPicPr>
        <p:blipFill>
          <a:blip r:embed="rId4"/>
          <a:stretch>
            <a:fillRect/>
          </a:stretch>
        </p:blipFill>
        <p:spPr>
          <a:xfrm>
            <a:off x="4054412" y="4684586"/>
            <a:ext cx="1219200" cy="1219200"/>
          </a:xfrm>
          <a:prstGeom prst="rect">
            <a:avLst/>
          </a:prstGeom>
        </p:spPr>
      </p:pic>
      <p:pic>
        <p:nvPicPr>
          <p:cNvPr id="23" name="img.freya@image.image.horizontal" descr="preencoded.png">    </p:cNvPr>
          <p:cNvPicPr>
            <a:picLocks noChangeAspect="1"/>
          </p:cNvPicPr>
          <p:nvPr/>
        </p:nvPicPr>
        <p:blipFill>
          <a:blip r:embed="rId5"/>
          <a:stretch>
            <a:fillRect/>
          </a:stretch>
        </p:blipFill>
        <p:spPr>
          <a:xfrm>
            <a:off x="6524339" y="3637979"/>
            <a:ext cx="1219200" cy="1219200"/>
          </a:xfrm>
          <a:prstGeom prst="rect">
            <a:avLst/>
          </a:prstGeom>
        </p:spPr>
      </p:pic>
      <p:pic>
        <p:nvPicPr>
          <p:cNvPr id="24" name="img.freya@image.image.horizontal" descr="preencoded.png">    </p:cNvPr>
          <p:cNvPicPr>
            <a:picLocks noChangeAspect="1"/>
          </p:cNvPicPr>
          <p:nvPr/>
        </p:nvPicPr>
        <p:blipFill>
          <a:blip r:embed="rId6"/>
          <a:stretch>
            <a:fillRect/>
          </a:stretch>
        </p:blipFill>
        <p:spPr>
          <a:xfrm>
            <a:off x="8415433" y="3637979"/>
            <a:ext cx="1219200" cy="1219200"/>
          </a:xfrm>
          <a:prstGeom prst="rect">
            <a:avLst/>
          </a:prstGeom>
        </p:spPr>
      </p:pic>
      <p:pic>
        <p:nvPicPr>
          <p:cNvPr id="25" name="img.freya@image.image.horizontal" descr="preencoded.png">    </p:cNvPr>
          <p:cNvPicPr>
            <a:picLocks noChangeAspect="1"/>
          </p:cNvPicPr>
          <p:nvPr/>
        </p:nvPicPr>
        <p:blipFill>
          <a:blip r:embed="rId7"/>
          <a:stretch>
            <a:fillRect/>
          </a:stretch>
        </p:blipFill>
        <p:spPr>
          <a:xfrm>
            <a:off x="10306622" y="3637979"/>
            <a:ext cx="1219200" cy="1219200"/>
          </a:xfrm>
          <a:prstGeom prst="rect">
            <a:avLst/>
          </a:prstGeom>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FFFFFF"/>
        </a:solidFill>
      </p:bgPr>
    </p:bg>
    <p:spTree>
      <p:nvGrpSpPr>
        <p:cNvPr id="1" name=""/>
        <p:cNvGrpSpPr/>
        <p:nvPr/>
      </p:nvGrpSpPr>
      <p:grpSpPr>
        <a:xfrm>
          <a:off x="0" y="0"/>
          <a:ext cx="0" cy="0"/>
          <a:chOff x="0" y="0"/>
          <a:chExt cx="0" cy="0"/>
        </a:xfrm>
      </p:grpSpPr>
      <p:sp>
        <p:nvSpPr>
          <p:cNvPr id="3" name="article.freya@slide.theme@default"/>
          <p:cNvSpPr/>
          <p:nvPr/>
        </p:nvSpPr>
        <p:spPr>
          <a:xfrm>
            <a:off x="0" y="0"/>
            <a:ext cx="12192000" cy="6827520"/>
          </a:xfrm>
          <a:prstGeom prst="rect">
            <a:avLst/>
          </a:prstGeom>
          <a:solidFill>
            <a:srgbClr val="FFFFFF"/>
          </a:solidFill>
          <a:ln w="12700">
            <a:solidFill>
              <a:srgbClr val="FFFFFF">
                <a:alpha val="0"/>
              </a:srgbClr>
            </a:solidFill>
            <a:prstDash val="solid"/>
          </a:ln>
        </p:spPr>
      </p:sp>
      <p:sp>
        <p:nvSpPr>
          <p:cNvPr id="4" name="span"/>
          <p:cNvSpPr/>
          <p:nvPr/>
        </p:nvSpPr>
        <p:spPr>
          <a:xfrm>
            <a:off x="487680" y="518160"/>
            <a:ext cx="8583930" cy="499872"/>
          </a:xfrm>
          <a:prstGeom prst="rect">
            <a:avLst/>
          </a:prstGeom>
          <a:noFill/>
          <a:ln/>
        </p:spPr>
        <p:txBody>
          <a:bodyPr wrap="none" lIns="0" tIns="0" rIns="0" bIns="0" rtlCol="0" anchor="ctr"/>
          <a:lstStyle/>
          <a:p>
            <a:pPr indent="0" marL="0">
              <a:buNone/>
            </a:pPr>
            <a:r>
              <a:rPr lang="en-US" sz="3240" u="none" dirty="0">
                <a:solidFill>
                  <a:srgbClr val="000000"/>
                </a:solidFill>
                <a:latin typeface="Montserrat Black" pitchFamily="34" charset="0"/>
                <a:ea typeface="Montserrat Black" pitchFamily="34" charset="-122"/>
                <a:cs typeface="Montserrat Black" pitchFamily="34" charset="-120"/>
              </a:rPr>
              <a:t>There is a transpiler for everything…™</a:t>
            </a:r>
            <a:endParaRPr lang="en-US" sz="3240" dirty="0"/>
          </a:p>
        </p:txBody>
      </p:sp>
      <p:pic>
        <p:nvPicPr>
          <p:cNvPr id="5" name="img.freya@image.image.horizontal" descr="preencoded.png">    </p:cNvPr>
          <p:cNvPicPr>
            <a:picLocks noChangeAspect="1"/>
          </p:cNvPicPr>
          <p:nvPr/>
        </p:nvPicPr>
        <p:blipFill>
          <a:blip r:embed="rId1"/>
          <a:stretch>
            <a:fillRect/>
          </a:stretch>
        </p:blipFill>
        <p:spPr>
          <a:xfrm>
            <a:off x="1642491" y="1974247"/>
            <a:ext cx="1219200" cy="1219200"/>
          </a:xfrm>
          <a:prstGeom prst="rect">
            <a:avLst/>
          </a:prstGeom>
        </p:spPr>
      </p:pic>
      <p:sp>
        <p:nvSpPr>
          <p:cNvPr id="6" name="span"/>
          <p:cNvSpPr/>
          <p:nvPr/>
        </p:nvSpPr>
        <p:spPr>
          <a:xfrm>
            <a:off x="2109692" y="3467767"/>
            <a:ext cx="284798" cy="280416"/>
          </a:xfrm>
          <a:prstGeom prst="rect">
            <a:avLst/>
          </a:prstGeom>
          <a:noFill/>
          <a:ln/>
        </p:spPr>
        <p:txBody>
          <a:bodyPr wrap="none" lIns="0" tIns="0" rIns="0" bIns="0" rtlCol="0" anchor="ctr"/>
          <a:lstStyle/>
          <a:p>
            <a:pPr indent="0" marL="0">
              <a:buNone/>
            </a:pPr>
            <a:r>
              <a:rPr lang="en-US" sz="1814" b="1" u="none" dirty="0">
                <a:solidFill>
                  <a:srgbClr val="000000"/>
                </a:solidFill>
                <a:latin typeface="Inter" pitchFamily="34" charset="0"/>
                <a:ea typeface="Inter" pitchFamily="34" charset="-122"/>
                <a:cs typeface="Inter" pitchFamily="34" charset="-120"/>
              </a:rPr>
              <a:t>F#</a:t>
            </a:r>
            <a:endParaRPr lang="en-US" sz="1814" dirty="0"/>
          </a:p>
        </p:txBody>
      </p:sp>
      <p:pic>
        <p:nvPicPr>
          <p:cNvPr id="7" name="img.freya@image.image.horizontal" descr="preencoded.png">    </p:cNvPr>
          <p:cNvPicPr>
            <a:picLocks noChangeAspect="1"/>
          </p:cNvPicPr>
          <p:nvPr/>
        </p:nvPicPr>
        <p:blipFill>
          <a:blip r:embed="rId2"/>
          <a:stretch>
            <a:fillRect/>
          </a:stretch>
        </p:blipFill>
        <p:spPr>
          <a:xfrm>
            <a:off x="5486400" y="1974247"/>
            <a:ext cx="1219200" cy="1219200"/>
          </a:xfrm>
          <a:prstGeom prst="rect">
            <a:avLst/>
          </a:prstGeom>
        </p:spPr>
      </p:pic>
      <p:sp>
        <p:nvSpPr>
          <p:cNvPr id="8" name="span"/>
          <p:cNvSpPr/>
          <p:nvPr/>
        </p:nvSpPr>
        <p:spPr>
          <a:xfrm>
            <a:off x="5770340" y="3467767"/>
            <a:ext cx="651320" cy="280416"/>
          </a:xfrm>
          <a:prstGeom prst="rect">
            <a:avLst/>
          </a:prstGeom>
          <a:noFill/>
          <a:ln/>
        </p:spPr>
        <p:txBody>
          <a:bodyPr wrap="none" lIns="0" tIns="0" rIns="0" bIns="0" rtlCol="0" anchor="ctr"/>
          <a:lstStyle/>
          <a:p>
            <a:pPr indent="0" marL="0">
              <a:buNone/>
            </a:pPr>
            <a:r>
              <a:rPr lang="en-US" sz="1814" b="1" u="none" dirty="0">
                <a:solidFill>
                  <a:srgbClr val="000000"/>
                </a:solidFill>
                <a:latin typeface="Inter" pitchFamily="34" charset="0"/>
                <a:ea typeface="Inter" pitchFamily="34" charset="-122"/>
                <a:cs typeface="Inter" pitchFamily="34" charset="-120"/>
              </a:rPr>
              <a:t>Kotlin</a:t>
            </a:r>
            <a:endParaRPr lang="en-US" sz="1814" dirty="0"/>
          </a:p>
        </p:txBody>
      </p:sp>
      <p:pic>
        <p:nvPicPr>
          <p:cNvPr id="9" name="img.freya@image.image.horizontal" descr="preencoded.png">    </p:cNvPr>
          <p:cNvPicPr>
            <a:picLocks noChangeAspect="1"/>
          </p:cNvPicPr>
          <p:nvPr/>
        </p:nvPicPr>
        <p:blipFill>
          <a:blip r:embed="rId3"/>
          <a:stretch>
            <a:fillRect/>
          </a:stretch>
        </p:blipFill>
        <p:spPr>
          <a:xfrm>
            <a:off x="9330309" y="1974247"/>
            <a:ext cx="1219200" cy="1219200"/>
          </a:xfrm>
          <a:prstGeom prst="rect">
            <a:avLst/>
          </a:prstGeom>
        </p:spPr>
      </p:pic>
      <p:sp>
        <p:nvSpPr>
          <p:cNvPr id="10" name="span"/>
          <p:cNvSpPr/>
          <p:nvPr/>
        </p:nvSpPr>
        <p:spPr>
          <a:xfrm>
            <a:off x="9580340" y="3467767"/>
            <a:ext cx="719042" cy="280416"/>
          </a:xfrm>
          <a:prstGeom prst="rect">
            <a:avLst/>
          </a:prstGeom>
          <a:noFill/>
          <a:ln/>
        </p:spPr>
        <p:txBody>
          <a:bodyPr wrap="none" lIns="0" tIns="0" rIns="0" bIns="0" rtlCol="0" anchor="ctr"/>
          <a:lstStyle/>
          <a:p>
            <a:pPr indent="0" marL="0">
              <a:buNone/>
            </a:pPr>
            <a:r>
              <a:rPr lang="en-US" sz="1814" b="1" u="none" dirty="0">
                <a:solidFill>
                  <a:srgbClr val="000000"/>
                </a:solidFill>
                <a:latin typeface="Inter" pitchFamily="34" charset="0"/>
                <a:ea typeface="Inter" pitchFamily="34" charset="-122"/>
                <a:cs typeface="Inter" pitchFamily="34" charset="-120"/>
              </a:rPr>
              <a:t>Gleam</a:t>
            </a:r>
            <a:endParaRPr lang="en-US" sz="1814" dirty="0"/>
          </a:p>
        </p:txBody>
      </p:sp>
      <p:pic>
        <p:nvPicPr>
          <p:cNvPr id="11" name="img.freya@image.image.horizontal" descr="preencoded.png">    </p:cNvPr>
          <p:cNvPicPr>
            <a:picLocks noChangeAspect="1"/>
          </p:cNvPicPr>
          <p:nvPr/>
        </p:nvPicPr>
        <p:blipFill>
          <a:blip r:embed="rId4"/>
          <a:stretch>
            <a:fillRect/>
          </a:stretch>
        </p:blipFill>
        <p:spPr>
          <a:xfrm>
            <a:off x="1642491" y="4098036"/>
            <a:ext cx="1219200" cy="1219200"/>
          </a:xfrm>
          <a:prstGeom prst="rect">
            <a:avLst/>
          </a:prstGeom>
        </p:spPr>
      </p:pic>
      <p:sp>
        <p:nvSpPr>
          <p:cNvPr id="12" name="span"/>
          <p:cNvSpPr/>
          <p:nvPr/>
        </p:nvSpPr>
        <p:spPr>
          <a:xfrm>
            <a:off x="1661732" y="5591556"/>
            <a:ext cx="1180624" cy="280416"/>
          </a:xfrm>
          <a:prstGeom prst="rect">
            <a:avLst/>
          </a:prstGeom>
          <a:noFill/>
          <a:ln/>
        </p:spPr>
        <p:txBody>
          <a:bodyPr wrap="none" lIns="0" tIns="0" rIns="0" bIns="0" rtlCol="0" anchor="ctr"/>
          <a:lstStyle/>
          <a:p>
            <a:pPr indent="0" marL="0">
              <a:buNone/>
            </a:pPr>
            <a:r>
              <a:rPr lang="en-US" sz="1814" b="1" u="none" dirty="0">
                <a:solidFill>
                  <a:srgbClr val="000000"/>
                </a:solidFill>
                <a:latin typeface="Inter" pitchFamily="34" charset="0"/>
                <a:ea typeface="Inter" pitchFamily="34" charset="-122"/>
                <a:cs typeface="Inter" pitchFamily="34" charset="-120"/>
              </a:rPr>
              <a:t>ReasonML</a:t>
            </a:r>
            <a:endParaRPr lang="en-US" sz="1814" dirty="0"/>
          </a:p>
        </p:txBody>
      </p:sp>
      <p:pic>
        <p:nvPicPr>
          <p:cNvPr id="13" name="img.freya@image.image.horizontal" descr="preencoded.png">    </p:cNvPr>
          <p:cNvPicPr>
            <a:picLocks noChangeAspect="1"/>
          </p:cNvPicPr>
          <p:nvPr/>
        </p:nvPicPr>
        <p:blipFill>
          <a:blip r:embed="rId5"/>
          <a:stretch>
            <a:fillRect/>
          </a:stretch>
        </p:blipFill>
        <p:spPr>
          <a:xfrm>
            <a:off x="5486400" y="4098036"/>
            <a:ext cx="1219200" cy="1219200"/>
          </a:xfrm>
          <a:prstGeom prst="rect">
            <a:avLst/>
          </a:prstGeom>
        </p:spPr>
      </p:pic>
      <p:sp>
        <p:nvSpPr>
          <p:cNvPr id="14" name="span"/>
          <p:cNvSpPr/>
          <p:nvPr/>
        </p:nvSpPr>
        <p:spPr>
          <a:xfrm>
            <a:off x="5853494" y="5591556"/>
            <a:ext cx="485013" cy="280416"/>
          </a:xfrm>
          <a:prstGeom prst="rect">
            <a:avLst/>
          </a:prstGeom>
          <a:noFill/>
          <a:ln/>
        </p:spPr>
        <p:txBody>
          <a:bodyPr wrap="none" lIns="0" tIns="0" rIns="0" bIns="0" rtlCol="0" anchor="ctr"/>
          <a:lstStyle/>
          <a:p>
            <a:pPr indent="0" marL="0">
              <a:buNone/>
            </a:pPr>
            <a:r>
              <a:rPr lang="en-US" sz="1814" b="1" u="none" dirty="0">
                <a:solidFill>
                  <a:srgbClr val="000000"/>
                </a:solidFill>
                <a:latin typeface="Inter" pitchFamily="34" charset="0"/>
                <a:ea typeface="Inter" pitchFamily="34" charset="-122"/>
                <a:cs typeface="Inter" pitchFamily="34" charset="-120"/>
              </a:rPr>
              <a:t>ELM</a:t>
            </a:r>
            <a:endParaRPr lang="en-US" sz="1814" dirty="0"/>
          </a:p>
        </p:txBody>
      </p:sp>
      <p:pic>
        <p:nvPicPr>
          <p:cNvPr id="15" name="img.freya@image.image.horizontal" descr="preencoded.png">    </p:cNvPr>
          <p:cNvPicPr>
            <a:picLocks noChangeAspect="1"/>
          </p:cNvPicPr>
          <p:nvPr/>
        </p:nvPicPr>
        <p:blipFill>
          <a:blip r:embed="rId6"/>
          <a:stretch>
            <a:fillRect/>
          </a:stretch>
        </p:blipFill>
        <p:spPr>
          <a:xfrm>
            <a:off x="9330309" y="4098036"/>
            <a:ext cx="1219200" cy="1219200"/>
          </a:xfrm>
          <a:prstGeom prst="rect">
            <a:avLst/>
          </a:prstGeom>
        </p:spPr>
      </p:pic>
      <p:sp>
        <p:nvSpPr>
          <p:cNvPr id="16" name="span"/>
          <p:cNvSpPr/>
          <p:nvPr/>
        </p:nvSpPr>
        <p:spPr>
          <a:xfrm>
            <a:off x="9460230" y="5591556"/>
            <a:ext cx="959263" cy="280416"/>
          </a:xfrm>
          <a:prstGeom prst="rect">
            <a:avLst/>
          </a:prstGeom>
          <a:noFill/>
          <a:ln/>
        </p:spPr>
        <p:txBody>
          <a:bodyPr wrap="none" lIns="0" tIns="0" rIns="0" bIns="0" rtlCol="0" anchor="ctr"/>
          <a:lstStyle/>
          <a:p>
            <a:pPr indent="0" marL="0">
              <a:buNone/>
            </a:pPr>
            <a:r>
              <a:rPr lang="en-US" sz="1814" b="1" u="none" dirty="0">
                <a:solidFill>
                  <a:srgbClr val="000000"/>
                </a:solidFill>
                <a:latin typeface="Inter" pitchFamily="34" charset="0"/>
                <a:ea typeface="Inter" pitchFamily="34" charset="-122"/>
                <a:cs typeface="Inter" pitchFamily="34" charset="-120"/>
              </a:rPr>
              <a:t>ReScript</a:t>
            </a:r>
            <a:endParaRPr lang="en-US" sz="1814"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FFFFFF"/>
        </a:solidFill>
      </p:bgPr>
    </p:bg>
    <p:spTree>
      <p:nvGrpSpPr>
        <p:cNvPr id="1" name=""/>
        <p:cNvGrpSpPr/>
        <p:nvPr/>
      </p:nvGrpSpPr>
      <p:grpSpPr>
        <a:xfrm>
          <a:off x="0" y="0"/>
          <a:ext cx="0" cy="0"/>
          <a:chOff x="0" y="0"/>
          <a:chExt cx="0" cy="0"/>
        </a:xfrm>
      </p:grpSpPr>
      <p:sp>
        <p:nvSpPr>
          <p:cNvPr id="3" name="article.freya@slide.theme@default"/>
          <p:cNvSpPr/>
          <p:nvPr/>
        </p:nvSpPr>
        <p:spPr>
          <a:xfrm>
            <a:off x="0" y="0"/>
            <a:ext cx="12192000" cy="6827520"/>
          </a:xfrm>
          <a:prstGeom prst="rect">
            <a:avLst/>
          </a:prstGeom>
          <a:solidFill>
            <a:srgbClr val="FFFFFF"/>
          </a:solidFill>
          <a:ln w="12700">
            <a:solidFill>
              <a:srgbClr val="FFFFFF">
                <a:alpha val="0"/>
              </a:srgbClr>
            </a:solidFill>
            <a:prstDash val="solid"/>
          </a:ln>
        </p:spPr>
      </p:sp>
      <p:sp>
        <p:nvSpPr>
          <p:cNvPr id="4" name="span"/>
          <p:cNvSpPr/>
          <p:nvPr/>
        </p:nvSpPr>
        <p:spPr>
          <a:xfrm>
            <a:off x="487680" y="518160"/>
            <a:ext cx="6442996" cy="499872"/>
          </a:xfrm>
          <a:prstGeom prst="rect">
            <a:avLst/>
          </a:prstGeom>
          <a:noFill/>
          <a:ln/>
        </p:spPr>
        <p:txBody>
          <a:bodyPr wrap="none" lIns="0" tIns="0" rIns="0" bIns="0" rtlCol="0" anchor="ctr"/>
          <a:lstStyle/>
          <a:p>
            <a:pPr indent="0" marL="0">
              <a:buNone/>
            </a:pPr>
            <a:r>
              <a:rPr lang="en-US" sz="3240" u="none" dirty="0">
                <a:solidFill>
                  <a:srgbClr val="000000"/>
                </a:solidFill>
                <a:latin typeface="Montserrat Black" pitchFamily="34" charset="0"/>
                <a:ea typeface="Montserrat Black" pitchFamily="34" charset="-122"/>
                <a:cs typeface="Montserrat Black" pitchFamily="34" charset="-120"/>
              </a:rPr>
              <a:t>… and that's thanks to LLVM!</a:t>
            </a:r>
            <a:endParaRPr lang="en-US" sz="3240" dirty="0"/>
          </a:p>
        </p:txBody>
      </p:sp>
      <p:sp>
        <p:nvSpPr>
          <p:cNvPr id="5" name="span"/>
          <p:cNvSpPr/>
          <p:nvPr/>
        </p:nvSpPr>
        <p:spPr>
          <a:xfrm>
            <a:off x="487680" y="1571625"/>
            <a:ext cx="445484"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The</a:t>
            </a:r>
            <a:endParaRPr lang="en-US" sz="1944" dirty="0"/>
          </a:p>
        </p:txBody>
      </p:sp>
      <p:sp>
        <p:nvSpPr>
          <p:cNvPr id="6" name="span"/>
          <p:cNvSpPr/>
          <p:nvPr/>
        </p:nvSpPr>
        <p:spPr>
          <a:xfrm>
            <a:off x="1002506" y="1571625"/>
            <a:ext cx="792385"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project</a:t>
            </a:r>
            <a:endParaRPr lang="en-US" sz="1944" dirty="0"/>
          </a:p>
        </p:txBody>
      </p:sp>
      <p:sp>
        <p:nvSpPr>
          <p:cNvPr id="7" name="span"/>
          <p:cNvSpPr/>
          <p:nvPr/>
        </p:nvSpPr>
        <p:spPr>
          <a:xfrm>
            <a:off x="1864233" y="1571625"/>
            <a:ext cx="185071"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is</a:t>
            </a:r>
            <a:endParaRPr lang="en-US" sz="1944" dirty="0"/>
          </a:p>
        </p:txBody>
      </p:sp>
      <p:sp>
        <p:nvSpPr>
          <p:cNvPr id="8" name="span"/>
          <p:cNvSpPr/>
          <p:nvPr/>
        </p:nvSpPr>
        <p:spPr>
          <a:xfrm>
            <a:off x="2118646" y="1571625"/>
            <a:ext cx="135731"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a</a:t>
            </a:r>
            <a:endParaRPr lang="en-US" sz="1944" dirty="0"/>
          </a:p>
        </p:txBody>
      </p:sp>
      <p:sp>
        <p:nvSpPr>
          <p:cNvPr id="9" name="span"/>
          <p:cNvSpPr/>
          <p:nvPr/>
        </p:nvSpPr>
        <p:spPr>
          <a:xfrm>
            <a:off x="2323719" y="1571625"/>
            <a:ext cx="1103757"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collection</a:t>
            </a:r>
            <a:endParaRPr lang="en-US" sz="1944" dirty="0"/>
          </a:p>
        </p:txBody>
      </p:sp>
      <p:sp>
        <p:nvSpPr>
          <p:cNvPr id="10" name="span"/>
          <p:cNvSpPr/>
          <p:nvPr/>
        </p:nvSpPr>
        <p:spPr>
          <a:xfrm>
            <a:off x="3496818" y="1571625"/>
            <a:ext cx="231553"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of</a:t>
            </a:r>
            <a:endParaRPr lang="en-US" sz="1944" dirty="0"/>
          </a:p>
        </p:txBody>
      </p:sp>
      <p:sp>
        <p:nvSpPr>
          <p:cNvPr id="11" name="span"/>
          <p:cNvSpPr/>
          <p:nvPr/>
        </p:nvSpPr>
        <p:spPr>
          <a:xfrm>
            <a:off x="3797713" y="1571625"/>
            <a:ext cx="937832"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modular</a:t>
            </a:r>
            <a:endParaRPr lang="en-US" sz="1944" dirty="0"/>
          </a:p>
        </p:txBody>
      </p:sp>
      <p:sp>
        <p:nvSpPr>
          <p:cNvPr id="12" name="span"/>
          <p:cNvSpPr/>
          <p:nvPr/>
        </p:nvSpPr>
        <p:spPr>
          <a:xfrm>
            <a:off x="4804886" y="1571625"/>
            <a:ext cx="429673"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and</a:t>
            </a:r>
            <a:endParaRPr lang="en-US" sz="1944" dirty="0"/>
          </a:p>
        </p:txBody>
      </p:sp>
      <p:sp>
        <p:nvSpPr>
          <p:cNvPr id="13" name="span"/>
          <p:cNvSpPr/>
          <p:nvPr/>
        </p:nvSpPr>
        <p:spPr>
          <a:xfrm>
            <a:off x="5303901" y="1571625"/>
            <a:ext cx="985552"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reusable</a:t>
            </a:r>
            <a:endParaRPr lang="en-US" sz="1944" dirty="0"/>
          </a:p>
        </p:txBody>
      </p:sp>
      <p:sp>
        <p:nvSpPr>
          <p:cNvPr id="14" name="span"/>
          <p:cNvSpPr/>
          <p:nvPr/>
        </p:nvSpPr>
        <p:spPr>
          <a:xfrm>
            <a:off x="6358795" y="1571625"/>
            <a:ext cx="995648"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compiler</a:t>
            </a:r>
            <a:endParaRPr lang="en-US" sz="1944" dirty="0"/>
          </a:p>
        </p:txBody>
      </p:sp>
      <p:sp>
        <p:nvSpPr>
          <p:cNvPr id="15" name="span"/>
          <p:cNvSpPr/>
          <p:nvPr/>
        </p:nvSpPr>
        <p:spPr>
          <a:xfrm>
            <a:off x="7423785" y="1571625"/>
            <a:ext cx="429578"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and</a:t>
            </a:r>
            <a:endParaRPr lang="en-US" sz="1944" dirty="0"/>
          </a:p>
        </p:txBody>
      </p:sp>
      <p:sp>
        <p:nvSpPr>
          <p:cNvPr id="16" name="span"/>
          <p:cNvSpPr/>
          <p:nvPr/>
        </p:nvSpPr>
        <p:spPr>
          <a:xfrm>
            <a:off x="7922705" y="1571625"/>
            <a:ext cx="1241108"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toolchains.</a:t>
            </a:r>
            <a:endParaRPr lang="en-US" sz="1944" dirty="0"/>
          </a:p>
        </p:txBody>
      </p:sp>
      <p:pic>
        <p:nvPicPr>
          <p:cNvPr id="17" name="img.freya@image.image.with-content" descr="preencoded.png">    </p:cNvPr>
          <p:cNvPicPr>
            <a:picLocks noChangeAspect="1"/>
          </p:cNvPicPr>
          <p:nvPr/>
        </p:nvPicPr>
        <p:blipFill>
          <a:blip r:embed="rId1"/>
          <a:stretch>
            <a:fillRect/>
          </a:stretch>
        </p:blipFill>
        <p:spPr>
          <a:xfrm>
            <a:off x="4572000" y="2601659"/>
            <a:ext cx="3048000" cy="3048000"/>
          </a:xfrm>
          <a:prstGeom prst="rect">
            <a:avLst/>
          </a:prstGeom>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FFFFFF"/>
        </a:solidFill>
      </p:bgPr>
    </p:bg>
    <p:spTree>
      <p:nvGrpSpPr>
        <p:cNvPr id="1" name=""/>
        <p:cNvGrpSpPr/>
        <p:nvPr/>
      </p:nvGrpSpPr>
      <p:grpSpPr>
        <a:xfrm>
          <a:off x="0" y="0"/>
          <a:ext cx="0" cy="0"/>
          <a:chOff x="0" y="0"/>
          <a:chExt cx="0" cy="0"/>
        </a:xfrm>
      </p:grpSpPr>
      <p:sp>
        <p:nvSpPr>
          <p:cNvPr id="3" name="article.freya@slide.theme@default"/>
          <p:cNvSpPr/>
          <p:nvPr/>
        </p:nvSpPr>
        <p:spPr>
          <a:xfrm>
            <a:off x="0" y="0"/>
            <a:ext cx="12192000" cy="6827520"/>
          </a:xfrm>
          <a:prstGeom prst="rect">
            <a:avLst/>
          </a:prstGeom>
          <a:solidFill>
            <a:srgbClr val="FFFFFF"/>
          </a:solidFill>
          <a:ln w="12700">
            <a:solidFill>
              <a:srgbClr val="FFFFFF">
                <a:alpha val="0"/>
              </a:srgbClr>
            </a:solidFill>
            <a:prstDash val="solid"/>
          </a:ln>
        </p:spPr>
      </p:sp>
      <p:sp>
        <p:nvSpPr>
          <p:cNvPr id="4" name="span"/>
          <p:cNvSpPr/>
          <p:nvPr/>
        </p:nvSpPr>
        <p:spPr>
          <a:xfrm>
            <a:off x="487680" y="518160"/>
            <a:ext cx="7274624" cy="499872"/>
          </a:xfrm>
          <a:prstGeom prst="rect">
            <a:avLst/>
          </a:prstGeom>
          <a:noFill/>
          <a:ln/>
        </p:spPr>
        <p:txBody>
          <a:bodyPr wrap="none" lIns="0" tIns="0" rIns="0" bIns="0" rtlCol="0" anchor="ctr"/>
          <a:lstStyle/>
          <a:p>
            <a:pPr indent="0" marL="0">
              <a:buNone/>
            </a:pPr>
            <a:r>
              <a:rPr lang="en-US" sz="3240" u="none" dirty="0">
                <a:solidFill>
                  <a:srgbClr val="000000"/>
                </a:solidFill>
                <a:latin typeface="Montserrat Black" pitchFamily="34" charset="0"/>
                <a:ea typeface="Montserrat Black" pitchFamily="34" charset="-122"/>
                <a:cs typeface="Montserrat Black" pitchFamily="34" charset="-120"/>
              </a:rPr>
              <a:t>What are you missing the most?</a:t>
            </a:r>
            <a:endParaRPr lang="en-US" sz="3240" dirty="0"/>
          </a:p>
        </p:txBody>
      </p:sp>
      <p:sp>
        <p:nvSpPr>
          <p:cNvPr id="5" name="span"/>
          <p:cNvSpPr/>
          <p:nvPr/>
        </p:nvSpPr>
        <p:spPr>
          <a:xfrm>
            <a:off x="487680" y="1571625"/>
            <a:ext cx="369189"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We</a:t>
            </a:r>
            <a:endParaRPr lang="en-US" sz="1944" dirty="0"/>
          </a:p>
        </p:txBody>
      </p:sp>
      <p:sp>
        <p:nvSpPr>
          <p:cNvPr id="6" name="span"/>
          <p:cNvSpPr/>
          <p:nvPr/>
        </p:nvSpPr>
        <p:spPr>
          <a:xfrm>
            <a:off x="926211" y="1571625"/>
            <a:ext cx="250984"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all</a:t>
            </a:r>
            <a:endParaRPr lang="en-US" sz="1944" dirty="0"/>
          </a:p>
        </p:txBody>
      </p:sp>
      <p:sp>
        <p:nvSpPr>
          <p:cNvPr id="7" name="span"/>
          <p:cNvSpPr/>
          <p:nvPr/>
        </p:nvSpPr>
        <p:spPr>
          <a:xfrm>
            <a:off x="1246537" y="1571625"/>
            <a:ext cx="555784"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want</a:t>
            </a:r>
            <a:endParaRPr lang="en-US" sz="1944" dirty="0"/>
          </a:p>
        </p:txBody>
      </p:sp>
      <p:sp>
        <p:nvSpPr>
          <p:cNvPr id="8" name="span"/>
          <p:cNvSpPr/>
          <p:nvPr/>
        </p:nvSpPr>
        <p:spPr>
          <a:xfrm>
            <a:off x="1871663" y="1571625"/>
            <a:ext cx="218027"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to</a:t>
            </a:r>
            <a:endParaRPr lang="en-US" sz="1944" dirty="0"/>
          </a:p>
        </p:txBody>
      </p:sp>
      <p:sp>
        <p:nvSpPr>
          <p:cNvPr id="9" name="span"/>
          <p:cNvSpPr/>
          <p:nvPr/>
        </p:nvSpPr>
        <p:spPr>
          <a:xfrm>
            <a:off x="2159032" y="1571625"/>
            <a:ext cx="653034"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adopt</a:t>
            </a:r>
            <a:endParaRPr lang="en-US" sz="1944" dirty="0"/>
          </a:p>
        </p:txBody>
      </p:sp>
      <p:sp>
        <p:nvSpPr>
          <p:cNvPr id="10" name="span"/>
          <p:cNvSpPr/>
          <p:nvPr/>
        </p:nvSpPr>
        <p:spPr>
          <a:xfrm>
            <a:off x="2881408" y="1571625"/>
            <a:ext cx="485204"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new</a:t>
            </a:r>
            <a:endParaRPr lang="en-US" sz="1944" dirty="0"/>
          </a:p>
        </p:txBody>
      </p:sp>
      <p:sp>
        <p:nvSpPr>
          <p:cNvPr id="11" name="span"/>
          <p:cNvSpPr/>
          <p:nvPr/>
        </p:nvSpPr>
        <p:spPr>
          <a:xfrm>
            <a:off x="3435953" y="1571625"/>
            <a:ext cx="1060228"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language</a:t>
            </a:r>
            <a:endParaRPr lang="en-US" sz="1944" dirty="0"/>
          </a:p>
        </p:txBody>
      </p:sp>
      <p:sp>
        <p:nvSpPr>
          <p:cNvPr id="12" name="span"/>
          <p:cNvSpPr/>
          <p:nvPr/>
        </p:nvSpPr>
        <p:spPr>
          <a:xfrm>
            <a:off x="4565523" y="1571625"/>
            <a:ext cx="934498"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features</a:t>
            </a:r>
            <a:endParaRPr lang="en-US" sz="1944" dirty="0"/>
          </a:p>
        </p:txBody>
      </p:sp>
      <p:sp>
        <p:nvSpPr>
          <p:cNvPr id="13" name="span"/>
          <p:cNvSpPr/>
          <p:nvPr/>
        </p:nvSpPr>
        <p:spPr>
          <a:xfrm>
            <a:off x="5569363" y="1571625"/>
            <a:ext cx="559213"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even</a:t>
            </a:r>
            <a:endParaRPr lang="en-US" sz="1944" dirty="0"/>
          </a:p>
        </p:txBody>
      </p:sp>
      <p:sp>
        <p:nvSpPr>
          <p:cNvPr id="14" name="span"/>
          <p:cNvSpPr/>
          <p:nvPr/>
        </p:nvSpPr>
        <p:spPr>
          <a:xfrm>
            <a:off x="6197918" y="1571625"/>
            <a:ext cx="744950"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before</a:t>
            </a:r>
            <a:endParaRPr lang="en-US" sz="1944" dirty="0"/>
          </a:p>
        </p:txBody>
      </p:sp>
      <p:sp>
        <p:nvSpPr>
          <p:cNvPr id="15" name="span"/>
          <p:cNvSpPr/>
          <p:nvPr/>
        </p:nvSpPr>
        <p:spPr>
          <a:xfrm>
            <a:off x="7012210" y="1571625"/>
            <a:ext cx="494729"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they</a:t>
            </a:r>
            <a:endParaRPr lang="en-US" sz="1944" dirty="0"/>
          </a:p>
        </p:txBody>
      </p:sp>
      <p:sp>
        <p:nvSpPr>
          <p:cNvPr id="16" name="span"/>
          <p:cNvSpPr/>
          <p:nvPr/>
        </p:nvSpPr>
        <p:spPr>
          <a:xfrm>
            <a:off x="7576280" y="1571625"/>
            <a:ext cx="363379"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are</a:t>
            </a:r>
            <a:endParaRPr lang="en-US" sz="1944" dirty="0"/>
          </a:p>
        </p:txBody>
      </p:sp>
      <p:sp>
        <p:nvSpPr>
          <p:cNvPr id="17" name="span"/>
          <p:cNvSpPr/>
          <p:nvPr/>
        </p:nvSpPr>
        <p:spPr>
          <a:xfrm>
            <a:off x="8009001" y="1571625"/>
            <a:ext cx="1027843"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finalised.</a:t>
            </a:r>
            <a:endParaRPr lang="en-US" sz="1944" dirty="0"/>
          </a:p>
        </p:txBody>
      </p:sp>
      <p:pic>
        <p:nvPicPr>
          <p:cNvPr id="18" name="img.freya@image.image.horizontal.talk@transform" descr="preencoded.png">    </p:cNvPr>
          <p:cNvPicPr>
            <a:picLocks noChangeAspect="1"/>
          </p:cNvPicPr>
          <p:nvPr/>
        </p:nvPicPr>
        <p:blipFill>
          <a:blip r:embed="rId1"/>
          <a:stretch>
            <a:fillRect/>
          </a:stretch>
        </p:blipFill>
        <p:spPr>
          <a:xfrm>
            <a:off x="1866900" y="2540699"/>
            <a:ext cx="2963513" cy="3657600"/>
          </a:xfrm>
          <a:prstGeom prst="rect">
            <a:avLst/>
          </a:prstGeom>
        </p:spPr>
      </p:pic>
      <p:pic>
        <p:nvPicPr>
          <p:cNvPr id="19" name="img.freya@image.image.horizontal.talk@transform.arrow" descr="preencoded.png">    </p:cNvPr>
          <p:cNvPicPr>
            <a:picLocks noChangeAspect="1"/>
          </p:cNvPicPr>
          <p:nvPr/>
        </p:nvPicPr>
        <p:blipFill>
          <a:blip r:embed="rId2"/>
          <a:stretch>
            <a:fillRect/>
          </a:stretch>
        </p:blipFill>
        <p:spPr>
          <a:xfrm>
            <a:off x="4987957" y="3759899"/>
            <a:ext cx="1828800" cy="1219200"/>
          </a:xfrm>
          <a:prstGeom prst="rect">
            <a:avLst/>
          </a:prstGeom>
        </p:spPr>
      </p:pic>
      <p:pic>
        <p:nvPicPr>
          <p:cNvPr id="20" name="img.freya@image.image.horizontal.talk@transform" descr="preencoded.png">    </p:cNvPr>
          <p:cNvPicPr>
            <a:picLocks noChangeAspect="1"/>
          </p:cNvPicPr>
          <p:nvPr/>
        </p:nvPicPr>
        <p:blipFill>
          <a:blip r:embed="rId3"/>
          <a:stretch>
            <a:fillRect/>
          </a:stretch>
        </p:blipFill>
        <p:spPr>
          <a:xfrm>
            <a:off x="6974300" y="2540699"/>
            <a:ext cx="3350800" cy="3657600"/>
          </a:xfrm>
          <a:prstGeom prst="rect">
            <a:avLst/>
          </a:prstGeom>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FFFFFF"/>
        </a:solidFill>
      </p:bgPr>
    </p:bg>
    <p:spTree>
      <p:nvGrpSpPr>
        <p:cNvPr id="1" name=""/>
        <p:cNvGrpSpPr/>
        <p:nvPr/>
      </p:nvGrpSpPr>
      <p:grpSpPr>
        <a:xfrm>
          <a:off x="0" y="0"/>
          <a:ext cx="0" cy="0"/>
          <a:chOff x="0" y="0"/>
          <a:chExt cx="0" cy="0"/>
        </a:xfrm>
      </p:grpSpPr>
      <p:sp>
        <p:nvSpPr>
          <p:cNvPr id="3" name="article.freya@slide.theme@default"/>
          <p:cNvSpPr/>
          <p:nvPr/>
        </p:nvSpPr>
        <p:spPr>
          <a:xfrm>
            <a:off x="0" y="0"/>
            <a:ext cx="12192000" cy="6827520"/>
          </a:xfrm>
          <a:prstGeom prst="rect">
            <a:avLst/>
          </a:prstGeom>
          <a:solidFill>
            <a:srgbClr val="FFFFFF"/>
          </a:solidFill>
          <a:ln w="12700">
            <a:solidFill>
              <a:srgbClr val="FFFFFF">
                <a:alpha val="0"/>
              </a:srgbClr>
            </a:solidFill>
            <a:prstDash val="solid"/>
          </a:ln>
        </p:spPr>
      </p:sp>
      <p:sp>
        <p:nvSpPr>
          <p:cNvPr id="4" name="span"/>
          <p:cNvSpPr/>
          <p:nvPr/>
        </p:nvSpPr>
        <p:spPr>
          <a:xfrm>
            <a:off x="487680" y="518160"/>
            <a:ext cx="8872823" cy="499872"/>
          </a:xfrm>
          <a:prstGeom prst="rect">
            <a:avLst/>
          </a:prstGeom>
          <a:noFill/>
          <a:ln/>
        </p:spPr>
        <p:txBody>
          <a:bodyPr wrap="none" lIns="0" tIns="0" rIns="0" bIns="0" rtlCol="0" anchor="ctr"/>
          <a:lstStyle/>
          <a:p>
            <a:pPr indent="0" marL="0">
              <a:buNone/>
            </a:pPr>
            <a:r>
              <a:rPr lang="en-US" sz="3240" u="none" dirty="0">
                <a:solidFill>
                  <a:srgbClr val="000000"/>
                </a:solidFill>
                <a:latin typeface="Montserrat Black" pitchFamily="34" charset="0"/>
                <a:ea typeface="Montserrat Black" pitchFamily="34" charset="-122"/>
                <a:cs typeface="Montserrat Black" pitchFamily="34" charset="-120"/>
              </a:rPr>
              <a:t>There is no end to what we can achieve</a:t>
            </a:r>
            <a:endParaRPr lang="en-US" sz="3240" dirty="0"/>
          </a:p>
        </p:txBody>
      </p:sp>
      <p:sp>
        <p:nvSpPr>
          <p:cNvPr id="5" name="span"/>
          <p:cNvSpPr/>
          <p:nvPr/>
        </p:nvSpPr>
        <p:spPr>
          <a:xfrm>
            <a:off x="487680" y="1571625"/>
            <a:ext cx="369189"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We</a:t>
            </a:r>
            <a:endParaRPr lang="en-US" sz="1944" dirty="0"/>
          </a:p>
        </p:txBody>
      </p:sp>
      <p:sp>
        <p:nvSpPr>
          <p:cNvPr id="6" name="span"/>
          <p:cNvSpPr/>
          <p:nvPr/>
        </p:nvSpPr>
        <p:spPr>
          <a:xfrm>
            <a:off x="926211" y="1571625"/>
            <a:ext cx="421386"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can</a:t>
            </a:r>
            <a:endParaRPr lang="en-US" sz="1944" dirty="0"/>
          </a:p>
        </p:txBody>
      </p:sp>
      <p:sp>
        <p:nvSpPr>
          <p:cNvPr id="7" name="span"/>
          <p:cNvSpPr/>
          <p:nvPr/>
        </p:nvSpPr>
        <p:spPr>
          <a:xfrm>
            <a:off x="1416939" y="1571625"/>
            <a:ext cx="559213"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even</a:t>
            </a:r>
            <a:endParaRPr lang="en-US" sz="1944" dirty="0"/>
          </a:p>
        </p:txBody>
      </p:sp>
      <p:sp>
        <p:nvSpPr>
          <p:cNvPr id="8" name="span"/>
          <p:cNvSpPr/>
          <p:nvPr/>
        </p:nvSpPr>
        <p:spPr>
          <a:xfrm>
            <a:off x="2045494" y="1571625"/>
            <a:ext cx="977741"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transpile</a:t>
            </a:r>
            <a:endParaRPr lang="en-US" sz="1944" dirty="0"/>
          </a:p>
        </p:txBody>
      </p:sp>
      <p:sp>
        <p:nvSpPr>
          <p:cNvPr id="9" name="span"/>
          <p:cNvSpPr/>
          <p:nvPr/>
        </p:nvSpPr>
        <p:spPr>
          <a:xfrm>
            <a:off x="3092577" y="1571625"/>
            <a:ext cx="934498"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features</a:t>
            </a:r>
            <a:endParaRPr lang="en-US" sz="1944" dirty="0"/>
          </a:p>
        </p:txBody>
      </p:sp>
      <p:sp>
        <p:nvSpPr>
          <p:cNvPr id="10" name="span"/>
          <p:cNvSpPr/>
          <p:nvPr/>
        </p:nvSpPr>
        <p:spPr>
          <a:xfrm>
            <a:off x="4096417" y="1571625"/>
            <a:ext cx="428435"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that</a:t>
            </a:r>
            <a:endParaRPr lang="en-US" sz="1944" dirty="0"/>
          </a:p>
        </p:txBody>
      </p:sp>
      <p:sp>
        <p:nvSpPr>
          <p:cNvPr id="11" name="span"/>
          <p:cNvSpPr/>
          <p:nvPr/>
        </p:nvSpPr>
        <p:spPr>
          <a:xfrm>
            <a:off x="4594193" y="1571625"/>
            <a:ext cx="579120"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likely</a:t>
            </a:r>
            <a:endParaRPr lang="en-US" sz="1944" dirty="0"/>
          </a:p>
        </p:txBody>
      </p:sp>
      <p:sp>
        <p:nvSpPr>
          <p:cNvPr id="12" name="span"/>
          <p:cNvSpPr/>
          <p:nvPr/>
        </p:nvSpPr>
        <p:spPr>
          <a:xfrm>
            <a:off x="5242655" y="1571625"/>
            <a:ext cx="374142"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will</a:t>
            </a:r>
            <a:endParaRPr lang="en-US" sz="1944" dirty="0"/>
          </a:p>
        </p:txBody>
      </p:sp>
      <p:sp>
        <p:nvSpPr>
          <p:cNvPr id="13" name="span"/>
          <p:cNvSpPr/>
          <p:nvPr/>
        </p:nvSpPr>
        <p:spPr>
          <a:xfrm>
            <a:off x="5686139" y="1571625"/>
            <a:ext cx="647986"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never</a:t>
            </a:r>
            <a:endParaRPr lang="en-US" sz="1944" dirty="0"/>
          </a:p>
        </p:txBody>
      </p:sp>
      <p:sp>
        <p:nvSpPr>
          <p:cNvPr id="14" name="span"/>
          <p:cNvSpPr/>
          <p:nvPr/>
        </p:nvSpPr>
        <p:spPr>
          <a:xfrm>
            <a:off x="6403467" y="1571625"/>
            <a:ext cx="365570"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get</a:t>
            </a:r>
            <a:endParaRPr lang="en-US" sz="1944" dirty="0"/>
          </a:p>
        </p:txBody>
      </p:sp>
      <p:sp>
        <p:nvSpPr>
          <p:cNvPr id="15" name="span"/>
          <p:cNvSpPr/>
          <p:nvPr/>
        </p:nvSpPr>
        <p:spPr>
          <a:xfrm>
            <a:off x="6838379" y="1571625"/>
            <a:ext cx="420910"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into</a:t>
            </a:r>
            <a:endParaRPr lang="en-US" sz="1944" dirty="0"/>
          </a:p>
        </p:txBody>
      </p:sp>
      <p:sp>
        <p:nvSpPr>
          <p:cNvPr id="16" name="span"/>
          <p:cNvSpPr/>
          <p:nvPr/>
        </p:nvSpPr>
        <p:spPr>
          <a:xfrm>
            <a:off x="7328630" y="1571625"/>
            <a:ext cx="362236"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the</a:t>
            </a:r>
            <a:endParaRPr lang="en-US" sz="1944" dirty="0"/>
          </a:p>
        </p:txBody>
      </p:sp>
      <p:sp>
        <p:nvSpPr>
          <p:cNvPr id="17" name="span"/>
          <p:cNvSpPr/>
          <p:nvPr/>
        </p:nvSpPr>
        <p:spPr>
          <a:xfrm>
            <a:off x="7760208" y="1571625"/>
            <a:ext cx="1129951"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language.</a:t>
            </a:r>
            <a:endParaRPr lang="en-US" sz="1944" dirty="0"/>
          </a:p>
        </p:txBody>
      </p:sp>
      <p:pic>
        <p:nvPicPr>
          <p:cNvPr id="18" name="img.freya@image.image.horizontal.talk@transform" descr="preencoded.png">    </p:cNvPr>
          <p:cNvPicPr>
            <a:picLocks noChangeAspect="1"/>
          </p:cNvPicPr>
          <p:nvPr/>
        </p:nvPicPr>
        <p:blipFill>
          <a:blip r:embed="rId1"/>
          <a:stretch>
            <a:fillRect/>
          </a:stretch>
        </p:blipFill>
        <p:spPr>
          <a:xfrm>
            <a:off x="1422368" y="2540699"/>
            <a:ext cx="3977354" cy="3657600"/>
          </a:xfrm>
          <a:prstGeom prst="rect">
            <a:avLst/>
          </a:prstGeom>
        </p:spPr>
      </p:pic>
      <p:pic>
        <p:nvPicPr>
          <p:cNvPr id="19" name="img.freya@image.image.horizontal.talk@transform.arrow" descr="preencoded.png">    </p:cNvPr>
          <p:cNvPicPr>
            <a:picLocks noChangeAspect="1"/>
          </p:cNvPicPr>
          <p:nvPr/>
        </p:nvPicPr>
        <p:blipFill>
          <a:blip r:embed="rId2"/>
          <a:stretch>
            <a:fillRect/>
          </a:stretch>
        </p:blipFill>
        <p:spPr>
          <a:xfrm>
            <a:off x="5557266" y="3759899"/>
            <a:ext cx="1828800" cy="1219200"/>
          </a:xfrm>
          <a:prstGeom prst="rect">
            <a:avLst/>
          </a:prstGeom>
        </p:spPr>
      </p:pic>
      <p:pic>
        <p:nvPicPr>
          <p:cNvPr id="20" name="img.freya@image.image.horizontal.talk@transform" descr="preencoded.png">    </p:cNvPr>
          <p:cNvPicPr>
            <a:picLocks noChangeAspect="1"/>
          </p:cNvPicPr>
          <p:nvPr/>
        </p:nvPicPr>
        <p:blipFill>
          <a:blip r:embed="rId3"/>
          <a:stretch>
            <a:fillRect/>
          </a:stretch>
        </p:blipFill>
        <p:spPr>
          <a:xfrm>
            <a:off x="7543610" y="2540699"/>
            <a:ext cx="3225927" cy="3657600"/>
          </a:xfrm>
          <a:prstGeom prst="rect">
            <a:avLst/>
          </a:prstGeom>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FFFFFF"/>
        </a:solidFill>
      </p:bgPr>
    </p:bg>
    <p:spTree>
      <p:nvGrpSpPr>
        <p:cNvPr id="1" name=""/>
        <p:cNvGrpSpPr/>
        <p:nvPr/>
      </p:nvGrpSpPr>
      <p:grpSpPr>
        <a:xfrm>
          <a:off x="0" y="0"/>
          <a:ext cx="0" cy="0"/>
          <a:chOff x="0" y="0"/>
          <a:chExt cx="0" cy="0"/>
        </a:xfrm>
      </p:grpSpPr>
      <p:sp>
        <p:nvSpPr>
          <p:cNvPr id="3" name="article.freya@slide.theme@bg-sky.theme@separator.theme@fg-white"/>
          <p:cNvSpPr/>
          <p:nvPr/>
        </p:nvSpPr>
        <p:spPr>
          <a:xfrm>
            <a:off x="0" y="0"/>
            <a:ext cx="12192000" cy="6827520"/>
          </a:xfrm>
          <a:prstGeom prst="rect">
            <a:avLst/>
          </a:prstGeom>
          <a:solidFill>
            <a:srgbClr val="0284C7"/>
          </a:solidFill>
          <a:ln w="12700">
            <a:solidFill>
              <a:srgbClr val="0284C7">
                <a:alpha val="0"/>
              </a:srgbClr>
            </a:solidFill>
            <a:prstDash val="solid"/>
          </a:ln>
        </p:spPr>
      </p:sp>
      <p:sp>
        <p:nvSpPr>
          <p:cNvPr id="4" name="span"/>
          <p:cNvSpPr/>
          <p:nvPr/>
        </p:nvSpPr>
        <p:spPr>
          <a:xfrm>
            <a:off x="487680" y="2095500"/>
            <a:ext cx="3126486" cy="652272"/>
          </a:xfrm>
          <a:prstGeom prst="rect">
            <a:avLst/>
          </a:prstGeom>
          <a:noFill/>
          <a:ln/>
        </p:spPr>
        <p:txBody>
          <a:bodyPr wrap="none" lIns="0" tIns="0" rIns="0" bIns="0" rtlCol="0" anchor="ctr"/>
          <a:lstStyle/>
          <a:p>
            <a:pPr indent="0" marL="0">
              <a:buNone/>
            </a:pPr>
            <a:r>
              <a:rPr lang="en-US" sz="4277" b="1" u="none" dirty="0">
                <a:solidFill>
                  <a:srgbClr val="FFFFFF"/>
                </a:solidFill>
                <a:latin typeface="Bitter" pitchFamily="34" charset="0"/>
                <a:ea typeface="Bitter" pitchFamily="34" charset="-122"/>
                <a:cs typeface="Bitter" pitchFamily="34" charset="-120"/>
              </a:rPr>
              <a:t>Transpiling,</a:t>
            </a:r>
            <a:endParaRPr lang="en-US" sz="4277" dirty="0"/>
          </a:p>
        </p:txBody>
      </p:sp>
      <p:sp>
        <p:nvSpPr>
          <p:cNvPr id="5" name="span"/>
          <p:cNvSpPr/>
          <p:nvPr/>
        </p:nvSpPr>
        <p:spPr>
          <a:xfrm>
            <a:off x="487680" y="2842260"/>
            <a:ext cx="2132457" cy="652272"/>
          </a:xfrm>
          <a:prstGeom prst="rect">
            <a:avLst/>
          </a:prstGeom>
          <a:noFill/>
          <a:ln/>
        </p:spPr>
        <p:txBody>
          <a:bodyPr wrap="none" lIns="0" tIns="0" rIns="0" bIns="0" rtlCol="0" anchor="ctr"/>
          <a:lstStyle/>
          <a:p>
            <a:pPr indent="0" marL="0">
              <a:buNone/>
            </a:pPr>
            <a:r>
              <a:rPr lang="en-US" sz="4277" b="1" u="none" dirty="0">
                <a:solidFill>
                  <a:srgbClr val="FFFFFF"/>
                </a:solidFill>
                <a:latin typeface="Bitter" pitchFamily="34" charset="0"/>
                <a:ea typeface="Bitter" pitchFamily="34" charset="-122"/>
                <a:cs typeface="Bitter" pitchFamily="34" charset="-120"/>
              </a:rPr>
              <a:t>in depth</a:t>
            </a:r>
            <a:endParaRPr lang="en-US" sz="4277" dirty="0"/>
          </a:p>
        </p:txBody>
      </p:sp>
      <p:pic>
        <p:nvPicPr>
          <p:cNvPr id="6" name="div.image" descr="preencoded.png">    </p:cNvPr>
          <p:cNvPicPr>
            <a:picLocks noChangeAspect="1"/>
          </p:cNvPicPr>
          <p:nvPr/>
        </p:nvPicPr>
        <p:blipFill>
          <a:blip r:embed="rId1"/>
          <a:stretch>
            <a:fillRect/>
          </a:stretch>
        </p:blipFill>
        <p:spPr>
          <a:xfrm>
            <a:off x="6096000" y="0"/>
            <a:ext cx="6096000" cy="6827520"/>
          </a:xfrm>
          <a:prstGeom prst="rect">
            <a:avLst/>
          </a:prstGeom>
        </p:spPr>
      </p:pic>
      <p:sp>
        <p:nvSpPr>
          <p:cNvPr id="7" name="span"/>
          <p:cNvSpPr/>
          <p:nvPr/>
        </p:nvSpPr>
        <p:spPr>
          <a:xfrm>
            <a:off x="487680" y="4064508"/>
            <a:ext cx="555498" cy="298704"/>
          </a:xfrm>
          <a:prstGeom prst="rect">
            <a:avLst/>
          </a:prstGeom>
          <a:noFill/>
          <a:ln/>
        </p:spPr>
        <p:txBody>
          <a:bodyPr wrap="none" lIns="0" tIns="0" rIns="0" bIns="0" rtlCol="0" anchor="ctr"/>
          <a:lstStyle/>
          <a:p>
            <a:pPr indent="0" marL="0">
              <a:buNone/>
            </a:pPr>
            <a:r>
              <a:rPr lang="en-US" sz="1944" u="none" dirty="0">
                <a:solidFill>
                  <a:srgbClr val="FFFFFF"/>
                </a:solidFill>
                <a:latin typeface="Inter Light" pitchFamily="34" charset="0"/>
                <a:ea typeface="Inter Light" pitchFamily="34" charset="-122"/>
                <a:cs typeface="Inter Light" pitchFamily="34" charset="-120"/>
              </a:rPr>
              <a:t>Let's</a:t>
            </a:r>
            <a:endParaRPr lang="en-US" sz="1944" dirty="0"/>
          </a:p>
        </p:txBody>
      </p:sp>
      <p:sp>
        <p:nvSpPr>
          <p:cNvPr id="8" name="span"/>
          <p:cNvSpPr/>
          <p:nvPr/>
        </p:nvSpPr>
        <p:spPr>
          <a:xfrm>
            <a:off x="1147001" y="4064508"/>
            <a:ext cx="552641" cy="298704"/>
          </a:xfrm>
          <a:prstGeom prst="rect">
            <a:avLst/>
          </a:prstGeom>
          <a:noFill/>
          <a:ln/>
        </p:spPr>
        <p:txBody>
          <a:bodyPr wrap="none" lIns="0" tIns="0" rIns="0" bIns="0" rtlCol="0" anchor="ctr"/>
          <a:lstStyle/>
          <a:p>
            <a:pPr indent="0" marL="0">
              <a:buNone/>
            </a:pPr>
            <a:r>
              <a:rPr lang="en-US" sz="1944" u="none" dirty="0">
                <a:solidFill>
                  <a:srgbClr val="FFFFFF"/>
                </a:solidFill>
                <a:latin typeface="Inter Light" pitchFamily="34" charset="0"/>
                <a:ea typeface="Inter Light" pitchFamily="34" charset="-122"/>
                <a:cs typeface="Inter Light" pitchFamily="34" charset="-120"/>
              </a:rPr>
              <a:t>have</a:t>
            </a:r>
            <a:endParaRPr lang="en-US" sz="1944" dirty="0"/>
          </a:p>
        </p:txBody>
      </p:sp>
      <p:sp>
        <p:nvSpPr>
          <p:cNvPr id="9" name="span"/>
          <p:cNvSpPr/>
          <p:nvPr/>
        </p:nvSpPr>
        <p:spPr>
          <a:xfrm>
            <a:off x="1803368" y="4064508"/>
            <a:ext cx="135731" cy="298704"/>
          </a:xfrm>
          <a:prstGeom prst="rect">
            <a:avLst/>
          </a:prstGeom>
          <a:noFill/>
          <a:ln/>
        </p:spPr>
        <p:txBody>
          <a:bodyPr wrap="none" lIns="0" tIns="0" rIns="0" bIns="0" rtlCol="0" anchor="ctr"/>
          <a:lstStyle/>
          <a:p>
            <a:pPr indent="0" marL="0">
              <a:buNone/>
            </a:pPr>
            <a:r>
              <a:rPr lang="en-US" sz="1944" u="none" dirty="0">
                <a:solidFill>
                  <a:srgbClr val="FFFFFF"/>
                </a:solidFill>
                <a:latin typeface="Inter Light" pitchFamily="34" charset="0"/>
                <a:ea typeface="Inter Light" pitchFamily="34" charset="-122"/>
                <a:cs typeface="Inter Light" pitchFamily="34" charset="-120"/>
              </a:rPr>
              <a:t>a</a:t>
            </a:r>
            <a:endParaRPr lang="en-US" sz="1944" dirty="0"/>
          </a:p>
        </p:txBody>
      </p:sp>
      <p:sp>
        <p:nvSpPr>
          <p:cNvPr id="10" name="span"/>
          <p:cNvSpPr/>
          <p:nvPr/>
        </p:nvSpPr>
        <p:spPr>
          <a:xfrm>
            <a:off x="2042827" y="4064508"/>
            <a:ext cx="583597" cy="298704"/>
          </a:xfrm>
          <a:prstGeom prst="rect">
            <a:avLst/>
          </a:prstGeom>
          <a:noFill/>
          <a:ln/>
        </p:spPr>
        <p:txBody>
          <a:bodyPr wrap="none" lIns="0" tIns="0" rIns="0" bIns="0" rtlCol="0" anchor="ctr"/>
          <a:lstStyle/>
          <a:p>
            <a:pPr indent="0" marL="0">
              <a:buNone/>
            </a:pPr>
            <a:r>
              <a:rPr lang="en-US" sz="1944" u="none" dirty="0">
                <a:solidFill>
                  <a:srgbClr val="FFFFFF"/>
                </a:solidFill>
                <a:latin typeface="Inter Light" pitchFamily="34" charset="0"/>
                <a:ea typeface="Inter Light" pitchFamily="34" charset="-122"/>
                <a:cs typeface="Inter Light" pitchFamily="34" charset="-120"/>
              </a:rPr>
              <a:t>deep</a:t>
            </a:r>
            <a:endParaRPr lang="en-US" sz="1944" dirty="0"/>
          </a:p>
        </p:txBody>
      </p:sp>
      <p:sp>
        <p:nvSpPr>
          <p:cNvPr id="11" name="span"/>
          <p:cNvSpPr/>
          <p:nvPr/>
        </p:nvSpPr>
        <p:spPr>
          <a:xfrm>
            <a:off x="2730151" y="4064508"/>
            <a:ext cx="480822" cy="298704"/>
          </a:xfrm>
          <a:prstGeom prst="rect">
            <a:avLst/>
          </a:prstGeom>
          <a:noFill/>
          <a:ln/>
        </p:spPr>
        <p:txBody>
          <a:bodyPr wrap="none" lIns="0" tIns="0" rIns="0" bIns="0" rtlCol="0" anchor="ctr"/>
          <a:lstStyle/>
          <a:p>
            <a:pPr indent="0" marL="0">
              <a:buNone/>
            </a:pPr>
            <a:r>
              <a:rPr lang="en-US" sz="1944" u="none" dirty="0">
                <a:solidFill>
                  <a:srgbClr val="FFFFFF"/>
                </a:solidFill>
                <a:latin typeface="Inter Light" pitchFamily="34" charset="0"/>
                <a:ea typeface="Inter Light" pitchFamily="34" charset="-122"/>
                <a:cs typeface="Inter Light" pitchFamily="34" charset="-120"/>
              </a:rPr>
              <a:t>look</a:t>
            </a:r>
            <a:endParaRPr lang="en-US" sz="1944" dirty="0"/>
          </a:p>
        </p:txBody>
      </p:sp>
      <p:sp>
        <p:nvSpPr>
          <p:cNvPr id="12" name="span"/>
          <p:cNvSpPr/>
          <p:nvPr/>
        </p:nvSpPr>
        <p:spPr>
          <a:xfrm>
            <a:off x="3314700" y="4064508"/>
            <a:ext cx="291656" cy="298704"/>
          </a:xfrm>
          <a:prstGeom prst="rect">
            <a:avLst/>
          </a:prstGeom>
          <a:noFill/>
          <a:ln/>
        </p:spPr>
        <p:txBody>
          <a:bodyPr wrap="none" lIns="0" tIns="0" rIns="0" bIns="0" rtlCol="0" anchor="ctr"/>
          <a:lstStyle/>
          <a:p>
            <a:pPr indent="0" marL="0">
              <a:buNone/>
            </a:pPr>
            <a:r>
              <a:rPr lang="en-US" sz="1944" u="none" dirty="0">
                <a:solidFill>
                  <a:srgbClr val="FFFFFF"/>
                </a:solidFill>
                <a:latin typeface="Inter Light" pitchFamily="34" charset="0"/>
                <a:ea typeface="Inter Light" pitchFamily="34" charset="-122"/>
                <a:cs typeface="Inter Light" pitchFamily="34" charset="-120"/>
              </a:rPr>
              <a:t>on</a:t>
            </a:r>
            <a:endParaRPr lang="en-US" sz="1944" dirty="0"/>
          </a:p>
        </p:txBody>
      </p:sp>
      <p:sp>
        <p:nvSpPr>
          <p:cNvPr id="13" name="span"/>
          <p:cNvSpPr/>
          <p:nvPr/>
        </p:nvSpPr>
        <p:spPr>
          <a:xfrm>
            <a:off x="3710083" y="4064508"/>
            <a:ext cx="488633" cy="298704"/>
          </a:xfrm>
          <a:prstGeom prst="rect">
            <a:avLst/>
          </a:prstGeom>
          <a:noFill/>
          <a:ln/>
        </p:spPr>
        <p:txBody>
          <a:bodyPr wrap="none" lIns="0" tIns="0" rIns="0" bIns="0" rtlCol="0" anchor="ctr"/>
          <a:lstStyle/>
          <a:p>
            <a:pPr indent="0" marL="0">
              <a:buNone/>
            </a:pPr>
            <a:r>
              <a:rPr lang="en-US" sz="1944" u="none" dirty="0">
                <a:solidFill>
                  <a:srgbClr val="FFFFFF"/>
                </a:solidFill>
                <a:latin typeface="Inter Light" pitchFamily="34" charset="0"/>
                <a:ea typeface="Inter Light" pitchFamily="34" charset="-122"/>
                <a:cs typeface="Inter Light" pitchFamily="34" charset="-120"/>
              </a:rPr>
              <a:t>how</a:t>
            </a:r>
            <a:endParaRPr lang="en-US" sz="1944" dirty="0"/>
          </a:p>
        </p:txBody>
      </p:sp>
      <p:sp>
        <p:nvSpPr>
          <p:cNvPr id="14" name="span"/>
          <p:cNvSpPr/>
          <p:nvPr/>
        </p:nvSpPr>
        <p:spPr>
          <a:xfrm>
            <a:off x="4302443" y="4064508"/>
            <a:ext cx="135731" cy="298704"/>
          </a:xfrm>
          <a:prstGeom prst="rect">
            <a:avLst/>
          </a:prstGeom>
          <a:noFill/>
          <a:ln/>
        </p:spPr>
        <p:txBody>
          <a:bodyPr wrap="none" lIns="0" tIns="0" rIns="0" bIns="0" rtlCol="0" anchor="ctr"/>
          <a:lstStyle/>
          <a:p>
            <a:pPr indent="0" marL="0">
              <a:buNone/>
            </a:pPr>
            <a:r>
              <a:rPr lang="en-US" sz="1944" u="none" dirty="0">
                <a:solidFill>
                  <a:srgbClr val="FFFFFF"/>
                </a:solidFill>
                <a:latin typeface="Inter Light" pitchFamily="34" charset="0"/>
                <a:ea typeface="Inter Light" pitchFamily="34" charset="-122"/>
                <a:cs typeface="Inter Light" pitchFamily="34" charset="-120"/>
              </a:rPr>
              <a:t>a</a:t>
            </a:r>
            <a:endParaRPr lang="en-US" sz="1944" dirty="0"/>
          </a:p>
        </p:txBody>
      </p:sp>
      <p:sp>
        <p:nvSpPr>
          <p:cNvPr id="15" name="span"/>
          <p:cNvSpPr/>
          <p:nvPr/>
        </p:nvSpPr>
        <p:spPr>
          <a:xfrm>
            <a:off x="4541901" y="4064508"/>
            <a:ext cx="1066419" cy="298704"/>
          </a:xfrm>
          <a:prstGeom prst="rect">
            <a:avLst/>
          </a:prstGeom>
          <a:noFill/>
          <a:ln/>
        </p:spPr>
        <p:txBody>
          <a:bodyPr wrap="none" lIns="0" tIns="0" rIns="0" bIns="0" rtlCol="0" anchor="ctr"/>
          <a:lstStyle/>
          <a:p>
            <a:pPr indent="0" marL="0">
              <a:buNone/>
            </a:pPr>
            <a:r>
              <a:rPr lang="en-US" sz="1944" u="none" dirty="0">
                <a:solidFill>
                  <a:srgbClr val="FFFFFF"/>
                </a:solidFill>
                <a:latin typeface="Inter Light" pitchFamily="34" charset="0"/>
                <a:ea typeface="Inter Light" pitchFamily="34" charset="-122"/>
                <a:cs typeface="Inter Light" pitchFamily="34" charset="-120"/>
              </a:rPr>
              <a:t>transpiler</a:t>
            </a:r>
            <a:endParaRPr lang="en-US" sz="1944" dirty="0"/>
          </a:p>
        </p:txBody>
      </p:sp>
      <p:sp>
        <p:nvSpPr>
          <p:cNvPr id="16" name="span"/>
          <p:cNvSpPr/>
          <p:nvPr/>
        </p:nvSpPr>
        <p:spPr>
          <a:xfrm>
            <a:off x="487680" y="4434840"/>
            <a:ext cx="619220" cy="298704"/>
          </a:xfrm>
          <a:prstGeom prst="rect">
            <a:avLst/>
          </a:prstGeom>
          <a:noFill/>
          <a:ln/>
        </p:spPr>
        <p:txBody>
          <a:bodyPr wrap="none" lIns="0" tIns="0" rIns="0" bIns="0" rtlCol="0" anchor="ctr"/>
          <a:lstStyle/>
          <a:p>
            <a:pPr indent="0" marL="0">
              <a:buNone/>
            </a:pPr>
            <a:r>
              <a:rPr lang="en-US" sz="1944" u="none" dirty="0">
                <a:solidFill>
                  <a:srgbClr val="FFFFFF"/>
                </a:solidFill>
                <a:latin typeface="Inter Light" pitchFamily="34" charset="0"/>
                <a:ea typeface="Inter Light" pitchFamily="34" charset="-122"/>
                <a:cs typeface="Inter Light" pitchFamily="34" charset="-120"/>
              </a:rPr>
              <a:t>really</a:t>
            </a:r>
            <a:endParaRPr lang="en-US" sz="1944" dirty="0"/>
          </a:p>
        </p:txBody>
      </p:sp>
      <p:sp>
        <p:nvSpPr>
          <p:cNvPr id="17" name="span"/>
          <p:cNvSpPr/>
          <p:nvPr/>
        </p:nvSpPr>
        <p:spPr>
          <a:xfrm>
            <a:off x="1176242" y="4434840"/>
            <a:ext cx="761905" cy="298704"/>
          </a:xfrm>
          <a:prstGeom prst="rect">
            <a:avLst/>
          </a:prstGeom>
          <a:noFill/>
          <a:ln/>
        </p:spPr>
        <p:txBody>
          <a:bodyPr wrap="none" lIns="0" tIns="0" rIns="0" bIns="0" rtlCol="0" anchor="ctr"/>
          <a:lstStyle/>
          <a:p>
            <a:pPr indent="0" marL="0">
              <a:buNone/>
            </a:pPr>
            <a:r>
              <a:rPr lang="en-US" sz="1944" u="none" dirty="0">
                <a:solidFill>
                  <a:srgbClr val="FFFFFF"/>
                </a:solidFill>
                <a:latin typeface="Inter Light" pitchFamily="34" charset="0"/>
                <a:ea typeface="Inter Light" pitchFamily="34" charset="-122"/>
                <a:cs typeface="Inter Light" pitchFamily="34" charset="-120"/>
              </a:rPr>
              <a:t>works.</a:t>
            </a:r>
            <a:endParaRPr lang="en-US" sz="1944"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FFFFFF"/>
        </a:solidFill>
      </p:bgPr>
    </p:bg>
    <p:spTree>
      <p:nvGrpSpPr>
        <p:cNvPr id="1" name=""/>
        <p:cNvGrpSpPr/>
        <p:nvPr/>
      </p:nvGrpSpPr>
      <p:grpSpPr>
        <a:xfrm>
          <a:off x="0" y="0"/>
          <a:ext cx="0" cy="0"/>
          <a:chOff x="0" y="0"/>
          <a:chExt cx="0" cy="0"/>
        </a:xfrm>
      </p:grpSpPr>
      <p:sp>
        <p:nvSpPr>
          <p:cNvPr id="3" name="article.freya@slide.theme@default"/>
          <p:cNvSpPr/>
          <p:nvPr/>
        </p:nvSpPr>
        <p:spPr>
          <a:xfrm>
            <a:off x="0" y="0"/>
            <a:ext cx="12192000" cy="6827520"/>
          </a:xfrm>
          <a:prstGeom prst="rect">
            <a:avLst/>
          </a:prstGeom>
          <a:solidFill>
            <a:srgbClr val="FFFFFF"/>
          </a:solidFill>
          <a:ln w="12700">
            <a:solidFill>
              <a:srgbClr val="FFFFFF">
                <a:alpha val="0"/>
              </a:srgbClr>
            </a:solidFill>
            <a:prstDash val="solid"/>
          </a:ln>
        </p:spPr>
      </p:sp>
      <p:sp>
        <p:nvSpPr>
          <p:cNvPr id="4" name="span"/>
          <p:cNvSpPr/>
          <p:nvPr/>
        </p:nvSpPr>
        <p:spPr>
          <a:xfrm>
            <a:off x="487680" y="518160"/>
            <a:ext cx="9046464" cy="499872"/>
          </a:xfrm>
          <a:prstGeom prst="rect">
            <a:avLst/>
          </a:prstGeom>
          <a:noFill/>
          <a:ln/>
        </p:spPr>
        <p:txBody>
          <a:bodyPr wrap="none" lIns="0" tIns="0" rIns="0" bIns="0" rtlCol="0" anchor="ctr"/>
          <a:lstStyle/>
          <a:p>
            <a:pPr indent="0" marL="0">
              <a:buNone/>
            </a:pPr>
            <a:r>
              <a:rPr lang="en-US" sz="3240" u="none" dirty="0">
                <a:solidFill>
                  <a:srgbClr val="000000"/>
                </a:solidFill>
                <a:latin typeface="Montserrat Black" pitchFamily="34" charset="0"/>
                <a:ea typeface="Montserrat Black" pitchFamily="34" charset="-122"/>
                <a:cs typeface="Montserrat Black" pitchFamily="34" charset="-120"/>
              </a:rPr>
              <a:t>Generated code is not always readable…</a:t>
            </a:r>
            <a:endParaRPr lang="en-US" sz="3240" dirty="0"/>
          </a:p>
        </p:txBody>
      </p:sp>
      <p:pic>
        <p:nvPicPr>
          <p:cNvPr id="5" name="img.freya@image.image.talk@generation.vertical" descr="preencoded.png">    </p:cNvPr>
          <p:cNvPicPr>
            <a:picLocks noChangeAspect="1"/>
          </p:cNvPicPr>
          <p:nvPr/>
        </p:nvPicPr>
        <p:blipFill>
          <a:blip r:embed="rId1"/>
          <a:stretch>
            <a:fillRect/>
          </a:stretch>
        </p:blipFill>
        <p:spPr>
          <a:xfrm>
            <a:off x="3840480" y="1567434"/>
            <a:ext cx="4267200" cy="1505998"/>
          </a:xfrm>
          <a:prstGeom prst="rect">
            <a:avLst/>
          </a:prstGeom>
        </p:spPr>
      </p:pic>
      <p:pic>
        <p:nvPicPr>
          <p:cNvPr id="6" name="img.freya@image.image.talk@generation.vertical.arrow" descr="preencoded.png">    </p:cNvPr>
          <p:cNvPicPr>
            <a:picLocks noChangeAspect="1"/>
          </p:cNvPicPr>
          <p:nvPr/>
        </p:nvPicPr>
        <p:blipFill>
          <a:blip r:embed="rId2"/>
          <a:stretch>
            <a:fillRect/>
          </a:stretch>
        </p:blipFill>
        <p:spPr>
          <a:xfrm>
            <a:off x="5879687" y="3256312"/>
            <a:ext cx="432530" cy="609600"/>
          </a:xfrm>
          <a:prstGeom prst="rect">
            <a:avLst/>
          </a:prstGeom>
        </p:spPr>
      </p:pic>
      <p:pic>
        <p:nvPicPr>
          <p:cNvPr id="7" name="img.freya@image.image.talk@generation.vertical" descr="preencoded.png">    </p:cNvPr>
          <p:cNvPicPr>
            <a:picLocks noChangeAspect="1"/>
          </p:cNvPicPr>
          <p:nvPr/>
        </p:nvPicPr>
        <p:blipFill>
          <a:blip r:embed="rId3"/>
          <a:stretch>
            <a:fillRect/>
          </a:stretch>
        </p:blipFill>
        <p:spPr>
          <a:xfrm>
            <a:off x="3840480" y="4075081"/>
            <a:ext cx="4267200" cy="1853184"/>
          </a:xfrm>
          <a:prstGeom prst="rect">
            <a:avLst/>
          </a:prstGeom>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bg>
      <p:bgPr>
        <a:solidFill>
          <a:srgbClr val="FFFFFF"/>
        </a:solidFill>
      </p:bgPr>
    </p:bg>
    <p:spTree>
      <p:nvGrpSpPr>
        <p:cNvPr id="1" name=""/>
        <p:cNvGrpSpPr/>
        <p:nvPr/>
      </p:nvGrpSpPr>
      <p:grpSpPr>
        <a:xfrm>
          <a:off x="0" y="0"/>
          <a:ext cx="0" cy="0"/>
          <a:chOff x="0" y="0"/>
          <a:chExt cx="0" cy="0"/>
        </a:xfrm>
      </p:grpSpPr>
      <p:sp>
        <p:nvSpPr>
          <p:cNvPr id="3" name="article.freya@slide.theme@default"/>
          <p:cNvSpPr/>
          <p:nvPr/>
        </p:nvSpPr>
        <p:spPr>
          <a:xfrm>
            <a:off x="0" y="0"/>
            <a:ext cx="12192000" cy="6827520"/>
          </a:xfrm>
          <a:prstGeom prst="rect">
            <a:avLst/>
          </a:prstGeom>
          <a:solidFill>
            <a:srgbClr val="FFFFFF"/>
          </a:solidFill>
          <a:ln w="12700">
            <a:solidFill>
              <a:srgbClr val="FFFFFF">
                <a:alpha val="0"/>
              </a:srgbClr>
            </a:solidFill>
            <a:prstDash val="solid"/>
          </a:ln>
        </p:spPr>
      </p:sp>
      <p:sp>
        <p:nvSpPr>
          <p:cNvPr id="4" name="span"/>
          <p:cNvSpPr/>
          <p:nvPr/>
        </p:nvSpPr>
        <p:spPr>
          <a:xfrm>
            <a:off x="487680" y="518160"/>
            <a:ext cx="8598789" cy="499872"/>
          </a:xfrm>
          <a:prstGeom prst="rect">
            <a:avLst/>
          </a:prstGeom>
          <a:noFill/>
          <a:ln/>
        </p:spPr>
        <p:txBody>
          <a:bodyPr wrap="none" lIns="0" tIns="0" rIns="0" bIns="0" rtlCol="0" anchor="ctr"/>
          <a:lstStyle/>
          <a:p>
            <a:pPr indent="0" marL="0">
              <a:buNone/>
            </a:pPr>
            <a:r>
              <a:rPr lang="en-US" sz="3240" u="none" dirty="0">
                <a:solidFill>
                  <a:srgbClr val="000000"/>
                </a:solidFill>
                <a:latin typeface="Montserrat Black" pitchFamily="34" charset="0"/>
                <a:ea typeface="Montserrat Black" pitchFamily="34" charset="-122"/>
                <a:cs typeface="Montserrat Black" pitchFamily="34" charset="-120"/>
              </a:rPr>
              <a:t>…but some transpilers are really good!</a:t>
            </a:r>
            <a:endParaRPr lang="en-US" sz="3240" dirty="0"/>
          </a:p>
        </p:txBody>
      </p:sp>
      <p:pic>
        <p:nvPicPr>
          <p:cNvPr id="5" name="img.freya@image.image.horizontal.talk@generation" descr="preencoded.png">    </p:cNvPr>
          <p:cNvPicPr>
            <a:picLocks noChangeAspect="1"/>
          </p:cNvPicPr>
          <p:nvPr/>
        </p:nvPicPr>
        <p:blipFill>
          <a:blip r:embed="rId1"/>
          <a:stretch>
            <a:fillRect/>
          </a:stretch>
        </p:blipFill>
        <p:spPr>
          <a:xfrm>
            <a:off x="855345" y="2721293"/>
            <a:ext cx="4942427" cy="2438400"/>
          </a:xfrm>
          <a:prstGeom prst="rect">
            <a:avLst/>
          </a:prstGeom>
        </p:spPr>
      </p:pic>
      <p:pic>
        <p:nvPicPr>
          <p:cNvPr id="6" name="img.freya@image.image.horizontal.talk@generation.arrow" descr="preencoded.png">    </p:cNvPr>
          <p:cNvPicPr>
            <a:picLocks noChangeAspect="1"/>
          </p:cNvPicPr>
          <p:nvPr/>
        </p:nvPicPr>
        <p:blipFill>
          <a:blip r:embed="rId2"/>
          <a:stretch>
            <a:fillRect/>
          </a:stretch>
        </p:blipFill>
        <p:spPr>
          <a:xfrm>
            <a:off x="5955316" y="3635693"/>
            <a:ext cx="831247" cy="609600"/>
          </a:xfrm>
          <a:prstGeom prst="rect">
            <a:avLst/>
          </a:prstGeom>
        </p:spPr>
      </p:pic>
      <p:pic>
        <p:nvPicPr>
          <p:cNvPr id="7" name="img.freya@image.image.horizontal.talk@generation" descr="preencoded.png">    </p:cNvPr>
          <p:cNvPicPr>
            <a:picLocks noChangeAspect="1"/>
          </p:cNvPicPr>
          <p:nvPr/>
        </p:nvPicPr>
        <p:blipFill>
          <a:blip r:embed="rId3"/>
          <a:stretch>
            <a:fillRect/>
          </a:stretch>
        </p:blipFill>
        <p:spPr>
          <a:xfrm>
            <a:off x="6944106" y="2721293"/>
            <a:ext cx="4392454" cy="2438400"/>
          </a:xfrm>
          <a:prstGeom prst="rect">
            <a:avLst/>
          </a:prstGeom>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bg>
      <p:bgPr>
        <a:solidFill>
          <a:srgbClr val="FFFFFF"/>
        </a:solidFill>
      </p:bgPr>
    </p:bg>
    <p:spTree>
      <p:nvGrpSpPr>
        <p:cNvPr id="1" name=""/>
        <p:cNvGrpSpPr/>
        <p:nvPr/>
      </p:nvGrpSpPr>
      <p:grpSpPr>
        <a:xfrm>
          <a:off x="0" y="0"/>
          <a:ext cx="0" cy="0"/>
          <a:chOff x="0" y="0"/>
          <a:chExt cx="0" cy="0"/>
        </a:xfrm>
      </p:grpSpPr>
      <p:sp>
        <p:nvSpPr>
          <p:cNvPr id="3" name="article.freya@slide.theme@default"/>
          <p:cNvSpPr/>
          <p:nvPr/>
        </p:nvSpPr>
        <p:spPr>
          <a:xfrm>
            <a:off x="0" y="0"/>
            <a:ext cx="12192000" cy="6827520"/>
          </a:xfrm>
          <a:prstGeom prst="rect">
            <a:avLst/>
          </a:prstGeom>
          <a:solidFill>
            <a:srgbClr val="FFFFFF"/>
          </a:solidFill>
          <a:ln w="12700">
            <a:solidFill>
              <a:srgbClr val="FFFFFF">
                <a:alpha val="0"/>
              </a:srgbClr>
            </a:solidFill>
            <a:prstDash val="solid"/>
          </a:ln>
        </p:spPr>
      </p:sp>
      <p:sp>
        <p:nvSpPr>
          <p:cNvPr id="4" name="span"/>
          <p:cNvSpPr/>
          <p:nvPr/>
        </p:nvSpPr>
        <p:spPr>
          <a:xfrm>
            <a:off x="487680" y="518160"/>
            <a:ext cx="8266652" cy="499872"/>
          </a:xfrm>
          <a:prstGeom prst="rect">
            <a:avLst/>
          </a:prstGeom>
          <a:noFill/>
          <a:ln/>
        </p:spPr>
        <p:txBody>
          <a:bodyPr wrap="none" lIns="0" tIns="0" rIns="0" bIns="0" rtlCol="0" anchor="ctr"/>
          <a:lstStyle/>
          <a:p>
            <a:pPr indent="0" marL="0">
              <a:buNone/>
            </a:pPr>
            <a:r>
              <a:rPr lang="en-US" sz="3240" u="none" dirty="0">
                <a:solidFill>
                  <a:srgbClr val="000000"/>
                </a:solidFill>
                <a:latin typeface="Montserrat Black" pitchFamily="34" charset="0"/>
                <a:ea typeface="Montserrat Black" pitchFamily="34" charset="-122"/>
                <a:cs typeface="Montserrat Black" pitchFamily="34" charset="-120"/>
              </a:rPr>
              <a:t>Each language has its own transpiler</a:t>
            </a:r>
            <a:endParaRPr lang="en-US" sz="3240" dirty="0"/>
          </a:p>
        </p:txBody>
      </p:sp>
      <p:pic>
        <p:nvPicPr>
          <p:cNvPr id="5" name="img.freya@image.image.horizontal" descr="preencoded.png">    </p:cNvPr>
          <p:cNvPicPr>
            <a:picLocks noChangeAspect="1"/>
          </p:cNvPicPr>
          <p:nvPr/>
        </p:nvPicPr>
        <p:blipFill>
          <a:blip r:embed="rId1"/>
          <a:stretch>
            <a:fillRect/>
          </a:stretch>
        </p:blipFill>
        <p:spPr>
          <a:xfrm>
            <a:off x="2524601" y="1816608"/>
            <a:ext cx="1219200" cy="1219200"/>
          </a:xfrm>
          <a:prstGeom prst="rect">
            <a:avLst/>
          </a:prstGeom>
        </p:spPr>
      </p:pic>
      <p:sp>
        <p:nvSpPr>
          <p:cNvPr id="6" name="span"/>
          <p:cNvSpPr/>
          <p:nvPr/>
        </p:nvSpPr>
        <p:spPr>
          <a:xfrm>
            <a:off x="2818638" y="3310128"/>
            <a:ext cx="631222" cy="280416"/>
          </a:xfrm>
          <a:prstGeom prst="rect">
            <a:avLst/>
          </a:prstGeom>
          <a:noFill/>
          <a:ln/>
        </p:spPr>
        <p:txBody>
          <a:bodyPr wrap="none" lIns="0" tIns="0" rIns="0" bIns="0" rtlCol="0" anchor="ctr"/>
          <a:lstStyle/>
          <a:p>
            <a:pPr indent="0" marL="0">
              <a:buNone/>
            </a:pPr>
            <a:r>
              <a:rPr lang="en-US" sz="1814" b="1" u="none" dirty="0">
                <a:solidFill>
                  <a:srgbClr val="000000"/>
                </a:solidFill>
                <a:latin typeface="Inter" pitchFamily="34" charset="0"/>
                <a:ea typeface="Inter" pitchFamily="34" charset="-122"/>
                <a:cs typeface="Inter" pitchFamily="34" charset="-120"/>
              </a:rPr>
              <a:t>Babel</a:t>
            </a:r>
            <a:endParaRPr lang="en-US" sz="1814" dirty="0"/>
          </a:p>
        </p:txBody>
      </p:sp>
      <p:pic>
        <p:nvPicPr>
          <p:cNvPr id="7" name="img.freya@image.image.horizontal" descr="preencoded.png">    </p:cNvPr>
          <p:cNvPicPr>
            <a:picLocks noChangeAspect="1"/>
          </p:cNvPicPr>
          <p:nvPr/>
        </p:nvPicPr>
        <p:blipFill>
          <a:blip r:embed="rId2"/>
          <a:stretch>
            <a:fillRect/>
          </a:stretch>
        </p:blipFill>
        <p:spPr>
          <a:xfrm>
            <a:off x="8448104" y="1816608"/>
            <a:ext cx="1219200" cy="1219200"/>
          </a:xfrm>
          <a:prstGeom prst="rect">
            <a:avLst/>
          </a:prstGeom>
        </p:spPr>
      </p:pic>
      <p:sp>
        <p:nvSpPr>
          <p:cNvPr id="8" name="span"/>
          <p:cNvSpPr/>
          <p:nvPr/>
        </p:nvSpPr>
        <p:spPr>
          <a:xfrm>
            <a:off x="8820722" y="3310128"/>
            <a:ext cx="473964" cy="280416"/>
          </a:xfrm>
          <a:prstGeom prst="rect">
            <a:avLst/>
          </a:prstGeom>
          <a:noFill/>
          <a:ln/>
        </p:spPr>
        <p:txBody>
          <a:bodyPr wrap="none" lIns="0" tIns="0" rIns="0" bIns="0" rtlCol="0" anchor="ctr"/>
          <a:lstStyle/>
          <a:p>
            <a:pPr indent="0" marL="0">
              <a:buNone/>
            </a:pPr>
            <a:r>
              <a:rPr lang="en-US" sz="1814" b="1" u="none" dirty="0">
                <a:solidFill>
                  <a:srgbClr val="000000"/>
                </a:solidFill>
                <a:latin typeface="Inter" pitchFamily="34" charset="0"/>
                <a:ea typeface="Inter" pitchFamily="34" charset="-122"/>
                <a:cs typeface="Inter" pitchFamily="34" charset="-120"/>
              </a:rPr>
              <a:t>TSC</a:t>
            </a:r>
            <a:endParaRPr lang="en-US" sz="1814" dirty="0"/>
          </a:p>
        </p:txBody>
      </p:sp>
      <p:pic>
        <p:nvPicPr>
          <p:cNvPr id="9" name="img.freya@image.image.horizontal" descr="preencoded.png">    </p:cNvPr>
          <p:cNvPicPr>
            <a:picLocks noChangeAspect="1"/>
          </p:cNvPicPr>
          <p:nvPr/>
        </p:nvPicPr>
        <p:blipFill>
          <a:blip r:embed="rId3"/>
          <a:stretch>
            <a:fillRect/>
          </a:stretch>
        </p:blipFill>
        <p:spPr>
          <a:xfrm>
            <a:off x="2524601" y="4255580"/>
            <a:ext cx="1219200" cy="1219200"/>
          </a:xfrm>
          <a:prstGeom prst="rect">
            <a:avLst/>
          </a:prstGeom>
        </p:spPr>
      </p:pic>
      <p:sp>
        <p:nvSpPr>
          <p:cNvPr id="10" name="span"/>
          <p:cNvSpPr/>
          <p:nvPr/>
        </p:nvSpPr>
        <p:spPr>
          <a:xfrm>
            <a:off x="2415064" y="5749100"/>
            <a:ext cx="1438275" cy="280416"/>
          </a:xfrm>
          <a:prstGeom prst="rect">
            <a:avLst/>
          </a:prstGeom>
          <a:noFill/>
          <a:ln/>
        </p:spPr>
        <p:txBody>
          <a:bodyPr wrap="none" lIns="0" tIns="0" rIns="0" bIns="0" rtlCol="0" anchor="ctr"/>
          <a:lstStyle/>
          <a:p>
            <a:pPr indent="0" marL="0">
              <a:buNone/>
            </a:pPr>
            <a:r>
              <a:rPr lang="en-US" sz="1814" b="1" u="none" dirty="0">
                <a:solidFill>
                  <a:srgbClr val="000000"/>
                </a:solidFill>
                <a:latin typeface="Inter" pitchFamily="34" charset="0"/>
                <a:ea typeface="Inter" pitchFamily="34" charset="-122"/>
                <a:cs typeface="Inter" pitchFamily="34" charset="-120"/>
              </a:rPr>
              <a:t>BuckleScript</a:t>
            </a:r>
            <a:endParaRPr lang="en-US" sz="1814" dirty="0"/>
          </a:p>
        </p:txBody>
      </p:sp>
      <p:pic>
        <p:nvPicPr>
          <p:cNvPr id="11" name="img.freya@image.image.horizontal" descr="preencoded.png">    </p:cNvPr>
          <p:cNvPicPr>
            <a:picLocks noChangeAspect="1"/>
          </p:cNvPicPr>
          <p:nvPr/>
        </p:nvPicPr>
        <p:blipFill>
          <a:blip r:embed="rId4"/>
          <a:stretch>
            <a:fillRect/>
          </a:stretch>
        </p:blipFill>
        <p:spPr>
          <a:xfrm>
            <a:off x="8448104" y="4255580"/>
            <a:ext cx="1219200" cy="1219200"/>
          </a:xfrm>
          <a:prstGeom prst="rect">
            <a:avLst/>
          </a:prstGeom>
        </p:spPr>
      </p:pic>
      <p:sp>
        <p:nvSpPr>
          <p:cNvPr id="12" name="span"/>
          <p:cNvSpPr/>
          <p:nvPr/>
        </p:nvSpPr>
        <p:spPr>
          <a:xfrm>
            <a:off x="8318183" y="5749100"/>
            <a:ext cx="1479042" cy="280416"/>
          </a:xfrm>
          <a:prstGeom prst="rect">
            <a:avLst/>
          </a:prstGeom>
          <a:noFill/>
          <a:ln/>
        </p:spPr>
        <p:txBody>
          <a:bodyPr wrap="none" lIns="0" tIns="0" rIns="0" bIns="0" rtlCol="0" anchor="ctr"/>
          <a:lstStyle/>
          <a:p>
            <a:pPr indent="0" marL="0">
              <a:buNone/>
            </a:pPr>
            <a:r>
              <a:rPr lang="en-US" sz="1814" b="1" u="none" dirty="0">
                <a:solidFill>
                  <a:srgbClr val="000000"/>
                </a:solidFill>
                <a:latin typeface="Inter" pitchFamily="34" charset="0"/>
                <a:ea typeface="Inter" pitchFamily="34" charset="-122"/>
                <a:cs typeface="Inter" pitchFamily="34" charset="-120"/>
              </a:rPr>
              <a:t>ClojureScript</a:t>
            </a:r>
            <a:endParaRPr lang="en-US" sz="1814"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bg>
      <p:bgPr>
        <a:solidFill>
          <a:srgbClr val="FFFFFF"/>
        </a:solidFill>
      </p:bgPr>
    </p:bg>
    <p:spTree>
      <p:nvGrpSpPr>
        <p:cNvPr id="1" name=""/>
        <p:cNvGrpSpPr/>
        <p:nvPr/>
      </p:nvGrpSpPr>
      <p:grpSpPr>
        <a:xfrm>
          <a:off x="0" y="0"/>
          <a:ext cx="0" cy="0"/>
          <a:chOff x="0" y="0"/>
          <a:chExt cx="0" cy="0"/>
        </a:xfrm>
      </p:grpSpPr>
      <p:sp>
        <p:nvSpPr>
          <p:cNvPr id="3" name="article.freya@slide.theme@bg-blue.theme@separator.theme@fg-white"/>
          <p:cNvSpPr/>
          <p:nvPr/>
        </p:nvSpPr>
        <p:spPr>
          <a:xfrm>
            <a:off x="0" y="0"/>
            <a:ext cx="12192000" cy="6827520"/>
          </a:xfrm>
          <a:prstGeom prst="rect">
            <a:avLst/>
          </a:prstGeom>
          <a:solidFill>
            <a:srgbClr val="2563EB"/>
          </a:solidFill>
          <a:ln w="12700">
            <a:solidFill>
              <a:srgbClr val="2563EB">
                <a:alpha val="0"/>
              </a:srgbClr>
            </a:solidFill>
            <a:prstDash val="solid"/>
          </a:ln>
        </p:spPr>
      </p:sp>
      <p:sp>
        <p:nvSpPr>
          <p:cNvPr id="4" name="span"/>
          <p:cNvSpPr/>
          <p:nvPr/>
        </p:nvSpPr>
        <p:spPr>
          <a:xfrm>
            <a:off x="487680" y="2709672"/>
            <a:ext cx="3966115" cy="652272"/>
          </a:xfrm>
          <a:prstGeom prst="rect">
            <a:avLst/>
          </a:prstGeom>
          <a:noFill/>
          <a:ln/>
        </p:spPr>
        <p:txBody>
          <a:bodyPr wrap="none" lIns="0" tIns="0" rIns="0" bIns="0" rtlCol="0" anchor="ctr"/>
          <a:lstStyle/>
          <a:p>
            <a:pPr indent="0" marL="0">
              <a:buNone/>
            </a:pPr>
            <a:r>
              <a:rPr lang="en-US" sz="4277" b="1" u="none" dirty="0">
                <a:solidFill>
                  <a:srgbClr val="FFFFFF"/>
                </a:solidFill>
                <a:latin typeface="Bitter" pitchFamily="34" charset="0"/>
                <a:ea typeface="Bitter" pitchFamily="34" charset="-122"/>
                <a:cs typeface="Bitter" pitchFamily="34" charset="-120"/>
              </a:rPr>
              <a:t>No transpiler is</a:t>
            </a:r>
            <a:endParaRPr lang="en-US" sz="4277" dirty="0"/>
          </a:p>
        </p:txBody>
      </p:sp>
      <p:sp>
        <p:nvSpPr>
          <p:cNvPr id="5" name="span"/>
          <p:cNvSpPr/>
          <p:nvPr/>
        </p:nvSpPr>
        <p:spPr>
          <a:xfrm>
            <a:off x="487680" y="3456432"/>
            <a:ext cx="2038541" cy="652272"/>
          </a:xfrm>
          <a:prstGeom prst="rect">
            <a:avLst/>
          </a:prstGeom>
          <a:noFill/>
          <a:ln/>
        </p:spPr>
        <p:txBody>
          <a:bodyPr wrap="none" lIns="0" tIns="0" rIns="0" bIns="0" rtlCol="0" anchor="ctr"/>
          <a:lstStyle/>
          <a:p>
            <a:pPr indent="0" marL="0">
              <a:buNone/>
            </a:pPr>
            <a:r>
              <a:rPr lang="en-US" sz="4277" b="1" u="none" dirty="0">
                <a:solidFill>
                  <a:srgbClr val="FFFFFF"/>
                </a:solidFill>
                <a:latin typeface="Bitter" pitchFamily="34" charset="0"/>
                <a:ea typeface="Bitter" pitchFamily="34" charset="-122"/>
                <a:cs typeface="Bitter" pitchFamily="34" charset="-120"/>
              </a:rPr>
              <a:t>perfect!</a:t>
            </a:r>
            <a:endParaRPr lang="en-US" sz="4277" dirty="0"/>
          </a:p>
        </p:txBody>
      </p:sp>
      <p:pic>
        <p:nvPicPr>
          <p:cNvPr id="6" name="div.image" descr="preencoded.png">    </p:cNvPr>
          <p:cNvPicPr>
            <a:picLocks noChangeAspect="1"/>
          </p:cNvPicPr>
          <p:nvPr/>
        </p:nvPicPr>
        <p:blipFill>
          <a:blip r:embed="rId1"/>
          <a:stretch>
            <a:fillRect/>
          </a:stretch>
        </p:blipFill>
        <p:spPr>
          <a:xfrm>
            <a:off x="6096000" y="0"/>
            <a:ext cx="6096000" cy="6827520"/>
          </a:xfrm>
          <a:prstGeom prst="rect">
            <a:avLst/>
          </a:prstGeom>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bg>
      <p:bgPr>
        <a:solidFill>
          <a:srgbClr val="FFFFFF"/>
        </a:solidFill>
      </p:bgPr>
    </p:bg>
    <p:spTree>
      <p:nvGrpSpPr>
        <p:cNvPr id="1" name=""/>
        <p:cNvGrpSpPr/>
        <p:nvPr/>
      </p:nvGrpSpPr>
      <p:grpSpPr>
        <a:xfrm>
          <a:off x="0" y="0"/>
          <a:ext cx="0" cy="0"/>
          <a:chOff x="0" y="0"/>
          <a:chExt cx="0" cy="0"/>
        </a:xfrm>
      </p:grpSpPr>
      <p:sp>
        <p:nvSpPr>
          <p:cNvPr id="3" name="article.freya@slide.theme@default"/>
          <p:cNvSpPr/>
          <p:nvPr/>
        </p:nvSpPr>
        <p:spPr>
          <a:xfrm>
            <a:off x="0" y="0"/>
            <a:ext cx="12192000" cy="6827520"/>
          </a:xfrm>
          <a:prstGeom prst="rect">
            <a:avLst/>
          </a:prstGeom>
          <a:solidFill>
            <a:srgbClr val="FFFFFF"/>
          </a:solidFill>
          <a:ln w="12700">
            <a:solidFill>
              <a:srgbClr val="FFFFFF">
                <a:alpha val="0"/>
              </a:srgbClr>
            </a:solidFill>
            <a:prstDash val="solid"/>
          </a:ln>
        </p:spPr>
      </p:sp>
      <p:sp>
        <p:nvSpPr>
          <p:cNvPr id="4" name="span"/>
          <p:cNvSpPr/>
          <p:nvPr/>
        </p:nvSpPr>
        <p:spPr>
          <a:xfrm>
            <a:off x="4876800" y="3115056"/>
            <a:ext cx="1666494" cy="5010912"/>
          </a:xfrm>
          <a:prstGeom prst="rect">
            <a:avLst/>
          </a:prstGeom>
          <a:noFill/>
          <a:ln/>
        </p:spPr>
        <p:txBody>
          <a:bodyPr wrap="none" lIns="0" tIns="0" rIns="0" bIns="0" rtlCol="0" anchor="ctr"/>
          <a:lstStyle/>
          <a:p>
            <a:pPr indent="0" marL="0">
              <a:buNone/>
            </a:pPr>
            <a:r>
              <a:rPr lang="en-US" sz="32400" u="none" dirty="0">
                <a:solidFill>
                  <a:srgbClr val="D1D5DB"/>
                </a:solidFill>
                <a:latin typeface="Montserrat ExtraBold" pitchFamily="34" charset="0"/>
                <a:ea typeface="Montserrat ExtraBold" pitchFamily="34" charset="-122"/>
                <a:cs typeface="Montserrat ExtraBold" pitchFamily="34" charset="-120"/>
              </a:rPr>
              <a:t>1</a:t>
            </a:r>
            <a:endParaRPr lang="en-US" sz="32400" dirty="0"/>
          </a:p>
        </p:txBody>
      </p:sp>
      <p:sp>
        <p:nvSpPr>
          <p:cNvPr id="5" name="span"/>
          <p:cNvSpPr/>
          <p:nvPr/>
        </p:nvSpPr>
        <p:spPr>
          <a:xfrm>
            <a:off x="487680" y="518160"/>
            <a:ext cx="6820281" cy="499872"/>
          </a:xfrm>
          <a:prstGeom prst="rect">
            <a:avLst/>
          </a:prstGeom>
          <a:noFill/>
          <a:ln/>
        </p:spPr>
        <p:txBody>
          <a:bodyPr wrap="none" lIns="0" tIns="0" rIns="0" bIns="0" rtlCol="0" anchor="ctr"/>
          <a:lstStyle/>
          <a:p>
            <a:pPr indent="0" marL="0">
              <a:buNone/>
            </a:pPr>
            <a:r>
              <a:rPr lang="en-US" sz="3240" u="none" dirty="0">
                <a:solidFill>
                  <a:srgbClr val="000000"/>
                </a:solidFill>
                <a:latin typeface="Montserrat Black" pitchFamily="34" charset="0"/>
                <a:ea typeface="Montserrat Black" pitchFamily="34" charset="-122"/>
                <a:cs typeface="Montserrat Black" pitchFamily="34" charset="-120"/>
              </a:rPr>
              <a:t>Problem #1: Transpilation time</a:t>
            </a:r>
            <a:endParaRPr lang="en-US" sz="3240" dirty="0"/>
          </a:p>
        </p:txBody>
      </p:sp>
      <p:pic>
        <p:nvPicPr>
          <p:cNvPr id="6" name="img.freya@image.image.horizontal" descr="preencoded.png">    </p:cNvPr>
          <p:cNvPicPr>
            <a:picLocks noChangeAspect="1"/>
          </p:cNvPicPr>
          <p:nvPr/>
        </p:nvPicPr>
        <p:blipFill>
          <a:blip r:embed="rId1"/>
          <a:stretch>
            <a:fillRect/>
          </a:stretch>
        </p:blipFill>
        <p:spPr>
          <a:xfrm>
            <a:off x="2524601" y="1816608"/>
            <a:ext cx="1219200" cy="1219200"/>
          </a:xfrm>
          <a:prstGeom prst="rect">
            <a:avLst/>
          </a:prstGeom>
        </p:spPr>
      </p:pic>
      <p:sp>
        <p:nvSpPr>
          <p:cNvPr id="7" name="span"/>
          <p:cNvSpPr/>
          <p:nvPr/>
        </p:nvSpPr>
        <p:spPr>
          <a:xfrm>
            <a:off x="1734598" y="3310128"/>
            <a:ext cx="2799302" cy="280416"/>
          </a:xfrm>
          <a:prstGeom prst="rect">
            <a:avLst/>
          </a:prstGeom>
          <a:noFill/>
          <a:ln/>
        </p:spPr>
        <p:txBody>
          <a:bodyPr wrap="none" lIns="0" tIns="0" rIns="0" bIns="0" rtlCol="0" anchor="ctr"/>
          <a:lstStyle/>
          <a:p>
            <a:pPr indent="0" marL="0">
              <a:buNone/>
            </a:pPr>
            <a:r>
              <a:rPr lang="en-US" sz="1814" b="1" u="none" dirty="0">
                <a:solidFill>
                  <a:srgbClr val="000000"/>
                </a:solidFill>
                <a:latin typeface="Inter" pitchFamily="34" charset="0"/>
                <a:ea typeface="Inter" pitchFamily="34" charset="-122"/>
                <a:cs typeface="Inter" pitchFamily="34" charset="-120"/>
              </a:rPr>
              <a:t>Slow on large codebases</a:t>
            </a:r>
            <a:endParaRPr lang="en-US" sz="1814" dirty="0"/>
          </a:p>
        </p:txBody>
      </p:sp>
      <p:pic>
        <p:nvPicPr>
          <p:cNvPr id="8" name="img.freya@image.image.horizontal" descr="preencoded.png">    </p:cNvPr>
          <p:cNvPicPr>
            <a:picLocks noChangeAspect="1"/>
          </p:cNvPicPr>
          <p:nvPr/>
        </p:nvPicPr>
        <p:blipFill>
          <a:blip r:embed="rId2"/>
          <a:stretch>
            <a:fillRect/>
          </a:stretch>
        </p:blipFill>
        <p:spPr>
          <a:xfrm>
            <a:off x="8448104" y="1816608"/>
            <a:ext cx="1219200" cy="1219200"/>
          </a:xfrm>
          <a:prstGeom prst="rect">
            <a:avLst/>
          </a:prstGeom>
        </p:spPr>
      </p:pic>
      <p:sp>
        <p:nvSpPr>
          <p:cNvPr id="9" name="span"/>
          <p:cNvSpPr/>
          <p:nvPr/>
        </p:nvSpPr>
        <p:spPr>
          <a:xfrm>
            <a:off x="7658005" y="3310128"/>
            <a:ext cx="2799302" cy="280416"/>
          </a:xfrm>
          <a:prstGeom prst="rect">
            <a:avLst/>
          </a:prstGeom>
          <a:noFill/>
          <a:ln/>
        </p:spPr>
        <p:txBody>
          <a:bodyPr wrap="none" lIns="0" tIns="0" rIns="0" bIns="0" rtlCol="0" anchor="ctr"/>
          <a:lstStyle/>
          <a:p>
            <a:pPr indent="0" marL="0">
              <a:buNone/>
            </a:pPr>
            <a:r>
              <a:rPr lang="en-US" sz="1814" b="1" u="none" dirty="0">
                <a:solidFill>
                  <a:srgbClr val="000000"/>
                </a:solidFill>
                <a:latin typeface="Inter" pitchFamily="34" charset="0"/>
                <a:ea typeface="Inter" pitchFamily="34" charset="-122"/>
                <a:cs typeface="Inter" pitchFamily="34" charset="-120"/>
              </a:rPr>
              <a:t>Slow on large codebases</a:t>
            </a:r>
            <a:endParaRPr lang="en-US" sz="1814" dirty="0"/>
          </a:p>
        </p:txBody>
      </p:sp>
      <p:pic>
        <p:nvPicPr>
          <p:cNvPr id="10" name="img.freya@image.image.horizontal" descr="preencoded.png">    </p:cNvPr>
          <p:cNvPicPr>
            <a:picLocks noChangeAspect="1"/>
          </p:cNvPicPr>
          <p:nvPr/>
        </p:nvPicPr>
        <p:blipFill>
          <a:blip r:embed="rId3"/>
          <a:stretch>
            <a:fillRect/>
          </a:stretch>
        </p:blipFill>
        <p:spPr>
          <a:xfrm>
            <a:off x="2524601" y="4255580"/>
            <a:ext cx="1219200" cy="1219200"/>
          </a:xfrm>
          <a:prstGeom prst="rect">
            <a:avLst/>
          </a:prstGeom>
        </p:spPr>
      </p:pic>
      <p:sp>
        <p:nvSpPr>
          <p:cNvPr id="11" name="span"/>
          <p:cNvSpPr/>
          <p:nvPr/>
        </p:nvSpPr>
        <p:spPr>
          <a:xfrm>
            <a:off x="2545842" y="5749100"/>
            <a:ext cx="1176814" cy="280416"/>
          </a:xfrm>
          <a:prstGeom prst="rect">
            <a:avLst/>
          </a:prstGeom>
          <a:noFill/>
          <a:ln/>
        </p:spPr>
        <p:txBody>
          <a:bodyPr wrap="none" lIns="0" tIns="0" rIns="0" bIns="0" rtlCol="0" anchor="ctr"/>
          <a:lstStyle/>
          <a:p>
            <a:pPr indent="0" marL="0">
              <a:buNone/>
            </a:pPr>
            <a:r>
              <a:rPr lang="en-US" sz="1814" b="1" u="none" dirty="0">
                <a:solidFill>
                  <a:srgbClr val="000000"/>
                </a:solidFill>
                <a:latin typeface="Inter" pitchFamily="34" charset="0"/>
                <a:ea typeface="Inter" pitchFamily="34" charset="-122"/>
                <a:cs typeface="Inter" pitchFamily="34" charset="-120"/>
              </a:rPr>
              <a:t>Really fast</a:t>
            </a:r>
            <a:endParaRPr lang="en-US" sz="1814" dirty="0"/>
          </a:p>
        </p:txBody>
      </p:sp>
      <p:pic>
        <p:nvPicPr>
          <p:cNvPr id="12" name="img.freya@image.image.horizontal" descr="preencoded.png">    </p:cNvPr>
          <p:cNvPicPr>
            <a:picLocks noChangeAspect="1"/>
          </p:cNvPicPr>
          <p:nvPr/>
        </p:nvPicPr>
        <p:blipFill>
          <a:blip r:embed="rId4"/>
          <a:stretch>
            <a:fillRect/>
          </a:stretch>
        </p:blipFill>
        <p:spPr>
          <a:xfrm>
            <a:off x="8448104" y="4255580"/>
            <a:ext cx="1219200" cy="1219200"/>
          </a:xfrm>
          <a:prstGeom prst="rect">
            <a:avLst/>
          </a:prstGeom>
        </p:spPr>
      </p:pic>
      <p:sp>
        <p:nvSpPr>
          <p:cNvPr id="13" name="span"/>
          <p:cNvSpPr/>
          <p:nvPr/>
        </p:nvSpPr>
        <p:spPr>
          <a:xfrm>
            <a:off x="8590121" y="5749100"/>
            <a:ext cx="935069" cy="280416"/>
          </a:xfrm>
          <a:prstGeom prst="rect">
            <a:avLst/>
          </a:prstGeom>
          <a:noFill/>
          <a:ln/>
        </p:spPr>
        <p:txBody>
          <a:bodyPr wrap="none" lIns="0" tIns="0" rIns="0" bIns="0" rtlCol="0" anchor="ctr"/>
          <a:lstStyle/>
          <a:p>
            <a:pPr indent="0" marL="0">
              <a:buNone/>
            </a:pPr>
            <a:r>
              <a:rPr lang="en-US" sz="1814" b="1" u="none" dirty="0">
                <a:solidFill>
                  <a:srgbClr val="000000"/>
                </a:solidFill>
                <a:latin typeface="Inter" pitchFamily="34" charset="0"/>
                <a:ea typeface="Inter" pitchFamily="34" charset="-122"/>
                <a:cs typeface="Inter" pitchFamily="34" charset="-120"/>
              </a:rPr>
              <a:t>Average</a:t>
            </a:r>
            <a:endParaRPr lang="en-US" sz="1814"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bg>
      <p:bgPr>
        <a:solidFill>
          <a:srgbClr val="FFFFFF"/>
        </a:solidFill>
      </p:bgPr>
    </p:bg>
    <p:spTree>
      <p:nvGrpSpPr>
        <p:cNvPr id="1" name=""/>
        <p:cNvGrpSpPr/>
        <p:nvPr/>
      </p:nvGrpSpPr>
      <p:grpSpPr>
        <a:xfrm>
          <a:off x="0" y="0"/>
          <a:ext cx="0" cy="0"/>
          <a:chOff x="0" y="0"/>
          <a:chExt cx="0" cy="0"/>
        </a:xfrm>
      </p:grpSpPr>
      <p:sp>
        <p:nvSpPr>
          <p:cNvPr id="3" name="article.freya@slide.theme@default"/>
          <p:cNvSpPr/>
          <p:nvPr/>
        </p:nvSpPr>
        <p:spPr>
          <a:xfrm>
            <a:off x="0" y="0"/>
            <a:ext cx="12192000" cy="6827520"/>
          </a:xfrm>
          <a:prstGeom prst="rect">
            <a:avLst/>
          </a:prstGeom>
          <a:solidFill>
            <a:srgbClr val="FFFFFF"/>
          </a:solidFill>
          <a:ln w="12700">
            <a:solidFill>
              <a:srgbClr val="FFFFFF">
                <a:alpha val="0"/>
              </a:srgbClr>
            </a:solidFill>
            <a:prstDash val="solid"/>
          </a:ln>
        </p:spPr>
      </p:sp>
      <p:sp>
        <p:nvSpPr>
          <p:cNvPr id="4" name="span"/>
          <p:cNvSpPr/>
          <p:nvPr/>
        </p:nvSpPr>
        <p:spPr>
          <a:xfrm>
            <a:off x="4876800" y="3115056"/>
            <a:ext cx="2464784" cy="5010912"/>
          </a:xfrm>
          <a:prstGeom prst="rect">
            <a:avLst/>
          </a:prstGeom>
          <a:noFill/>
          <a:ln/>
        </p:spPr>
        <p:txBody>
          <a:bodyPr wrap="none" lIns="0" tIns="0" rIns="0" bIns="0" rtlCol="0" anchor="ctr"/>
          <a:lstStyle/>
          <a:p>
            <a:pPr indent="0" marL="0">
              <a:buNone/>
            </a:pPr>
            <a:r>
              <a:rPr lang="en-US" sz="32400" u="none" dirty="0">
                <a:solidFill>
                  <a:srgbClr val="D1D5DB"/>
                </a:solidFill>
                <a:latin typeface="Montserrat ExtraBold" pitchFamily="34" charset="0"/>
                <a:ea typeface="Montserrat ExtraBold" pitchFamily="34" charset="-122"/>
                <a:cs typeface="Montserrat ExtraBold" pitchFamily="34" charset="-120"/>
              </a:rPr>
              <a:t>2</a:t>
            </a:r>
            <a:endParaRPr lang="en-US" sz="32400" dirty="0"/>
          </a:p>
        </p:txBody>
      </p:sp>
      <p:sp>
        <p:nvSpPr>
          <p:cNvPr id="5" name="span"/>
          <p:cNvSpPr/>
          <p:nvPr/>
        </p:nvSpPr>
        <p:spPr>
          <a:xfrm>
            <a:off x="487680" y="518160"/>
            <a:ext cx="7370445" cy="499872"/>
          </a:xfrm>
          <a:prstGeom prst="rect">
            <a:avLst/>
          </a:prstGeom>
          <a:noFill/>
          <a:ln/>
        </p:spPr>
        <p:txBody>
          <a:bodyPr wrap="none" lIns="0" tIns="0" rIns="0" bIns="0" rtlCol="0" anchor="ctr"/>
          <a:lstStyle/>
          <a:p>
            <a:pPr indent="0" marL="0">
              <a:buNone/>
            </a:pPr>
            <a:r>
              <a:rPr lang="en-US" sz="3240" u="none" dirty="0">
                <a:solidFill>
                  <a:srgbClr val="000000"/>
                </a:solidFill>
                <a:latin typeface="Montserrat Black" pitchFamily="34" charset="0"/>
                <a:ea typeface="Montserrat Black" pitchFamily="34" charset="-122"/>
                <a:cs typeface="Montserrat Black" pitchFamily="34" charset="-120"/>
              </a:rPr>
              <a:t>Problem #2: Output optimization</a:t>
            </a:r>
            <a:endParaRPr lang="en-US" sz="3240" dirty="0"/>
          </a:p>
        </p:txBody>
      </p:sp>
      <p:pic>
        <p:nvPicPr>
          <p:cNvPr id="6" name="img.freya@image.image.horizontal" descr="preencoded.png">    </p:cNvPr>
          <p:cNvPicPr>
            <a:picLocks noChangeAspect="1"/>
          </p:cNvPicPr>
          <p:nvPr/>
        </p:nvPicPr>
        <p:blipFill>
          <a:blip r:embed="rId1"/>
          <a:stretch>
            <a:fillRect/>
          </a:stretch>
        </p:blipFill>
        <p:spPr>
          <a:xfrm>
            <a:off x="2524601" y="1816608"/>
            <a:ext cx="1219200" cy="1219200"/>
          </a:xfrm>
          <a:prstGeom prst="rect">
            <a:avLst/>
          </a:prstGeom>
        </p:spPr>
      </p:pic>
      <p:sp>
        <p:nvSpPr>
          <p:cNvPr id="7" name="span"/>
          <p:cNvSpPr/>
          <p:nvPr/>
        </p:nvSpPr>
        <p:spPr>
          <a:xfrm>
            <a:off x="2304002" y="3310128"/>
            <a:ext cx="1660398" cy="280416"/>
          </a:xfrm>
          <a:prstGeom prst="rect">
            <a:avLst/>
          </a:prstGeom>
          <a:noFill/>
          <a:ln/>
        </p:spPr>
        <p:txBody>
          <a:bodyPr wrap="none" lIns="0" tIns="0" rIns="0" bIns="0" rtlCol="0" anchor="ctr"/>
          <a:lstStyle/>
          <a:p>
            <a:pPr indent="0" marL="0">
              <a:buNone/>
            </a:pPr>
            <a:r>
              <a:rPr lang="en-US" sz="1814" b="1" u="none" dirty="0">
                <a:solidFill>
                  <a:srgbClr val="000000"/>
                </a:solidFill>
                <a:latin typeface="Inter" pitchFamily="34" charset="0"/>
                <a:ea typeface="Inter" pitchFamily="34" charset="-122"/>
                <a:cs typeface="Inter" pitchFamily="34" charset="-120"/>
              </a:rPr>
              <a:t>Well optimized</a:t>
            </a:r>
            <a:endParaRPr lang="en-US" sz="1814" dirty="0"/>
          </a:p>
        </p:txBody>
      </p:sp>
      <p:pic>
        <p:nvPicPr>
          <p:cNvPr id="8" name="img.freya@image.image.horizontal" descr="preencoded.png">    </p:cNvPr>
          <p:cNvPicPr>
            <a:picLocks noChangeAspect="1"/>
          </p:cNvPicPr>
          <p:nvPr/>
        </p:nvPicPr>
        <p:blipFill>
          <a:blip r:embed="rId2"/>
          <a:stretch>
            <a:fillRect/>
          </a:stretch>
        </p:blipFill>
        <p:spPr>
          <a:xfrm>
            <a:off x="8448104" y="1816608"/>
            <a:ext cx="1219200" cy="1219200"/>
          </a:xfrm>
          <a:prstGeom prst="rect">
            <a:avLst/>
          </a:prstGeom>
        </p:spPr>
      </p:pic>
      <p:sp>
        <p:nvSpPr>
          <p:cNvPr id="9" name="span"/>
          <p:cNvSpPr/>
          <p:nvPr/>
        </p:nvSpPr>
        <p:spPr>
          <a:xfrm>
            <a:off x="8170164" y="3310128"/>
            <a:ext cx="1774984" cy="280416"/>
          </a:xfrm>
          <a:prstGeom prst="rect">
            <a:avLst/>
          </a:prstGeom>
          <a:noFill/>
          <a:ln/>
        </p:spPr>
        <p:txBody>
          <a:bodyPr wrap="none" lIns="0" tIns="0" rIns="0" bIns="0" rtlCol="0" anchor="ctr"/>
          <a:lstStyle/>
          <a:p>
            <a:pPr indent="0" marL="0">
              <a:buNone/>
            </a:pPr>
            <a:r>
              <a:rPr lang="en-US" sz="1814" b="1" u="none" dirty="0">
                <a:solidFill>
                  <a:srgbClr val="000000"/>
                </a:solidFill>
                <a:latin typeface="Inter" pitchFamily="34" charset="0"/>
                <a:ea typeface="Inter" pitchFamily="34" charset="-122"/>
                <a:cs typeface="Inter" pitchFamily="34" charset="-120"/>
              </a:rPr>
              <a:t>Quite optimized</a:t>
            </a:r>
            <a:endParaRPr lang="en-US" sz="1814" dirty="0"/>
          </a:p>
        </p:txBody>
      </p:sp>
      <p:pic>
        <p:nvPicPr>
          <p:cNvPr id="10" name="img.freya@image.image.horizontal" descr="preencoded.png">    </p:cNvPr>
          <p:cNvPicPr>
            <a:picLocks noChangeAspect="1"/>
          </p:cNvPicPr>
          <p:nvPr/>
        </p:nvPicPr>
        <p:blipFill>
          <a:blip r:embed="rId3"/>
          <a:stretch>
            <a:fillRect/>
          </a:stretch>
        </p:blipFill>
        <p:spPr>
          <a:xfrm>
            <a:off x="2524601" y="4255580"/>
            <a:ext cx="1219200" cy="1219200"/>
          </a:xfrm>
          <a:prstGeom prst="rect">
            <a:avLst/>
          </a:prstGeom>
        </p:spPr>
      </p:pic>
      <p:sp>
        <p:nvSpPr>
          <p:cNvPr id="11" name="span"/>
          <p:cNvSpPr/>
          <p:nvPr/>
        </p:nvSpPr>
        <p:spPr>
          <a:xfrm>
            <a:off x="1940338" y="5749100"/>
            <a:ext cx="2387822" cy="280416"/>
          </a:xfrm>
          <a:prstGeom prst="rect">
            <a:avLst/>
          </a:prstGeom>
          <a:noFill/>
          <a:ln/>
        </p:spPr>
        <p:txBody>
          <a:bodyPr wrap="none" lIns="0" tIns="0" rIns="0" bIns="0" rtlCol="0" anchor="ctr"/>
          <a:lstStyle/>
          <a:p>
            <a:pPr indent="0" marL="0">
              <a:buNone/>
            </a:pPr>
            <a:r>
              <a:rPr lang="en-US" sz="1814" b="1" u="none" dirty="0">
                <a:solidFill>
                  <a:srgbClr val="000000"/>
                </a:solidFill>
                <a:latin typeface="Inter" pitchFamily="34" charset="0"/>
                <a:ea typeface="Inter" pitchFamily="34" charset="-122"/>
                <a:cs typeface="Inter" pitchFamily="34" charset="-120"/>
              </a:rPr>
              <a:t>Beautifully optimized</a:t>
            </a:r>
            <a:endParaRPr lang="en-US" sz="1814" dirty="0"/>
          </a:p>
        </p:txBody>
      </p:sp>
      <p:pic>
        <p:nvPicPr>
          <p:cNvPr id="12" name="img.freya@image.image.horizontal" descr="preencoded.png">    </p:cNvPr>
          <p:cNvPicPr>
            <a:picLocks noChangeAspect="1"/>
          </p:cNvPicPr>
          <p:nvPr/>
        </p:nvPicPr>
        <p:blipFill>
          <a:blip r:embed="rId4"/>
          <a:stretch>
            <a:fillRect/>
          </a:stretch>
        </p:blipFill>
        <p:spPr>
          <a:xfrm>
            <a:off x="8448104" y="4255580"/>
            <a:ext cx="1219200" cy="1219200"/>
          </a:xfrm>
          <a:prstGeom prst="rect">
            <a:avLst/>
          </a:prstGeom>
        </p:spPr>
      </p:pic>
      <p:sp>
        <p:nvSpPr>
          <p:cNvPr id="13" name="span"/>
          <p:cNvSpPr/>
          <p:nvPr/>
        </p:nvSpPr>
        <p:spPr>
          <a:xfrm>
            <a:off x="8732711" y="5749100"/>
            <a:ext cx="649891" cy="280416"/>
          </a:xfrm>
          <a:prstGeom prst="rect">
            <a:avLst/>
          </a:prstGeom>
          <a:noFill/>
          <a:ln/>
        </p:spPr>
        <p:txBody>
          <a:bodyPr wrap="none" lIns="0" tIns="0" rIns="0" bIns="0" rtlCol="0" anchor="ctr"/>
          <a:lstStyle/>
          <a:p>
            <a:pPr indent="0" marL="0">
              <a:buNone/>
            </a:pPr>
            <a:r>
              <a:rPr lang="en-US" sz="1814" b="1" u="none" dirty="0">
                <a:solidFill>
                  <a:srgbClr val="000000"/>
                </a:solidFill>
                <a:latin typeface="Inter" pitchFamily="34" charset="0"/>
                <a:ea typeface="Inter" pitchFamily="34" charset="-122"/>
                <a:cs typeface="Inter" pitchFamily="34" charset="-120"/>
              </a:rPr>
              <a:t>Awful</a:t>
            </a:r>
            <a:endParaRPr lang="en-US" sz="1814"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6">
    <p:bg>
      <p:bgPr>
        <a:solidFill>
          <a:srgbClr val="FFFFFF"/>
        </a:solidFill>
      </p:bgPr>
    </p:bg>
    <p:spTree>
      <p:nvGrpSpPr>
        <p:cNvPr id="1" name=""/>
        <p:cNvGrpSpPr/>
        <p:nvPr/>
      </p:nvGrpSpPr>
      <p:grpSpPr>
        <a:xfrm>
          <a:off x="0" y="0"/>
          <a:ext cx="0" cy="0"/>
          <a:chOff x="0" y="0"/>
          <a:chExt cx="0" cy="0"/>
        </a:xfrm>
      </p:grpSpPr>
      <p:sp>
        <p:nvSpPr>
          <p:cNvPr id="3" name="article.freya@slide.theme@default"/>
          <p:cNvSpPr/>
          <p:nvPr/>
        </p:nvSpPr>
        <p:spPr>
          <a:xfrm>
            <a:off x="0" y="0"/>
            <a:ext cx="12192000" cy="6827520"/>
          </a:xfrm>
          <a:prstGeom prst="rect">
            <a:avLst/>
          </a:prstGeom>
          <a:solidFill>
            <a:srgbClr val="FFFFFF"/>
          </a:solidFill>
          <a:ln w="12700">
            <a:solidFill>
              <a:srgbClr val="FFFFFF">
                <a:alpha val="0"/>
              </a:srgbClr>
            </a:solidFill>
            <a:prstDash val="solid"/>
          </a:ln>
        </p:spPr>
      </p:sp>
      <p:sp>
        <p:nvSpPr>
          <p:cNvPr id="4" name="span"/>
          <p:cNvSpPr/>
          <p:nvPr/>
        </p:nvSpPr>
        <p:spPr>
          <a:xfrm>
            <a:off x="487680" y="518160"/>
            <a:ext cx="6906768" cy="499872"/>
          </a:xfrm>
          <a:prstGeom prst="rect">
            <a:avLst/>
          </a:prstGeom>
          <a:noFill/>
          <a:ln/>
        </p:spPr>
        <p:txBody>
          <a:bodyPr wrap="none" lIns="0" tIns="0" rIns="0" bIns="0" rtlCol="0" anchor="ctr"/>
          <a:lstStyle/>
          <a:p>
            <a:pPr indent="0" marL="0">
              <a:buNone/>
            </a:pPr>
            <a:r>
              <a:rPr lang="en-US" sz="3240" u="none" dirty="0">
                <a:solidFill>
                  <a:srgbClr val="000000"/>
                </a:solidFill>
                <a:latin typeface="Montserrat Black" pitchFamily="34" charset="0"/>
                <a:ea typeface="Montserrat Black" pitchFamily="34" charset="-122"/>
                <a:cs typeface="Montserrat Black" pitchFamily="34" charset="-120"/>
              </a:rPr>
              <a:t>Let's focus on the popular one!</a:t>
            </a:r>
            <a:endParaRPr lang="en-US" sz="3240" dirty="0"/>
          </a:p>
        </p:txBody>
      </p:sp>
      <p:sp>
        <p:nvSpPr>
          <p:cNvPr id="5" name="div.spacer"/>
          <p:cNvSpPr/>
          <p:nvPr/>
        </p:nvSpPr>
        <p:spPr>
          <a:xfrm>
            <a:off x="6089904" y="2596229"/>
            <a:ext cx="12192" cy="3546539"/>
          </a:xfrm>
          <a:prstGeom prst="rect">
            <a:avLst/>
          </a:prstGeom>
          <a:solidFill>
            <a:srgbClr val="D4D4D4"/>
          </a:solidFill>
          <a:ln w="12700">
            <a:solidFill>
              <a:srgbClr val="D4D4D4">
                <a:alpha val="0"/>
              </a:srgbClr>
            </a:solidFill>
            <a:prstDash val="solid"/>
          </a:ln>
        </p:spPr>
      </p:sp>
      <p:sp>
        <p:nvSpPr>
          <p:cNvPr id="6" name="span"/>
          <p:cNvSpPr/>
          <p:nvPr/>
        </p:nvSpPr>
        <p:spPr>
          <a:xfrm>
            <a:off x="487680" y="1571625"/>
            <a:ext cx="333851"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No</a:t>
            </a:r>
            <a:endParaRPr lang="en-US" sz="1944" dirty="0"/>
          </a:p>
        </p:txBody>
      </p:sp>
      <p:sp>
        <p:nvSpPr>
          <p:cNvPr id="7" name="span"/>
          <p:cNvSpPr/>
          <p:nvPr/>
        </p:nvSpPr>
        <p:spPr>
          <a:xfrm>
            <a:off x="890873" y="1571625"/>
            <a:ext cx="985838"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intention</a:t>
            </a:r>
            <a:endParaRPr lang="en-US" sz="1944" dirty="0"/>
          </a:p>
        </p:txBody>
      </p:sp>
      <p:sp>
        <p:nvSpPr>
          <p:cNvPr id="8" name="span"/>
          <p:cNvSpPr/>
          <p:nvPr/>
        </p:nvSpPr>
        <p:spPr>
          <a:xfrm>
            <a:off x="1946053" y="1571625"/>
            <a:ext cx="218027"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to</a:t>
            </a:r>
            <a:endParaRPr lang="en-US" sz="1944" dirty="0"/>
          </a:p>
        </p:txBody>
      </p:sp>
      <p:sp>
        <p:nvSpPr>
          <p:cNvPr id="9" name="span"/>
          <p:cNvSpPr/>
          <p:nvPr/>
        </p:nvSpPr>
        <p:spPr>
          <a:xfrm>
            <a:off x="2233422" y="1571625"/>
            <a:ext cx="1388364"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discriminate</a:t>
            </a:r>
            <a:endParaRPr lang="en-US" sz="1944" dirty="0"/>
          </a:p>
        </p:txBody>
      </p:sp>
      <p:sp>
        <p:nvSpPr>
          <p:cNvPr id="10" name="span"/>
          <p:cNvSpPr/>
          <p:nvPr/>
        </p:nvSpPr>
        <p:spPr>
          <a:xfrm>
            <a:off x="3691128" y="1571625"/>
            <a:ext cx="414338"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any</a:t>
            </a:r>
            <a:endParaRPr lang="en-US" sz="1944" dirty="0"/>
          </a:p>
        </p:txBody>
      </p:sp>
      <p:sp>
        <p:nvSpPr>
          <p:cNvPr id="11" name="span"/>
          <p:cNvSpPr/>
          <p:nvPr/>
        </p:nvSpPr>
        <p:spPr>
          <a:xfrm>
            <a:off x="4174808" y="1571625"/>
            <a:ext cx="1129856"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language.</a:t>
            </a:r>
            <a:endParaRPr lang="en-US" sz="1944" dirty="0"/>
          </a:p>
        </p:txBody>
      </p:sp>
      <p:pic>
        <p:nvPicPr>
          <p:cNvPr id="12" name="img.freya@image.image.horizontal" descr="preencoded.png">    </p:cNvPr>
          <p:cNvPicPr>
            <a:picLocks noChangeAspect="1"/>
          </p:cNvPicPr>
          <p:nvPr/>
        </p:nvPicPr>
        <p:blipFill>
          <a:blip r:embed="rId1"/>
          <a:stretch>
            <a:fillRect/>
          </a:stretch>
        </p:blipFill>
        <p:spPr>
          <a:xfrm>
            <a:off x="2496312" y="3329369"/>
            <a:ext cx="1219200" cy="1219200"/>
          </a:xfrm>
          <a:prstGeom prst="rect">
            <a:avLst/>
          </a:prstGeom>
        </p:spPr>
      </p:pic>
      <p:sp>
        <p:nvSpPr>
          <p:cNvPr id="13" name="span"/>
          <p:cNvSpPr/>
          <p:nvPr/>
        </p:nvSpPr>
        <p:spPr>
          <a:xfrm>
            <a:off x="2790254" y="4822889"/>
            <a:ext cx="631222" cy="280416"/>
          </a:xfrm>
          <a:prstGeom prst="rect">
            <a:avLst/>
          </a:prstGeom>
          <a:noFill/>
          <a:ln/>
        </p:spPr>
        <p:txBody>
          <a:bodyPr wrap="none" lIns="0" tIns="0" rIns="0" bIns="0" rtlCol="0" anchor="ctr"/>
          <a:lstStyle/>
          <a:p>
            <a:pPr indent="0" marL="0">
              <a:buNone/>
            </a:pPr>
            <a:r>
              <a:rPr lang="en-US" sz="1814" b="1" u="none" dirty="0">
                <a:solidFill>
                  <a:srgbClr val="000000"/>
                </a:solidFill>
                <a:latin typeface="Inter" pitchFamily="34" charset="0"/>
                <a:ea typeface="Inter" pitchFamily="34" charset="-122"/>
                <a:cs typeface="Inter" pitchFamily="34" charset="-120"/>
              </a:rPr>
              <a:t>Babel</a:t>
            </a:r>
            <a:endParaRPr lang="en-US" sz="1814" dirty="0"/>
          </a:p>
        </p:txBody>
      </p:sp>
      <p:sp>
        <p:nvSpPr>
          <p:cNvPr id="14" name="span"/>
          <p:cNvSpPr/>
          <p:nvPr/>
        </p:nvSpPr>
        <p:spPr>
          <a:xfrm>
            <a:off x="1954911" y="5150263"/>
            <a:ext cx="2302002"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Light" pitchFamily="34" charset="0"/>
                <a:ea typeface="Inter Light" pitchFamily="34" charset="-122"/>
                <a:cs typeface="Inter Light" pitchFamily="34" charset="-120"/>
              </a:rPr>
              <a:t>Quite fast, well optimized</a:t>
            </a:r>
            <a:endParaRPr lang="en-US" sz="1555" dirty="0"/>
          </a:p>
        </p:txBody>
      </p:sp>
      <p:pic>
        <p:nvPicPr>
          <p:cNvPr id="15" name="img.freya@image.image.horizontal" descr="preencoded.png">    </p:cNvPr>
          <p:cNvPicPr>
            <a:picLocks noChangeAspect="1"/>
          </p:cNvPicPr>
          <p:nvPr/>
        </p:nvPicPr>
        <p:blipFill>
          <a:blip r:embed="rId2"/>
          <a:stretch>
            <a:fillRect/>
          </a:stretch>
        </p:blipFill>
        <p:spPr>
          <a:xfrm>
            <a:off x="8476488" y="3329369"/>
            <a:ext cx="1219200" cy="1219200"/>
          </a:xfrm>
          <a:prstGeom prst="rect">
            <a:avLst/>
          </a:prstGeom>
        </p:spPr>
      </p:pic>
      <p:sp>
        <p:nvSpPr>
          <p:cNvPr id="16" name="span"/>
          <p:cNvSpPr/>
          <p:nvPr/>
        </p:nvSpPr>
        <p:spPr>
          <a:xfrm>
            <a:off x="8849011" y="4822889"/>
            <a:ext cx="473964" cy="280416"/>
          </a:xfrm>
          <a:prstGeom prst="rect">
            <a:avLst/>
          </a:prstGeom>
          <a:noFill/>
          <a:ln/>
        </p:spPr>
        <p:txBody>
          <a:bodyPr wrap="none" lIns="0" tIns="0" rIns="0" bIns="0" rtlCol="0" anchor="ctr"/>
          <a:lstStyle/>
          <a:p>
            <a:pPr indent="0" marL="0">
              <a:buNone/>
            </a:pPr>
            <a:r>
              <a:rPr lang="en-US" sz="1814" b="1" u="none" dirty="0">
                <a:solidFill>
                  <a:srgbClr val="000000"/>
                </a:solidFill>
                <a:latin typeface="Inter" pitchFamily="34" charset="0"/>
                <a:ea typeface="Inter" pitchFamily="34" charset="-122"/>
                <a:cs typeface="Inter" pitchFamily="34" charset="-120"/>
              </a:rPr>
              <a:t>TSC</a:t>
            </a:r>
            <a:endParaRPr lang="en-US" sz="1814" dirty="0"/>
          </a:p>
        </p:txBody>
      </p:sp>
      <p:sp>
        <p:nvSpPr>
          <p:cNvPr id="17" name="span"/>
          <p:cNvSpPr/>
          <p:nvPr/>
        </p:nvSpPr>
        <p:spPr>
          <a:xfrm>
            <a:off x="7853744" y="5150263"/>
            <a:ext cx="2464594"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Light" pitchFamily="34" charset="0"/>
                <a:ea typeface="Inter Light" pitchFamily="34" charset="-122"/>
                <a:cs typeface="Inter Light" pitchFamily="34" charset="-120"/>
              </a:rPr>
              <a:t>Quite slow, quite optimized</a:t>
            </a:r>
            <a:endParaRPr lang="en-US" sz="1555"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7">
    <p:bg>
      <p:bgPr>
        <a:solidFill>
          <a:srgbClr val="FFFFFF"/>
        </a:solidFill>
      </p:bgPr>
    </p:bg>
    <p:spTree>
      <p:nvGrpSpPr>
        <p:cNvPr id="1" name=""/>
        <p:cNvGrpSpPr/>
        <p:nvPr/>
      </p:nvGrpSpPr>
      <p:grpSpPr>
        <a:xfrm>
          <a:off x="0" y="0"/>
          <a:ext cx="0" cy="0"/>
          <a:chOff x="0" y="0"/>
          <a:chExt cx="0" cy="0"/>
        </a:xfrm>
      </p:grpSpPr>
      <p:sp>
        <p:nvSpPr>
          <p:cNvPr id="3" name="article.freya@slide.theme@default"/>
          <p:cNvSpPr/>
          <p:nvPr/>
        </p:nvSpPr>
        <p:spPr>
          <a:xfrm>
            <a:off x="0" y="0"/>
            <a:ext cx="12192000" cy="6827520"/>
          </a:xfrm>
          <a:prstGeom prst="rect">
            <a:avLst/>
          </a:prstGeom>
          <a:solidFill>
            <a:srgbClr val="FFFFFF"/>
          </a:solidFill>
          <a:ln w="12700">
            <a:solidFill>
              <a:srgbClr val="FFFFFF">
                <a:alpha val="0"/>
              </a:srgbClr>
            </a:solidFill>
            <a:prstDash val="solid"/>
          </a:ln>
        </p:spPr>
      </p:sp>
      <p:sp>
        <p:nvSpPr>
          <p:cNvPr id="4" name="span"/>
          <p:cNvSpPr/>
          <p:nvPr/>
        </p:nvSpPr>
        <p:spPr>
          <a:xfrm>
            <a:off x="487680" y="518160"/>
            <a:ext cx="6402705" cy="499872"/>
          </a:xfrm>
          <a:prstGeom prst="rect">
            <a:avLst/>
          </a:prstGeom>
          <a:noFill/>
          <a:ln/>
        </p:spPr>
        <p:txBody>
          <a:bodyPr wrap="none" lIns="0" tIns="0" rIns="0" bIns="0" rtlCol="0" anchor="ctr"/>
          <a:lstStyle/>
          <a:p>
            <a:pPr indent="0" marL="0">
              <a:buNone/>
            </a:pPr>
            <a:r>
              <a:rPr lang="en-US" sz="3240" u="none" dirty="0">
                <a:solidFill>
                  <a:srgbClr val="000000"/>
                </a:solidFill>
                <a:latin typeface="Montserrat Black" pitchFamily="34" charset="0"/>
                <a:ea typeface="Montserrat Black" pitchFamily="34" charset="-122"/>
                <a:cs typeface="Montserrat Black" pitchFamily="34" charset="-120"/>
              </a:rPr>
              <a:t>How does a transpiler work?</a:t>
            </a:r>
            <a:endParaRPr lang="en-US" sz="3240" dirty="0"/>
          </a:p>
        </p:txBody>
      </p:sp>
      <p:sp>
        <p:nvSpPr>
          <p:cNvPr id="5" name="span"/>
          <p:cNvSpPr/>
          <p:nvPr/>
        </p:nvSpPr>
        <p:spPr>
          <a:xfrm>
            <a:off x="487680" y="1571625"/>
            <a:ext cx="1255586"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Transpiling</a:t>
            </a:r>
            <a:endParaRPr lang="en-US" sz="1944" dirty="0"/>
          </a:p>
        </p:txBody>
      </p:sp>
      <p:sp>
        <p:nvSpPr>
          <p:cNvPr id="6" name="span"/>
          <p:cNvSpPr/>
          <p:nvPr/>
        </p:nvSpPr>
        <p:spPr>
          <a:xfrm>
            <a:off x="1812608" y="1571625"/>
            <a:ext cx="489871"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time</a:t>
            </a:r>
            <a:endParaRPr lang="en-US" sz="1944" dirty="0"/>
          </a:p>
        </p:txBody>
      </p:sp>
      <p:sp>
        <p:nvSpPr>
          <p:cNvPr id="7" name="span"/>
          <p:cNvSpPr/>
          <p:nvPr/>
        </p:nvSpPr>
        <p:spPr>
          <a:xfrm>
            <a:off x="2371820" y="1571625"/>
            <a:ext cx="703993"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grows</a:t>
            </a:r>
            <a:endParaRPr lang="en-US" sz="1944" dirty="0"/>
          </a:p>
        </p:txBody>
      </p:sp>
      <p:sp>
        <p:nvSpPr>
          <p:cNvPr id="8" name="span"/>
          <p:cNvSpPr/>
          <p:nvPr/>
        </p:nvSpPr>
        <p:spPr>
          <a:xfrm>
            <a:off x="3145155" y="1571625"/>
            <a:ext cx="1579245"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proportionally</a:t>
            </a:r>
            <a:endParaRPr lang="en-US" sz="1944" dirty="0"/>
          </a:p>
        </p:txBody>
      </p:sp>
      <p:sp>
        <p:nvSpPr>
          <p:cNvPr id="9" name="span"/>
          <p:cNvSpPr/>
          <p:nvPr/>
        </p:nvSpPr>
        <p:spPr>
          <a:xfrm>
            <a:off x="4793742" y="1571625"/>
            <a:ext cx="218027"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to</a:t>
            </a:r>
            <a:endParaRPr lang="en-US" sz="1944" dirty="0"/>
          </a:p>
        </p:txBody>
      </p:sp>
      <p:sp>
        <p:nvSpPr>
          <p:cNvPr id="10" name="span"/>
          <p:cNvSpPr/>
          <p:nvPr/>
        </p:nvSpPr>
        <p:spPr>
          <a:xfrm>
            <a:off x="5081111" y="1571625"/>
            <a:ext cx="362236"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the</a:t>
            </a:r>
            <a:endParaRPr lang="en-US" sz="1944" dirty="0"/>
          </a:p>
        </p:txBody>
      </p:sp>
      <p:sp>
        <p:nvSpPr>
          <p:cNvPr id="11" name="span"/>
          <p:cNvSpPr/>
          <p:nvPr/>
        </p:nvSpPr>
        <p:spPr>
          <a:xfrm>
            <a:off x="5512689" y="1571625"/>
            <a:ext cx="784955"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source</a:t>
            </a:r>
            <a:endParaRPr lang="en-US" sz="1944" dirty="0"/>
          </a:p>
        </p:txBody>
      </p:sp>
      <p:sp>
        <p:nvSpPr>
          <p:cNvPr id="12" name="span"/>
          <p:cNvSpPr/>
          <p:nvPr/>
        </p:nvSpPr>
        <p:spPr>
          <a:xfrm>
            <a:off x="6366986" y="1571625"/>
            <a:ext cx="645890"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code.</a:t>
            </a:r>
            <a:endParaRPr lang="en-US" sz="1944" dirty="0"/>
          </a:p>
        </p:txBody>
      </p:sp>
      <p:sp>
        <p:nvSpPr>
          <p:cNvPr id="13" name="span"/>
          <p:cNvSpPr/>
          <p:nvPr/>
        </p:nvSpPr>
        <p:spPr>
          <a:xfrm>
            <a:off x="812864" y="2332101"/>
            <a:ext cx="284417" cy="792480"/>
          </a:xfrm>
          <a:prstGeom prst="rect">
            <a:avLst/>
          </a:prstGeom>
          <a:noFill/>
          <a:ln/>
        </p:spPr>
        <p:txBody>
          <a:bodyPr wrap="none" lIns="0" tIns="0" rIns="0" bIns="0" rtlCol="0" anchor="ctr"/>
          <a:lstStyle/>
          <a:p>
            <a:pPr indent="0" marL="0">
              <a:buNone/>
            </a:pPr>
            <a:r>
              <a:rPr lang="en-US" sz="5184" b="1" u="none" dirty="0">
                <a:solidFill>
                  <a:srgbClr val="2563EB"/>
                </a:solidFill>
                <a:latin typeface="Bitter" pitchFamily="34" charset="0"/>
                <a:ea typeface="Bitter" pitchFamily="34" charset="-122"/>
                <a:cs typeface="Bitter" pitchFamily="34" charset="-120"/>
              </a:rPr>
              <a:t>1</a:t>
            </a:r>
            <a:endParaRPr lang="en-US" sz="5184" dirty="0"/>
          </a:p>
        </p:txBody>
      </p:sp>
      <p:sp>
        <p:nvSpPr>
          <p:cNvPr id="14" name="span"/>
          <p:cNvSpPr/>
          <p:nvPr/>
        </p:nvSpPr>
        <p:spPr>
          <a:xfrm>
            <a:off x="1341120" y="2429637"/>
            <a:ext cx="854583" cy="280416"/>
          </a:xfrm>
          <a:prstGeom prst="rect">
            <a:avLst/>
          </a:prstGeom>
          <a:noFill/>
          <a:ln/>
        </p:spPr>
        <p:txBody>
          <a:bodyPr wrap="none" lIns="0" tIns="0" rIns="0" bIns="0" rtlCol="0" anchor="ctr"/>
          <a:lstStyle/>
          <a:p>
            <a:pPr indent="0" marL="0">
              <a:buNone/>
            </a:pPr>
            <a:r>
              <a:rPr lang="en-US" sz="1814" b="1" u="none" dirty="0">
                <a:solidFill>
                  <a:srgbClr val="000000"/>
                </a:solidFill>
                <a:latin typeface="Inter" pitchFamily="34" charset="0"/>
                <a:ea typeface="Inter" pitchFamily="34" charset="-122"/>
                <a:cs typeface="Inter" pitchFamily="34" charset="-120"/>
              </a:rPr>
              <a:t>Parsing</a:t>
            </a:r>
            <a:endParaRPr lang="en-US" sz="1814" dirty="0"/>
          </a:p>
        </p:txBody>
      </p:sp>
      <p:sp>
        <p:nvSpPr>
          <p:cNvPr id="15" name="span"/>
          <p:cNvSpPr/>
          <p:nvPr/>
        </p:nvSpPr>
        <p:spPr>
          <a:xfrm>
            <a:off x="1341120" y="2757011"/>
            <a:ext cx="6881051"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Light" pitchFamily="34" charset="0"/>
                <a:ea typeface="Inter Light" pitchFamily="34" charset="-122"/>
                <a:cs typeface="Inter Light" pitchFamily="34" charset="-120"/>
              </a:rPr>
              <a:t>The source code is parsed and converted to an Abstract Syntax Tree (AST)</a:t>
            </a:r>
            <a:endParaRPr lang="en-US" sz="1555" dirty="0"/>
          </a:p>
        </p:txBody>
      </p:sp>
      <p:sp>
        <p:nvSpPr>
          <p:cNvPr id="16" name="span"/>
          <p:cNvSpPr/>
          <p:nvPr/>
        </p:nvSpPr>
        <p:spPr>
          <a:xfrm>
            <a:off x="726567" y="3673221"/>
            <a:ext cx="370713" cy="792480"/>
          </a:xfrm>
          <a:prstGeom prst="rect">
            <a:avLst/>
          </a:prstGeom>
          <a:noFill/>
          <a:ln/>
        </p:spPr>
        <p:txBody>
          <a:bodyPr wrap="none" lIns="0" tIns="0" rIns="0" bIns="0" rtlCol="0" anchor="ctr"/>
          <a:lstStyle/>
          <a:p>
            <a:pPr indent="0" marL="0">
              <a:buNone/>
            </a:pPr>
            <a:r>
              <a:rPr lang="en-US" sz="5184" b="1" u="none" dirty="0">
                <a:solidFill>
                  <a:srgbClr val="2563EB"/>
                </a:solidFill>
                <a:latin typeface="Bitter" pitchFamily="34" charset="0"/>
                <a:ea typeface="Bitter" pitchFamily="34" charset="-122"/>
                <a:cs typeface="Bitter" pitchFamily="34" charset="-120"/>
              </a:rPr>
              <a:t>2</a:t>
            </a:r>
            <a:endParaRPr lang="en-US" sz="5184" dirty="0"/>
          </a:p>
        </p:txBody>
      </p:sp>
      <p:sp>
        <p:nvSpPr>
          <p:cNvPr id="17" name="span"/>
          <p:cNvSpPr/>
          <p:nvPr/>
        </p:nvSpPr>
        <p:spPr>
          <a:xfrm>
            <a:off x="1341120" y="3770757"/>
            <a:ext cx="1737074" cy="280416"/>
          </a:xfrm>
          <a:prstGeom prst="rect">
            <a:avLst/>
          </a:prstGeom>
          <a:noFill/>
          <a:ln/>
        </p:spPr>
        <p:txBody>
          <a:bodyPr wrap="none" lIns="0" tIns="0" rIns="0" bIns="0" rtlCol="0" anchor="ctr"/>
          <a:lstStyle/>
          <a:p>
            <a:pPr indent="0" marL="0">
              <a:buNone/>
            </a:pPr>
            <a:r>
              <a:rPr lang="en-US" sz="1814" b="1" u="none" dirty="0">
                <a:solidFill>
                  <a:srgbClr val="000000"/>
                </a:solidFill>
                <a:latin typeface="Inter" pitchFamily="34" charset="0"/>
                <a:ea typeface="Inter" pitchFamily="34" charset="-122"/>
                <a:cs typeface="Inter" pitchFamily="34" charset="-120"/>
              </a:rPr>
              <a:t>Transformation</a:t>
            </a:r>
            <a:endParaRPr lang="en-US" sz="1814" dirty="0"/>
          </a:p>
        </p:txBody>
      </p:sp>
      <p:sp>
        <p:nvSpPr>
          <p:cNvPr id="18" name="span"/>
          <p:cNvSpPr/>
          <p:nvPr/>
        </p:nvSpPr>
        <p:spPr>
          <a:xfrm>
            <a:off x="1341120" y="4098131"/>
            <a:ext cx="7734681"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Light" pitchFamily="34" charset="0"/>
                <a:ea typeface="Inter Light" pitchFamily="34" charset="-122"/>
                <a:cs typeface="Inter Light" pitchFamily="34" charset="-120"/>
              </a:rPr>
              <a:t>The source language AST is traversed and mapped to the destination language AST.</a:t>
            </a:r>
            <a:endParaRPr lang="en-US" sz="1555" dirty="0"/>
          </a:p>
        </p:txBody>
      </p:sp>
      <p:sp>
        <p:nvSpPr>
          <p:cNvPr id="19" name="span"/>
          <p:cNvSpPr/>
          <p:nvPr/>
        </p:nvSpPr>
        <p:spPr>
          <a:xfrm>
            <a:off x="717995" y="5014341"/>
            <a:ext cx="379286" cy="792480"/>
          </a:xfrm>
          <a:prstGeom prst="rect">
            <a:avLst/>
          </a:prstGeom>
          <a:noFill/>
          <a:ln/>
        </p:spPr>
        <p:txBody>
          <a:bodyPr wrap="none" lIns="0" tIns="0" rIns="0" bIns="0" rtlCol="0" anchor="ctr"/>
          <a:lstStyle/>
          <a:p>
            <a:pPr indent="0" marL="0">
              <a:buNone/>
            </a:pPr>
            <a:r>
              <a:rPr lang="en-US" sz="5184" b="1" u="none" dirty="0">
                <a:solidFill>
                  <a:srgbClr val="2563EB"/>
                </a:solidFill>
                <a:latin typeface="Bitter" pitchFamily="34" charset="0"/>
                <a:ea typeface="Bitter" pitchFamily="34" charset="-122"/>
                <a:cs typeface="Bitter" pitchFamily="34" charset="-120"/>
              </a:rPr>
              <a:t>3</a:t>
            </a:r>
            <a:endParaRPr lang="en-US" sz="5184" dirty="0"/>
          </a:p>
        </p:txBody>
      </p:sp>
      <p:sp>
        <p:nvSpPr>
          <p:cNvPr id="20" name="span"/>
          <p:cNvSpPr/>
          <p:nvPr/>
        </p:nvSpPr>
        <p:spPr>
          <a:xfrm>
            <a:off x="1341120" y="5111877"/>
            <a:ext cx="3081338" cy="280416"/>
          </a:xfrm>
          <a:prstGeom prst="rect">
            <a:avLst/>
          </a:prstGeom>
          <a:noFill/>
          <a:ln/>
        </p:spPr>
        <p:txBody>
          <a:bodyPr wrap="none" lIns="0" tIns="0" rIns="0" bIns="0" rtlCol="0" anchor="ctr"/>
          <a:lstStyle/>
          <a:p>
            <a:pPr indent="0" marL="0">
              <a:buNone/>
            </a:pPr>
            <a:r>
              <a:rPr lang="en-US" sz="1814" b="1" u="none" dirty="0">
                <a:solidFill>
                  <a:srgbClr val="000000"/>
                </a:solidFill>
                <a:latin typeface="Inter" pitchFamily="34" charset="0"/>
                <a:ea typeface="Inter" pitchFamily="34" charset="-122"/>
                <a:cs typeface="Inter" pitchFamily="34" charset="-120"/>
              </a:rPr>
              <a:t>Code generation (codegen)</a:t>
            </a:r>
            <a:endParaRPr lang="en-US" sz="1814" dirty="0"/>
          </a:p>
        </p:txBody>
      </p:sp>
      <p:sp>
        <p:nvSpPr>
          <p:cNvPr id="21" name="span"/>
          <p:cNvSpPr/>
          <p:nvPr/>
        </p:nvSpPr>
        <p:spPr>
          <a:xfrm>
            <a:off x="1341120" y="5439251"/>
            <a:ext cx="6831806"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Light" pitchFamily="34" charset="0"/>
                <a:ea typeface="Inter Light" pitchFamily="34" charset="-122"/>
                <a:cs typeface="Inter Light" pitchFamily="34" charset="-120"/>
              </a:rPr>
              <a:t>The destination language AST is converted to the destination source code.</a:t>
            </a:r>
            <a:endParaRPr lang="en-US" sz="1555"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28">
    <p:bg>
      <p:bgPr>
        <a:solidFill>
          <a:srgbClr val="FFFFFF"/>
        </a:solidFill>
      </p:bgPr>
    </p:bg>
    <p:spTree>
      <p:nvGrpSpPr>
        <p:cNvPr id="1" name=""/>
        <p:cNvGrpSpPr/>
        <p:nvPr/>
      </p:nvGrpSpPr>
      <p:grpSpPr>
        <a:xfrm>
          <a:off x="0" y="0"/>
          <a:ext cx="0" cy="0"/>
          <a:chOff x="0" y="0"/>
          <a:chExt cx="0" cy="0"/>
        </a:xfrm>
      </p:grpSpPr>
      <p:sp>
        <p:nvSpPr>
          <p:cNvPr id="3" name="article.freya@slide.theme@default"/>
          <p:cNvSpPr/>
          <p:nvPr/>
        </p:nvSpPr>
        <p:spPr>
          <a:xfrm>
            <a:off x="0" y="0"/>
            <a:ext cx="12192000" cy="6827520"/>
          </a:xfrm>
          <a:prstGeom prst="rect">
            <a:avLst/>
          </a:prstGeom>
          <a:solidFill>
            <a:srgbClr val="FFFFFF"/>
          </a:solidFill>
          <a:ln w="12700">
            <a:solidFill>
              <a:srgbClr val="FFFFFF">
                <a:alpha val="0"/>
              </a:srgbClr>
            </a:solidFill>
            <a:prstDash val="solid"/>
          </a:ln>
        </p:spPr>
      </p:sp>
      <p:sp>
        <p:nvSpPr>
          <p:cNvPr id="4" name="span"/>
          <p:cNvSpPr/>
          <p:nvPr/>
        </p:nvSpPr>
        <p:spPr>
          <a:xfrm>
            <a:off x="121920" y="3115056"/>
            <a:ext cx="1666494" cy="5010912"/>
          </a:xfrm>
          <a:prstGeom prst="rect">
            <a:avLst/>
          </a:prstGeom>
          <a:noFill/>
          <a:ln/>
        </p:spPr>
        <p:txBody>
          <a:bodyPr wrap="none" lIns="0" tIns="0" rIns="0" bIns="0" rtlCol="0" anchor="ctr"/>
          <a:lstStyle/>
          <a:p>
            <a:pPr indent="0" marL="0">
              <a:buNone/>
            </a:pPr>
            <a:r>
              <a:rPr lang="en-US" sz="32400" u="none" dirty="0">
                <a:solidFill>
                  <a:srgbClr val="D1D5DB"/>
                </a:solidFill>
                <a:latin typeface="Montserrat ExtraBold" pitchFamily="34" charset="0"/>
                <a:ea typeface="Montserrat ExtraBold" pitchFamily="34" charset="-122"/>
                <a:cs typeface="Montserrat ExtraBold" pitchFamily="34" charset="-120"/>
              </a:rPr>
              <a:t>1</a:t>
            </a:r>
            <a:endParaRPr lang="en-US" sz="32400" dirty="0"/>
          </a:p>
        </p:txBody>
      </p:sp>
      <p:sp>
        <p:nvSpPr>
          <p:cNvPr id="5" name="span"/>
          <p:cNvSpPr/>
          <p:nvPr/>
        </p:nvSpPr>
        <p:spPr>
          <a:xfrm>
            <a:off x="487680" y="518160"/>
            <a:ext cx="6530626" cy="499872"/>
          </a:xfrm>
          <a:prstGeom prst="rect">
            <a:avLst/>
          </a:prstGeom>
          <a:noFill/>
          <a:ln/>
        </p:spPr>
        <p:txBody>
          <a:bodyPr wrap="none" lIns="0" tIns="0" rIns="0" bIns="0" rtlCol="0" anchor="ctr"/>
          <a:lstStyle/>
          <a:p>
            <a:pPr indent="0" marL="0">
              <a:buNone/>
            </a:pPr>
            <a:r>
              <a:rPr lang="en-US" sz="3240" u="none" dirty="0">
                <a:solidFill>
                  <a:srgbClr val="000000"/>
                </a:solidFill>
                <a:latin typeface="Montserrat Black" pitchFamily="34" charset="0"/>
                <a:ea typeface="Montserrat Black" pitchFamily="34" charset="-122"/>
                <a:cs typeface="Montserrat Black" pitchFamily="34" charset="-120"/>
              </a:rPr>
              <a:t>Parsing step #1: Tokenization</a:t>
            </a:r>
            <a:endParaRPr lang="en-US" sz="3240" dirty="0"/>
          </a:p>
        </p:txBody>
      </p:sp>
      <p:sp>
        <p:nvSpPr>
          <p:cNvPr id="6" name="div.spacer"/>
          <p:cNvSpPr/>
          <p:nvPr/>
        </p:nvSpPr>
        <p:spPr>
          <a:xfrm>
            <a:off x="6089904" y="2596229"/>
            <a:ext cx="12192" cy="3546539"/>
          </a:xfrm>
          <a:prstGeom prst="rect">
            <a:avLst/>
          </a:prstGeom>
          <a:solidFill>
            <a:srgbClr val="D4D4D4"/>
          </a:solidFill>
          <a:ln w="12700">
            <a:solidFill>
              <a:srgbClr val="D4D4D4">
                <a:alpha val="0"/>
              </a:srgbClr>
            </a:solidFill>
            <a:prstDash val="solid"/>
          </a:ln>
        </p:spPr>
      </p:sp>
      <p:sp>
        <p:nvSpPr>
          <p:cNvPr id="7" name="span"/>
          <p:cNvSpPr/>
          <p:nvPr/>
        </p:nvSpPr>
        <p:spPr>
          <a:xfrm>
            <a:off x="487680" y="1571625"/>
            <a:ext cx="445484"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The</a:t>
            </a:r>
            <a:endParaRPr lang="en-US" sz="1944" dirty="0"/>
          </a:p>
        </p:txBody>
      </p:sp>
      <p:sp>
        <p:nvSpPr>
          <p:cNvPr id="8" name="span"/>
          <p:cNvSpPr/>
          <p:nvPr/>
        </p:nvSpPr>
        <p:spPr>
          <a:xfrm>
            <a:off x="1002506" y="1571625"/>
            <a:ext cx="570643"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input</a:t>
            </a:r>
            <a:endParaRPr lang="en-US" sz="1944" dirty="0"/>
          </a:p>
        </p:txBody>
      </p:sp>
      <p:sp>
        <p:nvSpPr>
          <p:cNvPr id="9" name="span"/>
          <p:cNvSpPr/>
          <p:nvPr/>
        </p:nvSpPr>
        <p:spPr>
          <a:xfrm>
            <a:off x="1642491" y="1571625"/>
            <a:ext cx="185166"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is</a:t>
            </a:r>
            <a:endParaRPr lang="en-US" sz="1944" dirty="0"/>
          </a:p>
        </p:txBody>
      </p:sp>
      <p:sp>
        <p:nvSpPr>
          <p:cNvPr id="10" name="span"/>
          <p:cNvSpPr/>
          <p:nvPr/>
        </p:nvSpPr>
        <p:spPr>
          <a:xfrm>
            <a:off x="1896999" y="1571625"/>
            <a:ext cx="841629"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divided</a:t>
            </a:r>
            <a:endParaRPr lang="en-US" sz="1944" dirty="0"/>
          </a:p>
        </p:txBody>
      </p:sp>
      <p:sp>
        <p:nvSpPr>
          <p:cNvPr id="11" name="span"/>
          <p:cNvSpPr/>
          <p:nvPr/>
        </p:nvSpPr>
        <p:spPr>
          <a:xfrm>
            <a:off x="2807970" y="1571625"/>
            <a:ext cx="421005"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into</a:t>
            </a:r>
            <a:endParaRPr lang="en-US" sz="1944" dirty="0"/>
          </a:p>
        </p:txBody>
      </p:sp>
      <p:sp>
        <p:nvSpPr>
          <p:cNvPr id="12" name="span"/>
          <p:cNvSpPr/>
          <p:nvPr/>
        </p:nvSpPr>
        <p:spPr>
          <a:xfrm>
            <a:off x="3298317" y="1571625"/>
            <a:ext cx="828389"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tokens.</a:t>
            </a:r>
            <a:endParaRPr lang="en-US" sz="1944" dirty="0"/>
          </a:p>
        </p:txBody>
      </p:sp>
      <p:pic>
        <p:nvPicPr>
          <p:cNvPr id="13" name="img.freya@image.image.horizontal.talk@parsing" descr="preencoded.png">    </p:cNvPr>
          <p:cNvPicPr>
            <a:picLocks noChangeAspect="1"/>
          </p:cNvPicPr>
          <p:nvPr/>
        </p:nvPicPr>
        <p:blipFill>
          <a:blip r:embed="rId1"/>
          <a:stretch>
            <a:fillRect/>
          </a:stretch>
        </p:blipFill>
        <p:spPr>
          <a:xfrm>
            <a:off x="1277112" y="3172492"/>
            <a:ext cx="3657600" cy="1804416"/>
          </a:xfrm>
          <a:prstGeom prst="rect">
            <a:avLst/>
          </a:prstGeom>
        </p:spPr>
      </p:pic>
      <p:sp>
        <p:nvSpPr>
          <p:cNvPr id="14" name="span"/>
          <p:cNvSpPr/>
          <p:nvPr/>
        </p:nvSpPr>
        <p:spPr>
          <a:xfrm>
            <a:off x="2815209" y="5251228"/>
            <a:ext cx="581311" cy="280416"/>
          </a:xfrm>
          <a:prstGeom prst="rect">
            <a:avLst/>
          </a:prstGeom>
          <a:noFill/>
          <a:ln/>
        </p:spPr>
        <p:txBody>
          <a:bodyPr wrap="none" lIns="0" tIns="0" rIns="0" bIns="0" rtlCol="0" anchor="ctr"/>
          <a:lstStyle/>
          <a:p>
            <a:pPr indent="0" marL="0">
              <a:buNone/>
            </a:pPr>
            <a:r>
              <a:rPr lang="en-US" sz="1814" b="1" u="none" dirty="0">
                <a:solidFill>
                  <a:srgbClr val="000000"/>
                </a:solidFill>
                <a:latin typeface="Inter" pitchFamily="34" charset="0"/>
                <a:ea typeface="Inter" pitchFamily="34" charset="-122"/>
                <a:cs typeface="Inter" pitchFamily="34" charset="-120"/>
              </a:rPr>
              <a:t>Input</a:t>
            </a:r>
            <a:endParaRPr lang="en-US" sz="1814" dirty="0"/>
          </a:p>
        </p:txBody>
      </p:sp>
      <p:pic>
        <p:nvPicPr>
          <p:cNvPr id="15" name="img.freya@image.image.horizontal.talk@parsing" descr="preencoded.png">    </p:cNvPr>
          <p:cNvPicPr>
            <a:picLocks noChangeAspect="1"/>
          </p:cNvPicPr>
          <p:nvPr/>
        </p:nvPicPr>
        <p:blipFill>
          <a:blip r:embed="rId2"/>
          <a:stretch>
            <a:fillRect/>
          </a:stretch>
        </p:blipFill>
        <p:spPr>
          <a:xfrm>
            <a:off x="7257288" y="3172492"/>
            <a:ext cx="3657600" cy="1804416"/>
          </a:xfrm>
          <a:prstGeom prst="rect">
            <a:avLst/>
          </a:prstGeom>
        </p:spPr>
      </p:pic>
      <p:sp>
        <p:nvSpPr>
          <p:cNvPr id="16" name="span"/>
          <p:cNvSpPr/>
          <p:nvPr/>
        </p:nvSpPr>
        <p:spPr>
          <a:xfrm>
            <a:off x="8696801" y="5251228"/>
            <a:ext cx="778574" cy="280416"/>
          </a:xfrm>
          <a:prstGeom prst="rect">
            <a:avLst/>
          </a:prstGeom>
          <a:noFill/>
          <a:ln/>
        </p:spPr>
        <p:txBody>
          <a:bodyPr wrap="none" lIns="0" tIns="0" rIns="0" bIns="0" rtlCol="0" anchor="ctr"/>
          <a:lstStyle/>
          <a:p>
            <a:pPr indent="0" marL="0">
              <a:buNone/>
            </a:pPr>
            <a:r>
              <a:rPr lang="en-US" sz="1814" b="1" u="none" dirty="0">
                <a:solidFill>
                  <a:srgbClr val="000000"/>
                </a:solidFill>
                <a:latin typeface="Inter" pitchFamily="34" charset="0"/>
                <a:ea typeface="Inter" pitchFamily="34" charset="-122"/>
                <a:cs typeface="Inter" pitchFamily="34" charset="-120"/>
              </a:rPr>
              <a:t>Output</a:t>
            </a:r>
            <a:endParaRPr lang="en-US" sz="1814"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name="Slide 29">
    <p:bg>
      <p:bgPr>
        <a:solidFill>
          <a:srgbClr val="FFFFFF"/>
        </a:solidFill>
      </p:bgPr>
    </p:bg>
    <p:spTree>
      <p:nvGrpSpPr>
        <p:cNvPr id="1" name=""/>
        <p:cNvGrpSpPr/>
        <p:nvPr/>
      </p:nvGrpSpPr>
      <p:grpSpPr>
        <a:xfrm>
          <a:off x="0" y="0"/>
          <a:ext cx="0" cy="0"/>
          <a:chOff x="0" y="0"/>
          <a:chExt cx="0" cy="0"/>
        </a:xfrm>
      </p:grpSpPr>
      <p:sp>
        <p:nvSpPr>
          <p:cNvPr id="3" name="article.freya@slide.theme@default"/>
          <p:cNvSpPr/>
          <p:nvPr/>
        </p:nvSpPr>
        <p:spPr>
          <a:xfrm>
            <a:off x="0" y="0"/>
            <a:ext cx="12192000" cy="6827520"/>
          </a:xfrm>
          <a:prstGeom prst="rect">
            <a:avLst/>
          </a:prstGeom>
          <a:solidFill>
            <a:srgbClr val="FFFFFF"/>
          </a:solidFill>
          <a:ln w="12700">
            <a:solidFill>
              <a:srgbClr val="FFFFFF">
                <a:alpha val="0"/>
              </a:srgbClr>
            </a:solidFill>
            <a:prstDash val="solid"/>
          </a:ln>
        </p:spPr>
      </p:sp>
      <p:sp>
        <p:nvSpPr>
          <p:cNvPr id="4" name="span"/>
          <p:cNvSpPr/>
          <p:nvPr/>
        </p:nvSpPr>
        <p:spPr>
          <a:xfrm>
            <a:off x="121920" y="3115056"/>
            <a:ext cx="2464784" cy="5010912"/>
          </a:xfrm>
          <a:prstGeom prst="rect">
            <a:avLst/>
          </a:prstGeom>
          <a:noFill/>
          <a:ln/>
        </p:spPr>
        <p:txBody>
          <a:bodyPr wrap="none" lIns="0" tIns="0" rIns="0" bIns="0" rtlCol="0" anchor="ctr"/>
          <a:lstStyle/>
          <a:p>
            <a:pPr indent="0" marL="0">
              <a:buNone/>
            </a:pPr>
            <a:r>
              <a:rPr lang="en-US" sz="32400" u="none" dirty="0">
                <a:solidFill>
                  <a:srgbClr val="D1D5DB"/>
                </a:solidFill>
                <a:latin typeface="Montserrat ExtraBold" pitchFamily="34" charset="0"/>
                <a:ea typeface="Montserrat ExtraBold" pitchFamily="34" charset="-122"/>
                <a:cs typeface="Montserrat ExtraBold" pitchFamily="34" charset="-120"/>
              </a:rPr>
              <a:t>2</a:t>
            </a:r>
            <a:endParaRPr lang="en-US" sz="32400" dirty="0"/>
          </a:p>
        </p:txBody>
      </p:sp>
      <p:sp>
        <p:nvSpPr>
          <p:cNvPr id="5" name="span"/>
          <p:cNvSpPr/>
          <p:nvPr/>
        </p:nvSpPr>
        <p:spPr>
          <a:xfrm>
            <a:off x="487680" y="518160"/>
            <a:ext cx="8230838" cy="499872"/>
          </a:xfrm>
          <a:prstGeom prst="rect">
            <a:avLst/>
          </a:prstGeom>
          <a:noFill/>
          <a:ln/>
        </p:spPr>
        <p:txBody>
          <a:bodyPr wrap="none" lIns="0" tIns="0" rIns="0" bIns="0" rtlCol="0" anchor="ctr"/>
          <a:lstStyle/>
          <a:p>
            <a:pPr indent="0" marL="0">
              <a:buNone/>
            </a:pPr>
            <a:r>
              <a:rPr lang="en-US" sz="3240" u="none" dirty="0">
                <a:solidFill>
                  <a:srgbClr val="000000"/>
                </a:solidFill>
                <a:latin typeface="Montserrat Black" pitchFamily="34" charset="0"/>
                <a:ea typeface="Montserrat Black" pitchFamily="34" charset="-122"/>
                <a:cs typeface="Montserrat Black" pitchFamily="34" charset="-120"/>
              </a:rPr>
              <a:t>Parsing step #2: Syntactical Analysis</a:t>
            </a:r>
            <a:endParaRPr lang="en-US" sz="3240" dirty="0"/>
          </a:p>
        </p:txBody>
      </p:sp>
      <p:sp>
        <p:nvSpPr>
          <p:cNvPr id="6" name="div.spacer"/>
          <p:cNvSpPr/>
          <p:nvPr/>
        </p:nvSpPr>
        <p:spPr>
          <a:xfrm>
            <a:off x="6089904" y="2596229"/>
            <a:ext cx="12192" cy="3546539"/>
          </a:xfrm>
          <a:prstGeom prst="rect">
            <a:avLst/>
          </a:prstGeom>
          <a:solidFill>
            <a:srgbClr val="D4D4D4"/>
          </a:solidFill>
          <a:ln w="12700">
            <a:solidFill>
              <a:srgbClr val="D4D4D4">
                <a:alpha val="0"/>
              </a:srgbClr>
            </a:solidFill>
            <a:prstDash val="solid"/>
          </a:ln>
        </p:spPr>
      </p:sp>
      <p:sp>
        <p:nvSpPr>
          <p:cNvPr id="7" name="span"/>
          <p:cNvSpPr/>
          <p:nvPr/>
        </p:nvSpPr>
        <p:spPr>
          <a:xfrm>
            <a:off x="487680" y="1571625"/>
            <a:ext cx="445484"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The</a:t>
            </a:r>
            <a:endParaRPr lang="en-US" sz="1944" dirty="0"/>
          </a:p>
        </p:txBody>
      </p:sp>
      <p:sp>
        <p:nvSpPr>
          <p:cNvPr id="8" name="span"/>
          <p:cNvSpPr/>
          <p:nvPr/>
        </p:nvSpPr>
        <p:spPr>
          <a:xfrm>
            <a:off x="1002506" y="1571625"/>
            <a:ext cx="758762"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tokens</a:t>
            </a:r>
            <a:endParaRPr lang="en-US" sz="1944" dirty="0"/>
          </a:p>
        </p:txBody>
      </p:sp>
      <p:sp>
        <p:nvSpPr>
          <p:cNvPr id="9" name="span"/>
          <p:cNvSpPr/>
          <p:nvPr/>
        </p:nvSpPr>
        <p:spPr>
          <a:xfrm>
            <a:off x="1830610" y="1571625"/>
            <a:ext cx="363379"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are</a:t>
            </a:r>
            <a:endParaRPr lang="en-US" sz="1944" dirty="0"/>
          </a:p>
        </p:txBody>
      </p:sp>
      <p:sp>
        <p:nvSpPr>
          <p:cNvPr id="10" name="span"/>
          <p:cNvSpPr/>
          <p:nvPr/>
        </p:nvSpPr>
        <p:spPr>
          <a:xfrm>
            <a:off x="2263331" y="1571625"/>
            <a:ext cx="794671"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parsed</a:t>
            </a:r>
            <a:endParaRPr lang="en-US" sz="1944" dirty="0"/>
          </a:p>
        </p:txBody>
      </p:sp>
      <p:sp>
        <p:nvSpPr>
          <p:cNvPr id="11" name="span"/>
          <p:cNvSpPr/>
          <p:nvPr/>
        </p:nvSpPr>
        <p:spPr>
          <a:xfrm>
            <a:off x="3127343" y="1571625"/>
            <a:ext cx="429578"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and</a:t>
            </a:r>
            <a:endParaRPr lang="en-US" sz="1944" dirty="0"/>
          </a:p>
        </p:txBody>
      </p:sp>
      <p:sp>
        <p:nvSpPr>
          <p:cNvPr id="12" name="span"/>
          <p:cNvSpPr/>
          <p:nvPr/>
        </p:nvSpPr>
        <p:spPr>
          <a:xfrm>
            <a:off x="3626263" y="1571625"/>
            <a:ext cx="1101281"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analysed.</a:t>
            </a:r>
            <a:endParaRPr lang="en-US" sz="1944" dirty="0"/>
          </a:p>
        </p:txBody>
      </p:sp>
      <p:pic>
        <p:nvPicPr>
          <p:cNvPr id="13" name="img.freya@image.image.horizontal.talk@parsing" descr="preencoded.png">    </p:cNvPr>
          <p:cNvPicPr>
            <a:picLocks noChangeAspect="1"/>
          </p:cNvPicPr>
          <p:nvPr/>
        </p:nvPicPr>
        <p:blipFill>
          <a:blip r:embed="rId1"/>
          <a:stretch>
            <a:fillRect/>
          </a:stretch>
        </p:blipFill>
        <p:spPr>
          <a:xfrm>
            <a:off x="1277112" y="2805113"/>
            <a:ext cx="3657600" cy="2267712"/>
          </a:xfrm>
          <a:prstGeom prst="rect">
            <a:avLst/>
          </a:prstGeom>
        </p:spPr>
      </p:pic>
      <p:sp>
        <p:nvSpPr>
          <p:cNvPr id="14" name="span"/>
          <p:cNvSpPr/>
          <p:nvPr/>
        </p:nvSpPr>
        <p:spPr>
          <a:xfrm>
            <a:off x="2815209" y="5347145"/>
            <a:ext cx="581311" cy="280416"/>
          </a:xfrm>
          <a:prstGeom prst="rect">
            <a:avLst/>
          </a:prstGeom>
          <a:noFill/>
          <a:ln/>
        </p:spPr>
        <p:txBody>
          <a:bodyPr wrap="none" lIns="0" tIns="0" rIns="0" bIns="0" rtlCol="0" anchor="ctr"/>
          <a:lstStyle/>
          <a:p>
            <a:pPr indent="0" marL="0">
              <a:buNone/>
            </a:pPr>
            <a:r>
              <a:rPr lang="en-US" sz="1814" b="1" u="none" dirty="0">
                <a:solidFill>
                  <a:srgbClr val="000000"/>
                </a:solidFill>
                <a:latin typeface="Inter" pitchFamily="34" charset="0"/>
                <a:ea typeface="Inter" pitchFamily="34" charset="-122"/>
                <a:cs typeface="Inter" pitchFamily="34" charset="-120"/>
              </a:rPr>
              <a:t>Input</a:t>
            </a:r>
            <a:endParaRPr lang="en-US" sz="1814" dirty="0"/>
          </a:p>
        </p:txBody>
      </p:sp>
      <p:sp>
        <p:nvSpPr>
          <p:cNvPr id="15" name="span"/>
          <p:cNvSpPr/>
          <p:nvPr/>
        </p:nvSpPr>
        <p:spPr>
          <a:xfrm>
            <a:off x="2578132" y="5674519"/>
            <a:ext cx="1055465"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Light" pitchFamily="34" charset="0"/>
                <a:ea typeface="Inter Light" pitchFamily="34" charset="-122"/>
                <a:cs typeface="Inter Light" pitchFamily="34" charset="-120"/>
              </a:rPr>
              <a:t>(user code)</a:t>
            </a:r>
            <a:endParaRPr lang="en-US" sz="1555" dirty="0"/>
          </a:p>
        </p:txBody>
      </p:sp>
      <p:pic>
        <p:nvPicPr>
          <p:cNvPr id="16" name="img.freya@image.image.horizontal.talk@parsing" descr="preencoded.png">    </p:cNvPr>
          <p:cNvPicPr>
            <a:picLocks noChangeAspect="1"/>
          </p:cNvPicPr>
          <p:nvPr/>
        </p:nvPicPr>
        <p:blipFill>
          <a:blip r:embed="rId2"/>
          <a:stretch>
            <a:fillRect/>
          </a:stretch>
        </p:blipFill>
        <p:spPr>
          <a:xfrm>
            <a:off x="7257288" y="2805113"/>
            <a:ext cx="3657600" cy="2267712"/>
          </a:xfrm>
          <a:prstGeom prst="rect">
            <a:avLst/>
          </a:prstGeom>
        </p:spPr>
      </p:pic>
      <p:sp>
        <p:nvSpPr>
          <p:cNvPr id="17" name="span"/>
          <p:cNvSpPr/>
          <p:nvPr/>
        </p:nvSpPr>
        <p:spPr>
          <a:xfrm>
            <a:off x="8486870" y="5347145"/>
            <a:ext cx="1198436" cy="280416"/>
          </a:xfrm>
          <a:prstGeom prst="rect">
            <a:avLst/>
          </a:prstGeom>
          <a:noFill/>
          <a:ln/>
        </p:spPr>
        <p:txBody>
          <a:bodyPr wrap="none" lIns="0" tIns="0" rIns="0" bIns="0" rtlCol="0" anchor="ctr"/>
          <a:lstStyle/>
          <a:p>
            <a:pPr indent="0" marL="0">
              <a:buNone/>
            </a:pPr>
            <a:r>
              <a:rPr lang="en-US" sz="1814" b="1" u="none" dirty="0">
                <a:solidFill>
                  <a:srgbClr val="000000"/>
                </a:solidFill>
                <a:latin typeface="Inter" pitchFamily="34" charset="0"/>
                <a:ea typeface="Inter" pitchFamily="34" charset="-122"/>
                <a:cs typeface="Inter" pitchFamily="34" charset="-120"/>
              </a:rPr>
              <a:t>Parse Tree</a:t>
            </a:r>
            <a:endParaRPr lang="en-US" sz="1814" dirty="0"/>
          </a:p>
        </p:txBody>
      </p:sp>
      <p:sp>
        <p:nvSpPr>
          <p:cNvPr id="18" name="span"/>
          <p:cNvSpPr/>
          <p:nvPr/>
        </p:nvSpPr>
        <p:spPr>
          <a:xfrm>
            <a:off x="7752398" y="5674519"/>
            <a:ext cx="2667381"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Light" pitchFamily="34" charset="0"/>
                <a:ea typeface="Inter Light" pitchFamily="34" charset="-122"/>
                <a:cs typeface="Inter Light" pitchFamily="34" charset="-120"/>
              </a:rPr>
              <a:t>(a.k.a. Concrete Syntax Tree)</a:t>
            </a:r>
            <a:endParaRPr lang="en-US" sz="1555" dirty="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name="Slide 30">
    <p:bg>
      <p:bgPr>
        <a:solidFill>
          <a:srgbClr val="FFFFFF"/>
        </a:solidFill>
      </p:bgPr>
    </p:bg>
    <p:spTree>
      <p:nvGrpSpPr>
        <p:cNvPr id="1" name=""/>
        <p:cNvGrpSpPr/>
        <p:nvPr/>
      </p:nvGrpSpPr>
      <p:grpSpPr>
        <a:xfrm>
          <a:off x="0" y="0"/>
          <a:ext cx="0" cy="0"/>
          <a:chOff x="0" y="0"/>
          <a:chExt cx="0" cy="0"/>
        </a:xfrm>
      </p:grpSpPr>
      <p:sp>
        <p:nvSpPr>
          <p:cNvPr id="3" name="article.freya@slide.theme@default"/>
          <p:cNvSpPr/>
          <p:nvPr/>
        </p:nvSpPr>
        <p:spPr>
          <a:xfrm>
            <a:off x="0" y="0"/>
            <a:ext cx="12192000" cy="6827520"/>
          </a:xfrm>
          <a:prstGeom prst="rect">
            <a:avLst/>
          </a:prstGeom>
          <a:solidFill>
            <a:srgbClr val="FFFFFF"/>
          </a:solidFill>
          <a:ln w="12700">
            <a:solidFill>
              <a:srgbClr val="FFFFFF">
                <a:alpha val="0"/>
              </a:srgbClr>
            </a:solidFill>
            <a:prstDash val="solid"/>
          </a:ln>
        </p:spPr>
      </p:sp>
      <p:sp>
        <p:nvSpPr>
          <p:cNvPr id="4" name="span"/>
          <p:cNvSpPr/>
          <p:nvPr/>
        </p:nvSpPr>
        <p:spPr>
          <a:xfrm>
            <a:off x="121920" y="3115056"/>
            <a:ext cx="2481263" cy="5010912"/>
          </a:xfrm>
          <a:prstGeom prst="rect">
            <a:avLst/>
          </a:prstGeom>
          <a:noFill/>
          <a:ln/>
        </p:spPr>
        <p:txBody>
          <a:bodyPr wrap="none" lIns="0" tIns="0" rIns="0" bIns="0" rtlCol="0" anchor="ctr"/>
          <a:lstStyle/>
          <a:p>
            <a:pPr indent="0" marL="0">
              <a:buNone/>
            </a:pPr>
            <a:r>
              <a:rPr lang="en-US" sz="32400" u="none" dirty="0">
                <a:solidFill>
                  <a:srgbClr val="D1D5DB"/>
                </a:solidFill>
                <a:latin typeface="Montserrat ExtraBold" pitchFamily="34" charset="0"/>
                <a:ea typeface="Montserrat ExtraBold" pitchFamily="34" charset="-122"/>
                <a:cs typeface="Montserrat ExtraBold" pitchFamily="34" charset="-120"/>
              </a:rPr>
              <a:t>3</a:t>
            </a:r>
            <a:endParaRPr lang="en-US" sz="32400" dirty="0"/>
          </a:p>
        </p:txBody>
      </p:sp>
      <p:sp>
        <p:nvSpPr>
          <p:cNvPr id="5" name="span"/>
          <p:cNvSpPr/>
          <p:nvPr/>
        </p:nvSpPr>
        <p:spPr>
          <a:xfrm>
            <a:off x="487680" y="518160"/>
            <a:ext cx="7351586" cy="499872"/>
          </a:xfrm>
          <a:prstGeom prst="rect">
            <a:avLst/>
          </a:prstGeom>
          <a:noFill/>
          <a:ln/>
        </p:spPr>
        <p:txBody>
          <a:bodyPr wrap="none" lIns="0" tIns="0" rIns="0" bIns="0" rtlCol="0" anchor="ctr"/>
          <a:lstStyle/>
          <a:p>
            <a:pPr indent="0" marL="0">
              <a:buNone/>
            </a:pPr>
            <a:r>
              <a:rPr lang="en-US" sz="3240" u="none" dirty="0">
                <a:solidFill>
                  <a:srgbClr val="000000"/>
                </a:solidFill>
                <a:latin typeface="Montserrat Black" pitchFamily="34" charset="0"/>
                <a:ea typeface="Montserrat Black" pitchFamily="34" charset="-122"/>
                <a:cs typeface="Montserrat Black" pitchFamily="34" charset="-120"/>
              </a:rPr>
              <a:t>Parsing step #3: Prepare the AST</a:t>
            </a:r>
            <a:endParaRPr lang="en-US" sz="3240" dirty="0"/>
          </a:p>
        </p:txBody>
      </p:sp>
      <p:sp>
        <p:nvSpPr>
          <p:cNvPr id="6" name="span"/>
          <p:cNvSpPr/>
          <p:nvPr/>
        </p:nvSpPr>
        <p:spPr>
          <a:xfrm>
            <a:off x="487680" y="1571625"/>
            <a:ext cx="445484"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The</a:t>
            </a:r>
            <a:endParaRPr lang="en-US" sz="1944" dirty="0"/>
          </a:p>
        </p:txBody>
      </p:sp>
      <p:sp>
        <p:nvSpPr>
          <p:cNvPr id="7" name="span"/>
          <p:cNvSpPr/>
          <p:nvPr/>
        </p:nvSpPr>
        <p:spPr>
          <a:xfrm>
            <a:off x="1002506" y="1571625"/>
            <a:ext cx="649986"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Parse</a:t>
            </a:r>
            <a:endParaRPr lang="en-US" sz="1944" dirty="0"/>
          </a:p>
        </p:txBody>
      </p:sp>
      <p:sp>
        <p:nvSpPr>
          <p:cNvPr id="8" name="span"/>
          <p:cNvSpPr/>
          <p:nvPr/>
        </p:nvSpPr>
        <p:spPr>
          <a:xfrm>
            <a:off x="1721834" y="1571625"/>
            <a:ext cx="513874"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Tree</a:t>
            </a:r>
            <a:endParaRPr lang="en-US" sz="1944" dirty="0"/>
          </a:p>
        </p:txBody>
      </p:sp>
      <p:sp>
        <p:nvSpPr>
          <p:cNvPr id="9" name="span"/>
          <p:cNvSpPr/>
          <p:nvPr/>
        </p:nvSpPr>
        <p:spPr>
          <a:xfrm>
            <a:off x="2305050" y="1571625"/>
            <a:ext cx="185166"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is</a:t>
            </a:r>
            <a:endParaRPr lang="en-US" sz="1944" dirty="0"/>
          </a:p>
        </p:txBody>
      </p:sp>
      <p:sp>
        <p:nvSpPr>
          <p:cNvPr id="10" name="span"/>
          <p:cNvSpPr/>
          <p:nvPr/>
        </p:nvSpPr>
        <p:spPr>
          <a:xfrm>
            <a:off x="2559558" y="1571625"/>
            <a:ext cx="1157288"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converted</a:t>
            </a:r>
            <a:endParaRPr lang="en-US" sz="1944" dirty="0"/>
          </a:p>
        </p:txBody>
      </p:sp>
      <p:sp>
        <p:nvSpPr>
          <p:cNvPr id="11" name="span"/>
          <p:cNvSpPr/>
          <p:nvPr/>
        </p:nvSpPr>
        <p:spPr>
          <a:xfrm>
            <a:off x="3786188" y="1571625"/>
            <a:ext cx="420910"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into</a:t>
            </a:r>
            <a:endParaRPr lang="en-US" sz="1944" dirty="0"/>
          </a:p>
        </p:txBody>
      </p:sp>
      <p:sp>
        <p:nvSpPr>
          <p:cNvPr id="12" name="span"/>
          <p:cNvSpPr/>
          <p:nvPr/>
        </p:nvSpPr>
        <p:spPr>
          <a:xfrm>
            <a:off x="4276439" y="1571625"/>
            <a:ext cx="362236"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the</a:t>
            </a:r>
            <a:endParaRPr lang="en-US" sz="1944" dirty="0"/>
          </a:p>
        </p:txBody>
      </p:sp>
      <p:sp>
        <p:nvSpPr>
          <p:cNvPr id="13" name="span"/>
          <p:cNvSpPr/>
          <p:nvPr/>
        </p:nvSpPr>
        <p:spPr>
          <a:xfrm>
            <a:off x="4708017" y="1571625"/>
            <a:ext cx="952024"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Abstract</a:t>
            </a:r>
            <a:endParaRPr lang="en-US" sz="1944" dirty="0"/>
          </a:p>
        </p:txBody>
      </p:sp>
      <p:sp>
        <p:nvSpPr>
          <p:cNvPr id="14" name="span"/>
          <p:cNvSpPr/>
          <p:nvPr/>
        </p:nvSpPr>
        <p:spPr>
          <a:xfrm>
            <a:off x="5729383" y="1571625"/>
            <a:ext cx="751999"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syntax</a:t>
            </a:r>
            <a:endParaRPr lang="en-US" sz="1944" dirty="0"/>
          </a:p>
        </p:txBody>
      </p:sp>
      <p:sp>
        <p:nvSpPr>
          <p:cNvPr id="15" name="span"/>
          <p:cNvSpPr/>
          <p:nvPr/>
        </p:nvSpPr>
        <p:spPr>
          <a:xfrm>
            <a:off x="6550724" y="1571625"/>
            <a:ext cx="514255"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tree.</a:t>
            </a:r>
            <a:endParaRPr lang="en-US" sz="1944" dirty="0"/>
          </a:p>
        </p:txBody>
      </p:sp>
      <p:pic>
        <p:nvPicPr>
          <p:cNvPr id="16" name="img.freya@image.image.with-content" descr="preencoded.png">    </p:cNvPr>
          <p:cNvPicPr>
            <a:picLocks noChangeAspect="1"/>
          </p:cNvPicPr>
          <p:nvPr/>
        </p:nvPicPr>
        <p:blipFill>
          <a:blip r:embed="rId1"/>
          <a:stretch>
            <a:fillRect/>
          </a:stretch>
        </p:blipFill>
        <p:spPr>
          <a:xfrm>
            <a:off x="4553998" y="2601659"/>
            <a:ext cx="3084100" cy="3047905"/>
          </a:xfrm>
          <a:prstGeom prst="rect">
            <a:avLst/>
          </a:prstGeom>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name="Slide 31">
    <p:bg>
      <p:bgPr>
        <a:solidFill>
          <a:srgbClr val="FFFFFF"/>
        </a:solidFill>
      </p:bgPr>
    </p:bg>
    <p:spTree>
      <p:nvGrpSpPr>
        <p:cNvPr id="1" name=""/>
        <p:cNvGrpSpPr/>
        <p:nvPr/>
      </p:nvGrpSpPr>
      <p:grpSpPr>
        <a:xfrm>
          <a:off x="0" y="0"/>
          <a:ext cx="0" cy="0"/>
          <a:chOff x="0" y="0"/>
          <a:chExt cx="0" cy="0"/>
        </a:xfrm>
      </p:grpSpPr>
      <p:sp>
        <p:nvSpPr>
          <p:cNvPr id="3" name="article.freya@slide.theme@default"/>
          <p:cNvSpPr/>
          <p:nvPr/>
        </p:nvSpPr>
        <p:spPr>
          <a:xfrm>
            <a:off x="0" y="0"/>
            <a:ext cx="12192000" cy="6827520"/>
          </a:xfrm>
          <a:prstGeom prst="rect">
            <a:avLst/>
          </a:prstGeom>
          <a:solidFill>
            <a:srgbClr val="FFFFFF"/>
          </a:solidFill>
          <a:ln w="12700">
            <a:solidFill>
              <a:srgbClr val="FFFFFF">
                <a:alpha val="0"/>
              </a:srgbClr>
            </a:solidFill>
            <a:prstDash val="solid"/>
          </a:ln>
        </p:spPr>
      </p:sp>
      <p:sp>
        <p:nvSpPr>
          <p:cNvPr id="4" name="span"/>
          <p:cNvSpPr/>
          <p:nvPr/>
        </p:nvSpPr>
        <p:spPr>
          <a:xfrm>
            <a:off x="121920" y="3115056"/>
            <a:ext cx="2880360" cy="5010912"/>
          </a:xfrm>
          <a:prstGeom prst="rect">
            <a:avLst/>
          </a:prstGeom>
          <a:noFill/>
          <a:ln/>
        </p:spPr>
        <p:txBody>
          <a:bodyPr wrap="none" lIns="0" tIns="0" rIns="0" bIns="0" rtlCol="0" anchor="ctr"/>
          <a:lstStyle/>
          <a:p>
            <a:pPr indent="0" marL="0">
              <a:buNone/>
            </a:pPr>
            <a:r>
              <a:rPr lang="en-US" sz="32400" u="none" dirty="0">
                <a:solidFill>
                  <a:srgbClr val="D1D5DB"/>
                </a:solidFill>
                <a:latin typeface="Montserrat ExtraBold" pitchFamily="34" charset="0"/>
                <a:ea typeface="Montserrat ExtraBold" pitchFamily="34" charset="-122"/>
                <a:cs typeface="Montserrat ExtraBold" pitchFamily="34" charset="-120"/>
              </a:rPr>
              <a:t>4</a:t>
            </a:r>
            <a:endParaRPr lang="en-US" sz="32400" dirty="0"/>
          </a:p>
        </p:txBody>
      </p:sp>
      <p:sp>
        <p:nvSpPr>
          <p:cNvPr id="5" name="span"/>
          <p:cNvSpPr/>
          <p:nvPr/>
        </p:nvSpPr>
        <p:spPr>
          <a:xfrm>
            <a:off x="487680" y="518160"/>
            <a:ext cx="6800183" cy="499872"/>
          </a:xfrm>
          <a:prstGeom prst="rect">
            <a:avLst/>
          </a:prstGeom>
          <a:noFill/>
          <a:ln/>
        </p:spPr>
        <p:txBody>
          <a:bodyPr wrap="none" lIns="0" tIns="0" rIns="0" bIns="0" rtlCol="0" anchor="ctr"/>
          <a:lstStyle/>
          <a:p>
            <a:pPr indent="0" marL="0">
              <a:buNone/>
            </a:pPr>
            <a:r>
              <a:rPr lang="en-US" sz="3240" u="none" dirty="0">
                <a:solidFill>
                  <a:srgbClr val="000000"/>
                </a:solidFill>
                <a:latin typeface="Montserrat Black" pitchFamily="34" charset="0"/>
                <a:ea typeface="Montserrat Black" pitchFamily="34" charset="-122"/>
                <a:cs typeface="Montserrat Black" pitchFamily="34" charset="-120"/>
              </a:rPr>
              <a:t>Parsing step #4: Build the AST</a:t>
            </a:r>
            <a:endParaRPr lang="en-US" sz="3240" dirty="0"/>
          </a:p>
        </p:txBody>
      </p:sp>
      <p:sp>
        <p:nvSpPr>
          <p:cNvPr id="6" name="span"/>
          <p:cNvSpPr/>
          <p:nvPr/>
        </p:nvSpPr>
        <p:spPr>
          <a:xfrm>
            <a:off x="487680" y="1571625"/>
            <a:ext cx="445484"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The</a:t>
            </a:r>
            <a:endParaRPr lang="en-US" sz="1944" dirty="0"/>
          </a:p>
        </p:txBody>
      </p:sp>
      <p:sp>
        <p:nvSpPr>
          <p:cNvPr id="7" name="span"/>
          <p:cNvSpPr/>
          <p:nvPr/>
        </p:nvSpPr>
        <p:spPr>
          <a:xfrm>
            <a:off x="1002506" y="1571625"/>
            <a:ext cx="952119"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Abstract</a:t>
            </a:r>
            <a:endParaRPr lang="en-US" sz="1944" dirty="0"/>
          </a:p>
        </p:txBody>
      </p:sp>
      <p:sp>
        <p:nvSpPr>
          <p:cNvPr id="8" name="span"/>
          <p:cNvSpPr/>
          <p:nvPr/>
        </p:nvSpPr>
        <p:spPr>
          <a:xfrm>
            <a:off x="2023967" y="1571625"/>
            <a:ext cx="780479"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Syntax</a:t>
            </a:r>
            <a:endParaRPr lang="en-US" sz="1944" dirty="0"/>
          </a:p>
        </p:txBody>
      </p:sp>
      <p:sp>
        <p:nvSpPr>
          <p:cNvPr id="9" name="span"/>
          <p:cNvSpPr/>
          <p:nvPr/>
        </p:nvSpPr>
        <p:spPr>
          <a:xfrm>
            <a:off x="2873788" y="1571625"/>
            <a:ext cx="513874"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Tree</a:t>
            </a:r>
            <a:endParaRPr lang="en-US" sz="1944" dirty="0"/>
          </a:p>
        </p:txBody>
      </p:sp>
      <p:sp>
        <p:nvSpPr>
          <p:cNvPr id="10" name="span"/>
          <p:cNvSpPr/>
          <p:nvPr/>
        </p:nvSpPr>
        <p:spPr>
          <a:xfrm>
            <a:off x="3457004" y="1571625"/>
            <a:ext cx="185166"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is</a:t>
            </a:r>
            <a:endParaRPr lang="en-US" sz="1944" dirty="0"/>
          </a:p>
        </p:txBody>
      </p:sp>
      <p:sp>
        <p:nvSpPr>
          <p:cNvPr id="11" name="span"/>
          <p:cNvSpPr/>
          <p:nvPr/>
        </p:nvSpPr>
        <p:spPr>
          <a:xfrm>
            <a:off x="3711512" y="1571625"/>
            <a:ext cx="487490"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built</a:t>
            </a:r>
            <a:endParaRPr lang="en-US" sz="1944" dirty="0"/>
          </a:p>
        </p:txBody>
      </p:sp>
      <p:sp>
        <p:nvSpPr>
          <p:cNvPr id="12" name="span"/>
          <p:cNvSpPr/>
          <p:nvPr/>
        </p:nvSpPr>
        <p:spPr>
          <a:xfrm>
            <a:off x="4268343" y="1571625"/>
            <a:ext cx="429578"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and</a:t>
            </a:r>
            <a:endParaRPr lang="en-US" sz="1944" dirty="0"/>
          </a:p>
        </p:txBody>
      </p:sp>
      <p:sp>
        <p:nvSpPr>
          <p:cNvPr id="13" name="span"/>
          <p:cNvSpPr/>
          <p:nvPr/>
        </p:nvSpPr>
        <p:spPr>
          <a:xfrm>
            <a:off x="4767263" y="1571625"/>
            <a:ext cx="975170"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returned</a:t>
            </a:r>
            <a:endParaRPr lang="en-US" sz="1944" dirty="0"/>
          </a:p>
        </p:txBody>
      </p:sp>
      <p:sp>
        <p:nvSpPr>
          <p:cNvPr id="14" name="span"/>
          <p:cNvSpPr/>
          <p:nvPr/>
        </p:nvSpPr>
        <p:spPr>
          <a:xfrm>
            <a:off x="5811774" y="1571625"/>
            <a:ext cx="218027"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to</a:t>
            </a:r>
            <a:endParaRPr lang="en-US" sz="1944" dirty="0"/>
          </a:p>
        </p:txBody>
      </p:sp>
      <p:sp>
        <p:nvSpPr>
          <p:cNvPr id="15" name="span"/>
          <p:cNvSpPr/>
          <p:nvPr/>
        </p:nvSpPr>
        <p:spPr>
          <a:xfrm>
            <a:off x="6099143" y="1571625"/>
            <a:ext cx="362236"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the</a:t>
            </a:r>
            <a:endParaRPr lang="en-US" sz="1944" dirty="0"/>
          </a:p>
        </p:txBody>
      </p:sp>
      <p:sp>
        <p:nvSpPr>
          <p:cNvPr id="16" name="span"/>
          <p:cNvSpPr/>
          <p:nvPr/>
        </p:nvSpPr>
        <p:spPr>
          <a:xfrm>
            <a:off x="6530721" y="1571625"/>
            <a:ext cx="1201293"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developer.</a:t>
            </a:r>
            <a:endParaRPr lang="en-US" sz="1944" dirty="0"/>
          </a:p>
        </p:txBody>
      </p:sp>
      <p:pic>
        <p:nvPicPr>
          <p:cNvPr id="17" name="img.freya@image.image.with-content" descr="preencoded.png">    </p:cNvPr>
          <p:cNvPicPr>
            <a:picLocks noChangeAspect="1"/>
          </p:cNvPicPr>
          <p:nvPr/>
        </p:nvPicPr>
        <p:blipFill>
          <a:blip r:embed="rId1"/>
          <a:stretch>
            <a:fillRect/>
          </a:stretch>
        </p:blipFill>
        <p:spPr>
          <a:xfrm>
            <a:off x="5068919" y="2601659"/>
            <a:ext cx="2054162" cy="3047905"/>
          </a:xfrm>
          <a:prstGeom prst="rect">
            <a:avLst/>
          </a:prstGeom>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name="Slide 32">
    <p:bg>
      <p:bgPr>
        <a:solidFill>
          <a:srgbClr val="FFFFFF"/>
        </a:solidFill>
      </p:bgPr>
    </p:bg>
    <p:spTree>
      <p:nvGrpSpPr>
        <p:cNvPr id="1" name=""/>
        <p:cNvGrpSpPr/>
        <p:nvPr/>
      </p:nvGrpSpPr>
      <p:grpSpPr>
        <a:xfrm>
          <a:off x="0" y="0"/>
          <a:ext cx="0" cy="0"/>
          <a:chOff x="0" y="0"/>
          <a:chExt cx="0" cy="0"/>
        </a:xfrm>
      </p:grpSpPr>
      <p:sp>
        <p:nvSpPr>
          <p:cNvPr id="3" name="article.freya@slide.theme@default"/>
          <p:cNvSpPr/>
          <p:nvPr/>
        </p:nvSpPr>
        <p:spPr>
          <a:xfrm>
            <a:off x="0" y="0"/>
            <a:ext cx="12192000" cy="6827520"/>
          </a:xfrm>
          <a:prstGeom prst="rect">
            <a:avLst/>
          </a:prstGeom>
          <a:solidFill>
            <a:srgbClr val="FFFFFF"/>
          </a:solidFill>
          <a:ln w="12700">
            <a:solidFill>
              <a:srgbClr val="FFFFFF">
                <a:alpha val="0"/>
              </a:srgbClr>
            </a:solidFill>
            <a:prstDash val="solid"/>
          </a:ln>
        </p:spPr>
      </p:sp>
      <p:sp>
        <p:nvSpPr>
          <p:cNvPr id="4" name="span"/>
          <p:cNvSpPr/>
          <p:nvPr/>
        </p:nvSpPr>
        <p:spPr>
          <a:xfrm>
            <a:off x="487680" y="518160"/>
            <a:ext cx="4231291" cy="499872"/>
          </a:xfrm>
          <a:prstGeom prst="rect">
            <a:avLst/>
          </a:prstGeom>
          <a:noFill/>
          <a:ln/>
        </p:spPr>
        <p:txBody>
          <a:bodyPr wrap="none" lIns="0" tIns="0" rIns="0" bIns="0" rtlCol="0" anchor="ctr"/>
          <a:lstStyle/>
          <a:p>
            <a:pPr indent="0" marL="0">
              <a:buNone/>
            </a:pPr>
            <a:r>
              <a:rPr lang="en-US" sz="3240" u="none" dirty="0">
                <a:solidFill>
                  <a:srgbClr val="000000"/>
                </a:solidFill>
                <a:latin typeface="Montserrat Black" pitchFamily="34" charset="0"/>
                <a:ea typeface="Montserrat Black" pitchFamily="34" charset="-122"/>
                <a:cs typeface="Montserrat Black" pitchFamily="34" charset="-120"/>
              </a:rPr>
              <a:t>Traversing the AST</a:t>
            </a:r>
            <a:endParaRPr lang="en-US" sz="3240" dirty="0"/>
          </a:p>
        </p:txBody>
      </p:sp>
      <p:sp>
        <p:nvSpPr>
          <p:cNvPr id="5" name="span"/>
          <p:cNvSpPr/>
          <p:nvPr/>
        </p:nvSpPr>
        <p:spPr>
          <a:xfrm>
            <a:off x="487680" y="1571625"/>
            <a:ext cx="445484"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The</a:t>
            </a:r>
            <a:endParaRPr lang="en-US" sz="1944" dirty="0"/>
          </a:p>
        </p:txBody>
      </p:sp>
      <p:sp>
        <p:nvSpPr>
          <p:cNvPr id="6" name="span"/>
          <p:cNvSpPr/>
          <p:nvPr/>
        </p:nvSpPr>
        <p:spPr>
          <a:xfrm>
            <a:off x="1002506" y="1571625"/>
            <a:ext cx="1066514"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transpiler</a:t>
            </a:r>
            <a:endParaRPr lang="en-US" sz="1944" dirty="0"/>
          </a:p>
        </p:txBody>
      </p:sp>
      <p:sp>
        <p:nvSpPr>
          <p:cNvPr id="7" name="span"/>
          <p:cNvSpPr/>
          <p:nvPr/>
        </p:nvSpPr>
        <p:spPr>
          <a:xfrm>
            <a:off x="2138363" y="1571625"/>
            <a:ext cx="961549"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exposes</a:t>
            </a:r>
            <a:endParaRPr lang="en-US" sz="1944" dirty="0"/>
          </a:p>
        </p:txBody>
      </p:sp>
      <p:sp>
        <p:nvSpPr>
          <p:cNvPr id="8" name="span"/>
          <p:cNvSpPr/>
          <p:nvPr/>
        </p:nvSpPr>
        <p:spPr>
          <a:xfrm>
            <a:off x="3169253" y="1571625"/>
            <a:ext cx="280988"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an</a:t>
            </a:r>
            <a:endParaRPr lang="en-US" sz="1944" dirty="0"/>
          </a:p>
        </p:txBody>
      </p:sp>
      <p:sp>
        <p:nvSpPr>
          <p:cNvPr id="9" name="span"/>
          <p:cNvSpPr/>
          <p:nvPr/>
        </p:nvSpPr>
        <p:spPr>
          <a:xfrm>
            <a:off x="3519583" y="1571625"/>
            <a:ext cx="386144"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API</a:t>
            </a:r>
            <a:endParaRPr lang="en-US" sz="1944" dirty="0"/>
          </a:p>
        </p:txBody>
      </p:sp>
      <p:sp>
        <p:nvSpPr>
          <p:cNvPr id="10" name="span"/>
          <p:cNvSpPr/>
          <p:nvPr/>
        </p:nvSpPr>
        <p:spPr>
          <a:xfrm>
            <a:off x="3975068" y="1571625"/>
            <a:ext cx="218027"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to</a:t>
            </a:r>
            <a:endParaRPr lang="en-US" sz="1944" dirty="0"/>
          </a:p>
        </p:txBody>
      </p:sp>
      <p:sp>
        <p:nvSpPr>
          <p:cNvPr id="11" name="span"/>
          <p:cNvSpPr/>
          <p:nvPr/>
        </p:nvSpPr>
        <p:spPr>
          <a:xfrm>
            <a:off x="4262438" y="1571625"/>
            <a:ext cx="594074"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allow</a:t>
            </a:r>
            <a:endParaRPr lang="en-US" sz="1944" dirty="0"/>
          </a:p>
        </p:txBody>
      </p:sp>
      <p:sp>
        <p:nvSpPr>
          <p:cNvPr id="12" name="span"/>
          <p:cNvSpPr/>
          <p:nvPr/>
        </p:nvSpPr>
        <p:spPr>
          <a:xfrm>
            <a:off x="4925854" y="1571625"/>
            <a:ext cx="1147001"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developer</a:t>
            </a:r>
            <a:endParaRPr lang="en-US" sz="1944" dirty="0"/>
          </a:p>
        </p:txBody>
      </p:sp>
      <p:sp>
        <p:nvSpPr>
          <p:cNvPr id="13" name="span"/>
          <p:cNvSpPr/>
          <p:nvPr/>
        </p:nvSpPr>
        <p:spPr>
          <a:xfrm>
            <a:off x="6142196" y="1571625"/>
            <a:ext cx="218027"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to</a:t>
            </a:r>
            <a:endParaRPr lang="en-US" sz="1944" dirty="0"/>
          </a:p>
        </p:txBody>
      </p:sp>
      <p:sp>
        <p:nvSpPr>
          <p:cNvPr id="14" name="span"/>
          <p:cNvSpPr/>
          <p:nvPr/>
        </p:nvSpPr>
        <p:spPr>
          <a:xfrm>
            <a:off x="6429566" y="1571625"/>
            <a:ext cx="1255967"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manipulate</a:t>
            </a:r>
            <a:endParaRPr lang="en-US" sz="1944" dirty="0"/>
          </a:p>
        </p:txBody>
      </p:sp>
      <p:sp>
        <p:nvSpPr>
          <p:cNvPr id="15" name="span"/>
          <p:cNvSpPr/>
          <p:nvPr/>
        </p:nvSpPr>
        <p:spPr>
          <a:xfrm>
            <a:off x="7754874" y="1571625"/>
            <a:ext cx="362236"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the</a:t>
            </a:r>
            <a:endParaRPr lang="en-US" sz="1944" dirty="0"/>
          </a:p>
        </p:txBody>
      </p:sp>
      <p:sp>
        <p:nvSpPr>
          <p:cNvPr id="16" name="span"/>
          <p:cNvSpPr/>
          <p:nvPr/>
        </p:nvSpPr>
        <p:spPr>
          <a:xfrm>
            <a:off x="8186452" y="1571625"/>
            <a:ext cx="539877"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AST.</a:t>
            </a:r>
            <a:endParaRPr lang="en-US" sz="1944" dirty="0"/>
          </a:p>
        </p:txBody>
      </p:sp>
      <p:pic>
        <p:nvPicPr>
          <p:cNvPr id="17" name="img.freya@image.image.with-content" descr="preencoded.png">    </p:cNvPr>
          <p:cNvPicPr>
            <a:picLocks noChangeAspect="1"/>
          </p:cNvPicPr>
          <p:nvPr/>
        </p:nvPicPr>
        <p:blipFill>
          <a:blip r:embed="rId1"/>
          <a:stretch>
            <a:fillRect/>
          </a:stretch>
        </p:blipFill>
        <p:spPr>
          <a:xfrm>
            <a:off x="4068985" y="2601659"/>
            <a:ext cx="4054031" cy="3047905"/>
          </a:xfrm>
          <a:prstGeom prst="rect">
            <a:avLst/>
          </a:prstGeom>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name="Slide 33">
    <p:bg>
      <p:bgPr>
        <a:solidFill>
          <a:srgbClr val="FFFFFF"/>
        </a:solidFill>
      </p:bgPr>
    </p:bg>
    <p:spTree>
      <p:nvGrpSpPr>
        <p:cNvPr id="1" name=""/>
        <p:cNvGrpSpPr/>
        <p:nvPr/>
      </p:nvGrpSpPr>
      <p:grpSpPr>
        <a:xfrm>
          <a:off x="0" y="0"/>
          <a:ext cx="0" cy="0"/>
          <a:chOff x="0" y="0"/>
          <a:chExt cx="0" cy="0"/>
        </a:xfrm>
      </p:grpSpPr>
      <p:sp>
        <p:nvSpPr>
          <p:cNvPr id="3" name="article.freya@slide.theme@default"/>
          <p:cNvSpPr/>
          <p:nvPr/>
        </p:nvSpPr>
        <p:spPr>
          <a:xfrm>
            <a:off x="0" y="0"/>
            <a:ext cx="12192000" cy="6827520"/>
          </a:xfrm>
          <a:prstGeom prst="rect">
            <a:avLst/>
          </a:prstGeom>
          <a:solidFill>
            <a:srgbClr val="FFFFFF"/>
          </a:solidFill>
          <a:ln w="12700">
            <a:solidFill>
              <a:srgbClr val="FFFFFF">
                <a:alpha val="0"/>
              </a:srgbClr>
            </a:solidFill>
            <a:prstDash val="solid"/>
          </a:ln>
        </p:spPr>
      </p:sp>
      <p:sp>
        <p:nvSpPr>
          <p:cNvPr id="4" name="span"/>
          <p:cNvSpPr/>
          <p:nvPr/>
        </p:nvSpPr>
        <p:spPr>
          <a:xfrm>
            <a:off x="487680" y="518160"/>
            <a:ext cx="4876895" cy="499872"/>
          </a:xfrm>
          <a:prstGeom prst="rect">
            <a:avLst/>
          </a:prstGeom>
          <a:noFill/>
          <a:ln/>
        </p:spPr>
        <p:txBody>
          <a:bodyPr wrap="none" lIns="0" tIns="0" rIns="0" bIns="0" rtlCol="0" anchor="ctr"/>
          <a:lstStyle/>
          <a:p>
            <a:pPr indent="0" marL="0">
              <a:buNone/>
            </a:pPr>
            <a:r>
              <a:rPr lang="en-US" sz="3240" u="none" dirty="0">
                <a:solidFill>
                  <a:srgbClr val="000000"/>
                </a:solidFill>
                <a:latin typeface="Montserrat Black" pitchFamily="34" charset="0"/>
                <a:ea typeface="Montserrat Black" pitchFamily="34" charset="-122"/>
                <a:cs typeface="Montserrat Black" pitchFamily="34" charset="-120"/>
              </a:rPr>
              <a:t>Transforming the AST</a:t>
            </a:r>
            <a:endParaRPr lang="en-US" sz="3240" dirty="0"/>
          </a:p>
        </p:txBody>
      </p:sp>
      <p:sp>
        <p:nvSpPr>
          <p:cNvPr id="5" name="span"/>
          <p:cNvSpPr/>
          <p:nvPr/>
        </p:nvSpPr>
        <p:spPr>
          <a:xfrm>
            <a:off x="487680" y="1571625"/>
            <a:ext cx="445484"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The</a:t>
            </a:r>
            <a:endParaRPr lang="en-US" sz="1944" dirty="0"/>
          </a:p>
        </p:txBody>
      </p:sp>
      <p:sp>
        <p:nvSpPr>
          <p:cNvPr id="6" name="span"/>
          <p:cNvSpPr/>
          <p:nvPr/>
        </p:nvSpPr>
        <p:spPr>
          <a:xfrm>
            <a:off x="1002506" y="1571625"/>
            <a:ext cx="1137476"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traversing</a:t>
            </a:r>
            <a:endParaRPr lang="en-US" sz="1944" dirty="0"/>
          </a:p>
        </p:txBody>
      </p:sp>
      <p:sp>
        <p:nvSpPr>
          <p:cNvPr id="7" name="span"/>
          <p:cNvSpPr/>
          <p:nvPr/>
        </p:nvSpPr>
        <p:spPr>
          <a:xfrm>
            <a:off x="2209324" y="1571625"/>
            <a:ext cx="386144"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API</a:t>
            </a:r>
            <a:endParaRPr lang="en-US" sz="1944" dirty="0"/>
          </a:p>
        </p:txBody>
      </p:sp>
      <p:sp>
        <p:nvSpPr>
          <p:cNvPr id="8" name="span"/>
          <p:cNvSpPr/>
          <p:nvPr/>
        </p:nvSpPr>
        <p:spPr>
          <a:xfrm>
            <a:off x="2664809" y="1571625"/>
            <a:ext cx="721424"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allows</a:t>
            </a:r>
            <a:endParaRPr lang="en-US" sz="1944" dirty="0"/>
          </a:p>
        </p:txBody>
      </p:sp>
      <p:sp>
        <p:nvSpPr>
          <p:cNvPr id="9" name="span"/>
          <p:cNvSpPr/>
          <p:nvPr/>
        </p:nvSpPr>
        <p:spPr>
          <a:xfrm>
            <a:off x="3455575" y="1571625"/>
            <a:ext cx="218027"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to</a:t>
            </a:r>
            <a:endParaRPr lang="en-US" sz="1944" dirty="0"/>
          </a:p>
        </p:txBody>
      </p:sp>
      <p:sp>
        <p:nvSpPr>
          <p:cNvPr id="10" name="span"/>
          <p:cNvSpPr/>
          <p:nvPr/>
        </p:nvSpPr>
        <p:spPr>
          <a:xfrm>
            <a:off x="3742944" y="1571625"/>
            <a:ext cx="1256062"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manipulate</a:t>
            </a:r>
            <a:endParaRPr lang="en-US" sz="1944" dirty="0"/>
          </a:p>
        </p:txBody>
      </p:sp>
      <p:sp>
        <p:nvSpPr>
          <p:cNvPr id="11" name="span"/>
          <p:cNvSpPr/>
          <p:nvPr/>
        </p:nvSpPr>
        <p:spPr>
          <a:xfrm>
            <a:off x="5068348" y="1571625"/>
            <a:ext cx="362236"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the</a:t>
            </a:r>
            <a:endParaRPr lang="en-US" sz="1944" dirty="0"/>
          </a:p>
        </p:txBody>
      </p:sp>
      <p:sp>
        <p:nvSpPr>
          <p:cNvPr id="12" name="span"/>
          <p:cNvSpPr/>
          <p:nvPr/>
        </p:nvSpPr>
        <p:spPr>
          <a:xfrm>
            <a:off x="5499926" y="1571625"/>
            <a:ext cx="539782"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AST.</a:t>
            </a:r>
            <a:endParaRPr lang="en-US" sz="1944" dirty="0"/>
          </a:p>
        </p:txBody>
      </p:sp>
      <p:pic>
        <p:nvPicPr>
          <p:cNvPr id="13" name="img.freya@image.image.with-content" descr="preencoded.png">    </p:cNvPr>
          <p:cNvPicPr>
            <a:picLocks noChangeAspect="1"/>
          </p:cNvPicPr>
          <p:nvPr/>
        </p:nvPicPr>
        <p:blipFill>
          <a:blip r:embed="rId1"/>
          <a:stretch>
            <a:fillRect/>
          </a:stretch>
        </p:blipFill>
        <p:spPr>
          <a:xfrm>
            <a:off x="4091369" y="2601659"/>
            <a:ext cx="4009358" cy="3047905"/>
          </a:xfrm>
          <a:prstGeom prst="rect">
            <a:avLst/>
          </a:prstGeom>
        </p:spPr>
      </p:pic>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name="Slide 34">
    <p:bg>
      <p:bgPr>
        <a:solidFill>
          <a:srgbClr val="FFFFFF"/>
        </a:solidFill>
      </p:bgPr>
    </p:bg>
    <p:spTree>
      <p:nvGrpSpPr>
        <p:cNvPr id="1" name=""/>
        <p:cNvGrpSpPr/>
        <p:nvPr/>
      </p:nvGrpSpPr>
      <p:grpSpPr>
        <a:xfrm>
          <a:off x="0" y="0"/>
          <a:ext cx="0" cy="0"/>
          <a:chOff x="0" y="0"/>
          <a:chExt cx="0" cy="0"/>
        </a:xfrm>
      </p:grpSpPr>
      <p:sp>
        <p:nvSpPr>
          <p:cNvPr id="3" name="article.freya@slide.theme@default"/>
          <p:cNvSpPr/>
          <p:nvPr/>
        </p:nvSpPr>
        <p:spPr>
          <a:xfrm>
            <a:off x="0" y="0"/>
            <a:ext cx="12192000" cy="6827520"/>
          </a:xfrm>
          <a:prstGeom prst="rect">
            <a:avLst/>
          </a:prstGeom>
          <a:solidFill>
            <a:srgbClr val="FFFFFF"/>
          </a:solidFill>
          <a:ln w="12700">
            <a:solidFill>
              <a:srgbClr val="FFFFFF">
                <a:alpha val="0"/>
              </a:srgbClr>
            </a:solidFill>
            <a:prstDash val="solid"/>
          </a:ln>
        </p:spPr>
      </p:sp>
      <p:sp>
        <p:nvSpPr>
          <p:cNvPr id="4" name="span"/>
          <p:cNvSpPr/>
          <p:nvPr/>
        </p:nvSpPr>
        <p:spPr>
          <a:xfrm>
            <a:off x="487680" y="518160"/>
            <a:ext cx="3710750" cy="499872"/>
          </a:xfrm>
          <a:prstGeom prst="rect">
            <a:avLst/>
          </a:prstGeom>
          <a:noFill/>
          <a:ln/>
        </p:spPr>
        <p:txBody>
          <a:bodyPr wrap="none" lIns="0" tIns="0" rIns="0" bIns="0" rtlCol="0" anchor="ctr"/>
          <a:lstStyle/>
          <a:p>
            <a:pPr indent="0" marL="0">
              <a:buNone/>
            </a:pPr>
            <a:r>
              <a:rPr lang="en-US" sz="3240" u="none" dirty="0">
                <a:solidFill>
                  <a:srgbClr val="000000"/>
                </a:solidFill>
                <a:latin typeface="Montserrat Black" pitchFamily="34" charset="0"/>
                <a:ea typeface="Montserrat Black" pitchFamily="34" charset="-122"/>
                <a:cs typeface="Montserrat Black" pitchFamily="34" charset="-120"/>
              </a:rPr>
              <a:t>Code generation</a:t>
            </a:r>
            <a:endParaRPr lang="en-US" sz="3240" dirty="0"/>
          </a:p>
        </p:txBody>
      </p:sp>
      <p:sp>
        <p:nvSpPr>
          <p:cNvPr id="5" name="div.spacer"/>
          <p:cNvSpPr/>
          <p:nvPr/>
        </p:nvSpPr>
        <p:spPr>
          <a:xfrm>
            <a:off x="6089904" y="2596229"/>
            <a:ext cx="12192" cy="3546539"/>
          </a:xfrm>
          <a:prstGeom prst="rect">
            <a:avLst/>
          </a:prstGeom>
          <a:solidFill>
            <a:srgbClr val="D4D4D4"/>
          </a:solidFill>
          <a:ln w="12700">
            <a:solidFill>
              <a:srgbClr val="D4D4D4">
                <a:alpha val="0"/>
              </a:srgbClr>
            </a:solidFill>
            <a:prstDash val="solid"/>
          </a:ln>
        </p:spPr>
      </p:sp>
      <p:sp>
        <p:nvSpPr>
          <p:cNvPr id="6" name="span"/>
          <p:cNvSpPr/>
          <p:nvPr/>
        </p:nvSpPr>
        <p:spPr>
          <a:xfrm>
            <a:off x="487680" y="1571625"/>
            <a:ext cx="445484"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The</a:t>
            </a:r>
            <a:endParaRPr lang="en-US" sz="1944" dirty="0"/>
          </a:p>
        </p:txBody>
      </p:sp>
      <p:sp>
        <p:nvSpPr>
          <p:cNvPr id="7" name="span"/>
          <p:cNvSpPr/>
          <p:nvPr/>
        </p:nvSpPr>
        <p:spPr>
          <a:xfrm>
            <a:off x="1002506" y="1571625"/>
            <a:ext cx="1002602"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modified</a:t>
            </a:r>
            <a:endParaRPr lang="en-US" sz="1944" dirty="0"/>
          </a:p>
        </p:txBody>
      </p:sp>
      <p:sp>
        <p:nvSpPr>
          <p:cNvPr id="8" name="span"/>
          <p:cNvSpPr/>
          <p:nvPr/>
        </p:nvSpPr>
        <p:spPr>
          <a:xfrm>
            <a:off x="2074450" y="1571625"/>
            <a:ext cx="478441"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AST</a:t>
            </a:r>
            <a:endParaRPr lang="en-US" sz="1944" dirty="0"/>
          </a:p>
        </p:txBody>
      </p:sp>
      <p:sp>
        <p:nvSpPr>
          <p:cNvPr id="9" name="span"/>
          <p:cNvSpPr/>
          <p:nvPr/>
        </p:nvSpPr>
        <p:spPr>
          <a:xfrm>
            <a:off x="2622233" y="1571625"/>
            <a:ext cx="185166"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is</a:t>
            </a:r>
            <a:endParaRPr lang="en-US" sz="1944" dirty="0"/>
          </a:p>
        </p:txBody>
      </p:sp>
      <p:sp>
        <p:nvSpPr>
          <p:cNvPr id="10" name="span"/>
          <p:cNvSpPr/>
          <p:nvPr/>
        </p:nvSpPr>
        <p:spPr>
          <a:xfrm>
            <a:off x="2876741" y="1571625"/>
            <a:ext cx="564642"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used</a:t>
            </a:r>
            <a:endParaRPr lang="en-US" sz="1944" dirty="0"/>
          </a:p>
        </p:txBody>
      </p:sp>
      <p:sp>
        <p:nvSpPr>
          <p:cNvPr id="11" name="span"/>
          <p:cNvSpPr/>
          <p:nvPr/>
        </p:nvSpPr>
        <p:spPr>
          <a:xfrm>
            <a:off x="3510725" y="1571625"/>
            <a:ext cx="218027"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to</a:t>
            </a:r>
            <a:endParaRPr lang="en-US" sz="1944" dirty="0"/>
          </a:p>
        </p:txBody>
      </p:sp>
      <p:sp>
        <p:nvSpPr>
          <p:cNvPr id="12" name="span"/>
          <p:cNvSpPr/>
          <p:nvPr/>
        </p:nvSpPr>
        <p:spPr>
          <a:xfrm>
            <a:off x="3798094" y="1571625"/>
            <a:ext cx="1019366"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generate</a:t>
            </a:r>
            <a:endParaRPr lang="en-US" sz="1944" dirty="0"/>
          </a:p>
        </p:txBody>
      </p:sp>
      <p:sp>
        <p:nvSpPr>
          <p:cNvPr id="13" name="span"/>
          <p:cNvSpPr/>
          <p:nvPr/>
        </p:nvSpPr>
        <p:spPr>
          <a:xfrm>
            <a:off x="4886801" y="1571625"/>
            <a:ext cx="362236"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the</a:t>
            </a:r>
            <a:endParaRPr lang="en-US" sz="1944" dirty="0"/>
          </a:p>
        </p:txBody>
      </p:sp>
      <p:sp>
        <p:nvSpPr>
          <p:cNvPr id="14" name="span"/>
          <p:cNvSpPr/>
          <p:nvPr/>
        </p:nvSpPr>
        <p:spPr>
          <a:xfrm>
            <a:off x="5318379" y="1571625"/>
            <a:ext cx="481298"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final</a:t>
            </a:r>
            <a:endParaRPr lang="en-US" sz="1944" dirty="0"/>
          </a:p>
        </p:txBody>
      </p:sp>
      <p:sp>
        <p:nvSpPr>
          <p:cNvPr id="15" name="span"/>
          <p:cNvSpPr/>
          <p:nvPr/>
        </p:nvSpPr>
        <p:spPr>
          <a:xfrm>
            <a:off x="5869019" y="1571625"/>
            <a:ext cx="1126427"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transpiled</a:t>
            </a:r>
            <a:endParaRPr lang="en-US" sz="1944" dirty="0"/>
          </a:p>
        </p:txBody>
      </p:sp>
      <p:sp>
        <p:nvSpPr>
          <p:cNvPr id="16" name="span"/>
          <p:cNvSpPr/>
          <p:nvPr/>
        </p:nvSpPr>
        <p:spPr>
          <a:xfrm>
            <a:off x="7064788" y="1571625"/>
            <a:ext cx="645890"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code.</a:t>
            </a:r>
            <a:endParaRPr lang="en-US" sz="1944" dirty="0"/>
          </a:p>
        </p:txBody>
      </p:sp>
      <p:pic>
        <p:nvPicPr>
          <p:cNvPr id="17" name="img.freya@image.image.horizontal.talk@parsing" descr="preencoded.png">    </p:cNvPr>
          <p:cNvPicPr>
            <a:picLocks noChangeAspect="1"/>
          </p:cNvPicPr>
          <p:nvPr/>
        </p:nvPicPr>
        <p:blipFill>
          <a:blip r:embed="rId1"/>
          <a:stretch>
            <a:fillRect/>
          </a:stretch>
        </p:blipFill>
        <p:spPr>
          <a:xfrm>
            <a:off x="1277112" y="3398044"/>
            <a:ext cx="3657600" cy="1353312"/>
          </a:xfrm>
          <a:prstGeom prst="rect">
            <a:avLst/>
          </a:prstGeom>
        </p:spPr>
      </p:pic>
      <p:sp>
        <p:nvSpPr>
          <p:cNvPr id="18" name="span"/>
          <p:cNvSpPr/>
          <p:nvPr/>
        </p:nvSpPr>
        <p:spPr>
          <a:xfrm>
            <a:off x="2815209" y="5025676"/>
            <a:ext cx="581311" cy="280416"/>
          </a:xfrm>
          <a:prstGeom prst="rect">
            <a:avLst/>
          </a:prstGeom>
          <a:noFill/>
          <a:ln/>
        </p:spPr>
        <p:txBody>
          <a:bodyPr wrap="none" lIns="0" tIns="0" rIns="0" bIns="0" rtlCol="0" anchor="ctr"/>
          <a:lstStyle/>
          <a:p>
            <a:pPr indent="0" marL="0">
              <a:buNone/>
            </a:pPr>
            <a:r>
              <a:rPr lang="en-US" sz="1814" b="1" u="none" dirty="0">
                <a:solidFill>
                  <a:srgbClr val="000000"/>
                </a:solidFill>
                <a:latin typeface="Inter" pitchFamily="34" charset="0"/>
                <a:ea typeface="Inter" pitchFamily="34" charset="-122"/>
                <a:cs typeface="Inter" pitchFamily="34" charset="-120"/>
              </a:rPr>
              <a:t>Input</a:t>
            </a:r>
            <a:endParaRPr lang="en-US" sz="1814" dirty="0"/>
          </a:p>
        </p:txBody>
      </p:sp>
      <p:pic>
        <p:nvPicPr>
          <p:cNvPr id="19" name="img.freya@image.image.horizontal.talk@parsing" descr="preencoded.png">    </p:cNvPr>
          <p:cNvPicPr>
            <a:picLocks noChangeAspect="1"/>
          </p:cNvPicPr>
          <p:nvPr/>
        </p:nvPicPr>
        <p:blipFill>
          <a:blip r:embed="rId2"/>
          <a:stretch>
            <a:fillRect/>
          </a:stretch>
        </p:blipFill>
        <p:spPr>
          <a:xfrm>
            <a:off x="7257288" y="3398044"/>
            <a:ext cx="3657600" cy="1353312"/>
          </a:xfrm>
          <a:prstGeom prst="rect">
            <a:avLst/>
          </a:prstGeom>
        </p:spPr>
      </p:pic>
      <p:sp>
        <p:nvSpPr>
          <p:cNvPr id="20" name="span"/>
          <p:cNvSpPr/>
          <p:nvPr/>
        </p:nvSpPr>
        <p:spPr>
          <a:xfrm>
            <a:off x="8696801" y="5025676"/>
            <a:ext cx="778574" cy="280416"/>
          </a:xfrm>
          <a:prstGeom prst="rect">
            <a:avLst/>
          </a:prstGeom>
          <a:noFill/>
          <a:ln/>
        </p:spPr>
        <p:txBody>
          <a:bodyPr wrap="none" lIns="0" tIns="0" rIns="0" bIns="0" rtlCol="0" anchor="ctr"/>
          <a:lstStyle/>
          <a:p>
            <a:pPr indent="0" marL="0">
              <a:buNone/>
            </a:pPr>
            <a:r>
              <a:rPr lang="en-US" sz="1814" b="1" u="none" dirty="0">
                <a:solidFill>
                  <a:srgbClr val="000000"/>
                </a:solidFill>
                <a:latin typeface="Inter" pitchFamily="34" charset="0"/>
                <a:ea typeface="Inter" pitchFamily="34" charset="-122"/>
                <a:cs typeface="Inter" pitchFamily="34" charset="-120"/>
              </a:rPr>
              <a:t>Output</a:t>
            </a:r>
            <a:endParaRPr lang="en-US" sz="1814" dirty="0"/>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name="Slide 35">
    <p:bg>
      <p:bgPr>
        <a:solidFill>
          <a:srgbClr val="FFFFFF"/>
        </a:solidFill>
      </p:bgPr>
    </p:bg>
    <p:spTree>
      <p:nvGrpSpPr>
        <p:cNvPr id="1" name=""/>
        <p:cNvGrpSpPr/>
        <p:nvPr/>
      </p:nvGrpSpPr>
      <p:grpSpPr>
        <a:xfrm>
          <a:off x="0" y="0"/>
          <a:ext cx="0" cy="0"/>
          <a:chOff x="0" y="0"/>
          <a:chExt cx="0" cy="0"/>
        </a:xfrm>
      </p:grpSpPr>
      <p:sp>
        <p:nvSpPr>
          <p:cNvPr id="3" name="article.freya@slide.theme@default"/>
          <p:cNvSpPr/>
          <p:nvPr/>
        </p:nvSpPr>
        <p:spPr>
          <a:xfrm>
            <a:off x="0" y="0"/>
            <a:ext cx="12192000" cy="6827520"/>
          </a:xfrm>
          <a:prstGeom prst="rect">
            <a:avLst/>
          </a:prstGeom>
          <a:solidFill>
            <a:srgbClr val="FFFFFF"/>
          </a:solidFill>
          <a:ln w="12700">
            <a:solidFill>
              <a:srgbClr val="FFFFFF">
                <a:alpha val="0"/>
              </a:srgbClr>
            </a:solidFill>
            <a:prstDash val="solid"/>
          </a:ln>
        </p:spPr>
      </p:sp>
      <p:sp>
        <p:nvSpPr>
          <p:cNvPr id="4" name="span"/>
          <p:cNvSpPr/>
          <p:nvPr/>
        </p:nvSpPr>
        <p:spPr>
          <a:xfrm>
            <a:off x="487680" y="518160"/>
            <a:ext cx="7805452" cy="499872"/>
          </a:xfrm>
          <a:prstGeom prst="rect">
            <a:avLst/>
          </a:prstGeom>
          <a:noFill/>
          <a:ln/>
        </p:spPr>
        <p:txBody>
          <a:bodyPr wrap="none" lIns="0" tIns="0" rIns="0" bIns="0" rtlCol="0" anchor="ctr"/>
          <a:lstStyle/>
          <a:p>
            <a:pPr indent="0" marL="0">
              <a:buNone/>
            </a:pPr>
            <a:r>
              <a:rPr lang="en-US" sz="3240" u="none" dirty="0">
                <a:solidFill>
                  <a:srgbClr val="000000"/>
                </a:solidFill>
                <a:latin typeface="Montserrat Black" pitchFamily="34" charset="0"/>
                <a:ea typeface="Montserrat Black" pitchFamily="34" charset="-122"/>
                <a:cs typeface="Montserrat Black" pitchFamily="34" charset="-120"/>
              </a:rPr>
              <a:t>All your popular tools use this flow</a:t>
            </a:r>
            <a:endParaRPr lang="en-US" sz="3240" dirty="0"/>
          </a:p>
        </p:txBody>
      </p:sp>
      <p:sp>
        <p:nvSpPr>
          <p:cNvPr id="5" name="div.spacer"/>
          <p:cNvSpPr/>
          <p:nvPr/>
        </p:nvSpPr>
        <p:spPr>
          <a:xfrm>
            <a:off x="4096512" y="1781080"/>
            <a:ext cx="12192" cy="4318826"/>
          </a:xfrm>
          <a:prstGeom prst="rect">
            <a:avLst/>
          </a:prstGeom>
          <a:solidFill>
            <a:srgbClr val="D4D4D4"/>
          </a:solidFill>
          <a:ln w="12700">
            <a:solidFill>
              <a:srgbClr val="D4D4D4">
                <a:alpha val="0"/>
              </a:srgbClr>
            </a:solidFill>
            <a:prstDash val="solid"/>
          </a:ln>
        </p:spPr>
      </p:sp>
      <p:sp>
        <p:nvSpPr>
          <p:cNvPr id="6" name="div.spacer"/>
          <p:cNvSpPr/>
          <p:nvPr/>
        </p:nvSpPr>
        <p:spPr>
          <a:xfrm>
            <a:off x="8083296" y="1781080"/>
            <a:ext cx="12192" cy="4318826"/>
          </a:xfrm>
          <a:prstGeom prst="rect">
            <a:avLst/>
          </a:prstGeom>
          <a:solidFill>
            <a:srgbClr val="D4D4D4"/>
          </a:solidFill>
          <a:ln w="12700">
            <a:solidFill>
              <a:srgbClr val="D4D4D4">
                <a:alpha val="0"/>
              </a:srgbClr>
            </a:solidFill>
            <a:prstDash val="solid"/>
          </a:ln>
        </p:spPr>
      </p:sp>
      <p:pic>
        <p:nvPicPr>
          <p:cNvPr id="7" name="img.freya@image.image.horizontal.width-auto" descr="preencoded.png">    </p:cNvPr>
          <p:cNvPicPr>
            <a:picLocks noChangeAspect="1"/>
          </p:cNvPicPr>
          <p:nvPr/>
        </p:nvPicPr>
        <p:blipFill>
          <a:blip r:embed="rId1"/>
          <a:stretch>
            <a:fillRect/>
          </a:stretch>
        </p:blipFill>
        <p:spPr>
          <a:xfrm>
            <a:off x="763905" y="3036094"/>
            <a:ext cx="2690622" cy="1219200"/>
          </a:xfrm>
          <a:prstGeom prst="rect">
            <a:avLst/>
          </a:prstGeom>
        </p:spPr>
      </p:pic>
      <p:sp>
        <p:nvSpPr>
          <p:cNvPr id="8" name="span"/>
          <p:cNvSpPr/>
          <p:nvPr/>
        </p:nvSpPr>
        <p:spPr>
          <a:xfrm>
            <a:off x="1793558" y="4529614"/>
            <a:ext cx="631222" cy="280416"/>
          </a:xfrm>
          <a:prstGeom prst="rect">
            <a:avLst/>
          </a:prstGeom>
          <a:noFill/>
          <a:ln/>
        </p:spPr>
        <p:txBody>
          <a:bodyPr wrap="none" lIns="0" tIns="0" rIns="0" bIns="0" rtlCol="0" anchor="ctr"/>
          <a:lstStyle/>
          <a:p>
            <a:pPr indent="0" marL="0">
              <a:buNone/>
            </a:pPr>
            <a:r>
              <a:rPr lang="en-US" sz="1814" b="1" u="none" dirty="0">
                <a:solidFill>
                  <a:srgbClr val="000000"/>
                </a:solidFill>
                <a:latin typeface="Inter" pitchFamily="34" charset="0"/>
                <a:ea typeface="Inter" pitchFamily="34" charset="-122"/>
                <a:cs typeface="Inter" pitchFamily="34" charset="-120"/>
              </a:rPr>
              <a:t>Babel</a:t>
            </a:r>
            <a:endParaRPr lang="en-US" sz="1814" dirty="0"/>
          </a:p>
        </p:txBody>
      </p:sp>
      <p:pic>
        <p:nvPicPr>
          <p:cNvPr id="9" name="img.freya@image.image.horizontal" descr="preencoded.png">    </p:cNvPr>
          <p:cNvPicPr>
            <a:picLocks noChangeAspect="1"/>
          </p:cNvPicPr>
          <p:nvPr/>
        </p:nvPicPr>
        <p:blipFill>
          <a:blip r:embed="rId2"/>
          <a:stretch>
            <a:fillRect/>
          </a:stretch>
        </p:blipFill>
        <p:spPr>
          <a:xfrm>
            <a:off x="5486400" y="3036094"/>
            <a:ext cx="1219200" cy="1219200"/>
          </a:xfrm>
          <a:prstGeom prst="rect">
            <a:avLst/>
          </a:prstGeom>
        </p:spPr>
      </p:pic>
      <p:sp>
        <p:nvSpPr>
          <p:cNvPr id="10" name="span"/>
          <p:cNvSpPr/>
          <p:nvPr/>
        </p:nvSpPr>
        <p:spPr>
          <a:xfrm>
            <a:off x="5678615" y="4529614"/>
            <a:ext cx="834676" cy="280416"/>
          </a:xfrm>
          <a:prstGeom prst="rect">
            <a:avLst/>
          </a:prstGeom>
          <a:noFill/>
          <a:ln/>
        </p:spPr>
        <p:txBody>
          <a:bodyPr wrap="none" lIns="0" tIns="0" rIns="0" bIns="0" rtlCol="0" anchor="ctr"/>
          <a:lstStyle/>
          <a:p>
            <a:pPr indent="0" marL="0">
              <a:buNone/>
            </a:pPr>
            <a:r>
              <a:rPr lang="en-US" sz="1814" b="1" u="none" dirty="0">
                <a:solidFill>
                  <a:srgbClr val="000000"/>
                </a:solidFill>
                <a:latin typeface="Inter" pitchFamily="34" charset="0"/>
                <a:ea typeface="Inter" pitchFamily="34" charset="-122"/>
                <a:cs typeface="Inter" pitchFamily="34" charset="-120"/>
              </a:rPr>
              <a:t>Prettier</a:t>
            </a:r>
            <a:endParaRPr lang="en-US" sz="1814" dirty="0"/>
          </a:p>
        </p:txBody>
      </p:sp>
      <p:pic>
        <p:nvPicPr>
          <p:cNvPr id="11" name="img.freya@image.image.horizontal" descr="preencoded.png">    </p:cNvPr>
          <p:cNvPicPr>
            <a:picLocks noChangeAspect="1"/>
          </p:cNvPicPr>
          <p:nvPr/>
        </p:nvPicPr>
        <p:blipFill>
          <a:blip r:embed="rId3"/>
          <a:stretch>
            <a:fillRect/>
          </a:stretch>
        </p:blipFill>
        <p:spPr>
          <a:xfrm>
            <a:off x="9473184" y="3036094"/>
            <a:ext cx="1219200" cy="1219200"/>
          </a:xfrm>
          <a:prstGeom prst="rect">
            <a:avLst/>
          </a:prstGeom>
        </p:spPr>
      </p:pic>
      <p:sp>
        <p:nvSpPr>
          <p:cNvPr id="12" name="span"/>
          <p:cNvSpPr/>
          <p:nvPr/>
        </p:nvSpPr>
        <p:spPr>
          <a:xfrm>
            <a:off x="9727025" y="4529614"/>
            <a:ext cx="711518" cy="280416"/>
          </a:xfrm>
          <a:prstGeom prst="rect">
            <a:avLst/>
          </a:prstGeom>
          <a:noFill/>
          <a:ln/>
        </p:spPr>
        <p:txBody>
          <a:bodyPr wrap="none" lIns="0" tIns="0" rIns="0" bIns="0" rtlCol="0" anchor="ctr"/>
          <a:lstStyle/>
          <a:p>
            <a:pPr indent="0" marL="0">
              <a:buNone/>
            </a:pPr>
            <a:r>
              <a:rPr lang="en-US" sz="1814" b="1" u="none" dirty="0">
                <a:solidFill>
                  <a:srgbClr val="000000"/>
                </a:solidFill>
                <a:latin typeface="Inter" pitchFamily="34" charset="0"/>
                <a:ea typeface="Inter" pitchFamily="34" charset="-122"/>
                <a:cs typeface="Inter" pitchFamily="34" charset="-120"/>
              </a:rPr>
              <a:t>ESLint</a:t>
            </a:r>
            <a:endParaRPr lang="en-US" sz="1814" dirty="0"/>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name="Slide 36">
    <p:bg>
      <p:bgPr>
        <a:solidFill>
          <a:srgbClr val="FFFFFF"/>
        </a:solidFill>
      </p:bgPr>
    </p:bg>
    <p:spTree>
      <p:nvGrpSpPr>
        <p:cNvPr id="1" name=""/>
        <p:cNvGrpSpPr/>
        <p:nvPr/>
      </p:nvGrpSpPr>
      <p:grpSpPr>
        <a:xfrm>
          <a:off x="0" y="0"/>
          <a:ext cx="0" cy="0"/>
          <a:chOff x="0" y="0"/>
          <a:chExt cx="0" cy="0"/>
        </a:xfrm>
      </p:grpSpPr>
      <p:sp>
        <p:nvSpPr>
          <p:cNvPr id="3" name="article.freya@slide.theme@default"/>
          <p:cNvSpPr/>
          <p:nvPr/>
        </p:nvSpPr>
        <p:spPr>
          <a:xfrm>
            <a:off x="0" y="0"/>
            <a:ext cx="12192000" cy="6827520"/>
          </a:xfrm>
          <a:prstGeom prst="rect">
            <a:avLst/>
          </a:prstGeom>
          <a:solidFill>
            <a:srgbClr val="FFFFFF"/>
          </a:solidFill>
          <a:ln w="12700">
            <a:solidFill>
              <a:srgbClr val="FFFFFF">
                <a:alpha val="0"/>
              </a:srgbClr>
            </a:solidFill>
            <a:prstDash val="solid"/>
          </a:ln>
        </p:spPr>
      </p:sp>
      <p:sp>
        <p:nvSpPr>
          <p:cNvPr id="4" name="span"/>
          <p:cNvSpPr/>
          <p:nvPr/>
        </p:nvSpPr>
        <p:spPr>
          <a:xfrm>
            <a:off x="487680" y="518160"/>
            <a:ext cx="8675275" cy="499872"/>
          </a:xfrm>
          <a:prstGeom prst="rect">
            <a:avLst/>
          </a:prstGeom>
          <a:noFill/>
          <a:ln/>
        </p:spPr>
        <p:txBody>
          <a:bodyPr wrap="none" lIns="0" tIns="0" rIns="0" bIns="0" rtlCol="0" anchor="ctr"/>
          <a:lstStyle/>
          <a:p>
            <a:pPr indent="0" marL="0">
              <a:buNone/>
            </a:pPr>
            <a:r>
              <a:rPr lang="en-US" sz="3240" u="none" dirty="0">
                <a:solidFill>
                  <a:srgbClr val="000000"/>
                </a:solidFill>
                <a:latin typeface="Montserrat Black" pitchFamily="34" charset="0"/>
                <a:ea typeface="Montserrat Black" pitchFamily="34" charset="-122"/>
                <a:cs typeface="Montserrat Black" pitchFamily="34" charset="-120"/>
              </a:rPr>
              <a:t>A more complex example: the problem</a:t>
            </a:r>
            <a:endParaRPr lang="en-US" sz="3240" dirty="0"/>
          </a:p>
        </p:txBody>
      </p:sp>
      <p:sp>
        <p:nvSpPr>
          <p:cNvPr id="5" name="div.spacer"/>
          <p:cNvSpPr/>
          <p:nvPr/>
        </p:nvSpPr>
        <p:spPr>
          <a:xfrm>
            <a:off x="6089904" y="2596229"/>
            <a:ext cx="12192" cy="3546539"/>
          </a:xfrm>
          <a:prstGeom prst="rect">
            <a:avLst/>
          </a:prstGeom>
          <a:solidFill>
            <a:srgbClr val="D4D4D4"/>
          </a:solidFill>
          <a:ln w="12700">
            <a:solidFill>
              <a:srgbClr val="D4D4D4">
                <a:alpha val="0"/>
              </a:srgbClr>
            </a:solidFill>
            <a:prstDash val="solid"/>
          </a:ln>
        </p:spPr>
      </p:sp>
      <p:sp>
        <p:nvSpPr>
          <p:cNvPr id="6" name="span"/>
          <p:cNvSpPr/>
          <p:nvPr/>
        </p:nvSpPr>
        <p:spPr>
          <a:xfrm>
            <a:off x="1899476" y="1571625"/>
            <a:ext cx="421386"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can</a:t>
            </a:r>
            <a:endParaRPr lang="en-US" sz="1944" dirty="0"/>
          </a:p>
        </p:txBody>
      </p:sp>
      <p:sp>
        <p:nvSpPr>
          <p:cNvPr id="7" name="span"/>
          <p:cNvSpPr/>
          <p:nvPr/>
        </p:nvSpPr>
        <p:spPr>
          <a:xfrm>
            <a:off x="2390204" y="1571625"/>
            <a:ext cx="291846"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be</a:t>
            </a:r>
            <a:endParaRPr lang="en-US" sz="1944" dirty="0"/>
          </a:p>
        </p:txBody>
      </p:sp>
      <p:sp>
        <p:nvSpPr>
          <p:cNvPr id="8" name="span"/>
          <p:cNvSpPr/>
          <p:nvPr/>
        </p:nvSpPr>
        <p:spPr>
          <a:xfrm>
            <a:off x="2751392" y="1571625"/>
            <a:ext cx="564642"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used</a:t>
            </a:r>
            <a:endParaRPr lang="en-US" sz="1944" dirty="0"/>
          </a:p>
        </p:txBody>
      </p:sp>
      <p:sp>
        <p:nvSpPr>
          <p:cNvPr id="9" name="span"/>
          <p:cNvSpPr/>
          <p:nvPr/>
        </p:nvSpPr>
        <p:spPr>
          <a:xfrm>
            <a:off x="3385376" y="1571625"/>
            <a:ext cx="218027"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to</a:t>
            </a:r>
            <a:endParaRPr lang="en-US" sz="1944" dirty="0"/>
          </a:p>
        </p:txBody>
      </p:sp>
      <p:sp>
        <p:nvSpPr>
          <p:cNvPr id="10" name="span"/>
          <p:cNvSpPr/>
          <p:nvPr/>
        </p:nvSpPr>
        <p:spPr>
          <a:xfrm>
            <a:off x="3672745" y="1571625"/>
            <a:ext cx="661988"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easily</a:t>
            </a:r>
            <a:endParaRPr lang="en-US" sz="1944" dirty="0"/>
          </a:p>
        </p:txBody>
      </p:sp>
      <p:sp>
        <p:nvSpPr>
          <p:cNvPr id="11" name="span"/>
          <p:cNvSpPr/>
          <p:nvPr/>
        </p:nvSpPr>
        <p:spPr>
          <a:xfrm>
            <a:off x="4404074" y="1571625"/>
            <a:ext cx="860965"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migrate</a:t>
            </a:r>
            <a:endParaRPr lang="en-US" sz="1944" dirty="0"/>
          </a:p>
        </p:txBody>
      </p:sp>
      <p:sp>
        <p:nvSpPr>
          <p:cNvPr id="12" name="span"/>
          <p:cNvSpPr/>
          <p:nvPr/>
        </p:nvSpPr>
        <p:spPr>
          <a:xfrm>
            <a:off x="5334381" y="1571625"/>
            <a:ext cx="1330547"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codebases.</a:t>
            </a:r>
            <a:endParaRPr lang="en-US" sz="1944" dirty="0"/>
          </a:p>
        </p:txBody>
      </p:sp>
      <p:sp>
        <p:nvSpPr>
          <p:cNvPr id="13" name="strong"/>
          <p:cNvSpPr/>
          <p:nvPr/>
        </p:nvSpPr>
        <p:spPr>
          <a:xfrm>
            <a:off x="487680" y="1571625"/>
            <a:ext cx="1342358" cy="298704"/>
          </a:xfrm>
          <a:prstGeom prst="rect">
            <a:avLst/>
          </a:prstGeom>
          <a:noFill/>
          <a:ln/>
        </p:spPr>
        <p:txBody>
          <a:bodyPr wrap="none" lIns="0" tIns="0" rIns="0" bIns="0" rtlCol="0" anchor="ctr"/>
          <a:lstStyle/>
          <a:p>
            <a:pPr indent="0" marL="0">
              <a:buNone/>
            </a:pPr>
            <a:r>
              <a:rPr lang="en-US" sz="1944" b="1" u="none" dirty="0">
                <a:solidFill>
                  <a:srgbClr val="000000"/>
                </a:solidFill>
                <a:latin typeface="Inter" pitchFamily="34" charset="0"/>
                <a:ea typeface="Inter" pitchFamily="34" charset="-122"/>
                <a:cs typeface="Inter" pitchFamily="34" charset="-120"/>
              </a:rPr>
              <a:t>jscodeshift</a:t>
            </a:r>
            <a:endParaRPr lang="en-US" sz="1944" dirty="0"/>
          </a:p>
        </p:txBody>
      </p:sp>
      <p:pic>
        <p:nvPicPr>
          <p:cNvPr id="14" name="img.freya@image.image.horizontal.talk@problem" descr="preencoded.png">    </p:cNvPr>
          <p:cNvPicPr>
            <a:picLocks noChangeAspect="1"/>
          </p:cNvPicPr>
          <p:nvPr/>
        </p:nvPicPr>
        <p:blipFill>
          <a:blip r:embed="rId1"/>
          <a:stretch>
            <a:fillRect/>
          </a:stretch>
        </p:blipFill>
        <p:spPr>
          <a:xfrm>
            <a:off x="1225487" y="2855500"/>
            <a:ext cx="3760756" cy="2438400"/>
          </a:xfrm>
          <a:prstGeom prst="rect">
            <a:avLst/>
          </a:prstGeom>
        </p:spPr>
      </p:pic>
      <p:sp>
        <p:nvSpPr>
          <p:cNvPr id="15" name="span"/>
          <p:cNvSpPr/>
          <p:nvPr/>
        </p:nvSpPr>
        <p:spPr>
          <a:xfrm>
            <a:off x="2815209" y="5568220"/>
            <a:ext cx="581311" cy="280416"/>
          </a:xfrm>
          <a:prstGeom prst="rect">
            <a:avLst/>
          </a:prstGeom>
          <a:noFill/>
          <a:ln/>
        </p:spPr>
        <p:txBody>
          <a:bodyPr wrap="none" lIns="0" tIns="0" rIns="0" bIns="0" rtlCol="0" anchor="ctr"/>
          <a:lstStyle/>
          <a:p>
            <a:pPr indent="0" marL="0">
              <a:buNone/>
            </a:pPr>
            <a:r>
              <a:rPr lang="en-US" sz="1814" b="1" u="none" dirty="0">
                <a:solidFill>
                  <a:srgbClr val="000000"/>
                </a:solidFill>
                <a:latin typeface="Inter" pitchFamily="34" charset="0"/>
                <a:ea typeface="Inter" pitchFamily="34" charset="-122"/>
                <a:cs typeface="Inter" pitchFamily="34" charset="-120"/>
              </a:rPr>
              <a:t>Input</a:t>
            </a:r>
            <a:endParaRPr lang="en-US" sz="1814" dirty="0"/>
          </a:p>
        </p:txBody>
      </p:sp>
      <p:pic>
        <p:nvPicPr>
          <p:cNvPr id="16" name="img.freya@image.image.horizontal.talk@problem" descr="preencoded.png">    </p:cNvPr>
          <p:cNvPicPr>
            <a:picLocks noChangeAspect="1"/>
          </p:cNvPicPr>
          <p:nvPr/>
        </p:nvPicPr>
        <p:blipFill>
          <a:blip r:embed="rId2"/>
          <a:stretch>
            <a:fillRect/>
          </a:stretch>
        </p:blipFill>
        <p:spPr>
          <a:xfrm>
            <a:off x="7095935" y="2855500"/>
            <a:ext cx="3980307" cy="2438400"/>
          </a:xfrm>
          <a:prstGeom prst="rect">
            <a:avLst/>
          </a:prstGeom>
        </p:spPr>
      </p:pic>
      <p:sp>
        <p:nvSpPr>
          <p:cNvPr id="17" name="span"/>
          <p:cNvSpPr/>
          <p:nvPr/>
        </p:nvSpPr>
        <p:spPr>
          <a:xfrm>
            <a:off x="8254651" y="5568220"/>
            <a:ext cx="1662779" cy="280416"/>
          </a:xfrm>
          <a:prstGeom prst="rect">
            <a:avLst/>
          </a:prstGeom>
          <a:noFill/>
          <a:ln/>
        </p:spPr>
        <p:txBody>
          <a:bodyPr wrap="none" lIns="0" tIns="0" rIns="0" bIns="0" rtlCol="0" anchor="ctr"/>
          <a:lstStyle/>
          <a:p>
            <a:pPr indent="0" marL="0">
              <a:buNone/>
            </a:pPr>
            <a:r>
              <a:rPr lang="en-US" sz="1814" b="1" u="none" dirty="0">
                <a:solidFill>
                  <a:srgbClr val="000000"/>
                </a:solidFill>
                <a:latin typeface="Inter" pitchFamily="34" charset="0"/>
                <a:ea typeface="Inter" pitchFamily="34" charset="-122"/>
                <a:cs typeface="Inter" pitchFamily="34" charset="-120"/>
              </a:rPr>
              <a:t>Desired output</a:t>
            </a:r>
            <a:endParaRPr lang="en-US" sz="1814" dirty="0"/>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name="Slide 37">
    <p:bg>
      <p:bgPr>
        <a:solidFill>
          <a:srgbClr val="FFFFFF"/>
        </a:solidFill>
      </p:bgPr>
    </p:bg>
    <p:spTree>
      <p:nvGrpSpPr>
        <p:cNvPr id="1" name=""/>
        <p:cNvGrpSpPr/>
        <p:nvPr/>
      </p:nvGrpSpPr>
      <p:grpSpPr>
        <a:xfrm>
          <a:off x="0" y="0"/>
          <a:ext cx="0" cy="0"/>
          <a:chOff x="0" y="0"/>
          <a:chExt cx="0" cy="0"/>
        </a:xfrm>
      </p:grpSpPr>
      <p:sp>
        <p:nvSpPr>
          <p:cNvPr id="3" name="article.freya@slide.theme@default"/>
          <p:cNvSpPr/>
          <p:nvPr/>
        </p:nvSpPr>
        <p:spPr>
          <a:xfrm>
            <a:off x="0" y="0"/>
            <a:ext cx="12192000" cy="6827520"/>
          </a:xfrm>
          <a:prstGeom prst="rect">
            <a:avLst/>
          </a:prstGeom>
          <a:solidFill>
            <a:srgbClr val="FFFFFF"/>
          </a:solidFill>
          <a:ln w="12700">
            <a:solidFill>
              <a:srgbClr val="FFFFFF">
                <a:alpha val="0"/>
              </a:srgbClr>
            </a:solidFill>
            <a:prstDash val="solid"/>
          </a:ln>
        </p:spPr>
      </p:sp>
      <p:sp>
        <p:nvSpPr>
          <p:cNvPr id="4" name="span"/>
          <p:cNvSpPr/>
          <p:nvPr/>
        </p:nvSpPr>
        <p:spPr>
          <a:xfrm>
            <a:off x="487680" y="518160"/>
            <a:ext cx="8627936" cy="499872"/>
          </a:xfrm>
          <a:prstGeom prst="rect">
            <a:avLst/>
          </a:prstGeom>
          <a:noFill/>
          <a:ln/>
        </p:spPr>
        <p:txBody>
          <a:bodyPr wrap="none" lIns="0" tIns="0" rIns="0" bIns="0" rtlCol="0" anchor="ctr"/>
          <a:lstStyle/>
          <a:p>
            <a:pPr indent="0" marL="0">
              <a:buNone/>
            </a:pPr>
            <a:r>
              <a:rPr lang="en-US" sz="3240" u="none" dirty="0">
                <a:solidFill>
                  <a:srgbClr val="000000"/>
                </a:solidFill>
                <a:latin typeface="Montserrat Black" pitchFamily="34" charset="0"/>
                <a:ea typeface="Montserrat Black" pitchFamily="34" charset="-122"/>
                <a:cs typeface="Montserrat Black" pitchFamily="34" charset="-120"/>
              </a:rPr>
              <a:t>A more complex example: the solution</a:t>
            </a:r>
            <a:endParaRPr lang="en-US" sz="3240" dirty="0"/>
          </a:p>
        </p:txBody>
      </p:sp>
      <p:pic>
        <p:nvPicPr>
          <p:cNvPr id="5" name="img.freya@image.image.no-content" descr="preencoded.png">    </p:cNvPr>
          <p:cNvPicPr>
            <a:picLocks noChangeAspect="1"/>
          </p:cNvPicPr>
          <p:nvPr/>
        </p:nvPicPr>
        <p:blipFill>
          <a:blip r:embed="rId1"/>
          <a:stretch>
            <a:fillRect/>
          </a:stretch>
        </p:blipFill>
        <p:spPr>
          <a:xfrm>
            <a:off x="3843719" y="1563053"/>
            <a:ext cx="4504658" cy="4267105"/>
          </a:xfrm>
          <a:prstGeom prst="rect">
            <a:avLst/>
          </a:prstGeom>
        </p:spPr>
      </p:pic>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name="Slide 38">
    <p:bg>
      <p:bgPr>
        <a:solidFill>
          <a:srgbClr val="FFFFFF"/>
        </a:solidFill>
      </p:bgPr>
    </p:bg>
    <p:spTree>
      <p:nvGrpSpPr>
        <p:cNvPr id="1" name=""/>
        <p:cNvGrpSpPr/>
        <p:nvPr/>
      </p:nvGrpSpPr>
      <p:grpSpPr>
        <a:xfrm>
          <a:off x="0" y="0"/>
          <a:ext cx="0" cy="0"/>
          <a:chOff x="0" y="0"/>
          <a:chExt cx="0" cy="0"/>
        </a:xfrm>
      </p:grpSpPr>
      <p:sp>
        <p:nvSpPr>
          <p:cNvPr id="3" name="article.freya@slide.theme@bg-sky.theme@separator.no-image.theme@fg-white"/>
          <p:cNvSpPr/>
          <p:nvPr/>
        </p:nvSpPr>
        <p:spPr>
          <a:xfrm>
            <a:off x="0" y="0"/>
            <a:ext cx="12192000" cy="6827520"/>
          </a:xfrm>
          <a:prstGeom prst="rect">
            <a:avLst/>
          </a:prstGeom>
          <a:solidFill>
            <a:srgbClr val="0284C7"/>
          </a:solidFill>
          <a:ln w="12700">
            <a:solidFill>
              <a:srgbClr val="0284C7">
                <a:alpha val="0"/>
              </a:srgbClr>
            </a:solidFill>
            <a:prstDash val="solid"/>
          </a:ln>
        </p:spPr>
      </p:sp>
      <p:sp>
        <p:nvSpPr>
          <p:cNvPr id="4" name="span"/>
          <p:cNvSpPr/>
          <p:nvPr/>
        </p:nvSpPr>
        <p:spPr>
          <a:xfrm>
            <a:off x="487680" y="3083052"/>
            <a:ext cx="2370868" cy="652272"/>
          </a:xfrm>
          <a:prstGeom prst="rect">
            <a:avLst/>
          </a:prstGeom>
          <a:noFill/>
          <a:ln/>
        </p:spPr>
        <p:txBody>
          <a:bodyPr wrap="none" lIns="0" tIns="0" rIns="0" bIns="0" rtlCol="0" anchor="ctr"/>
          <a:lstStyle/>
          <a:p>
            <a:pPr indent="0" marL="0">
              <a:buNone/>
            </a:pPr>
            <a:r>
              <a:rPr lang="en-US" sz="4277" b="1" u="none" dirty="0">
                <a:solidFill>
                  <a:srgbClr val="FFFFFF"/>
                </a:solidFill>
                <a:latin typeface="Bitter" pitchFamily="34" charset="0"/>
                <a:ea typeface="Bitter" pitchFamily="34" charset="-122"/>
                <a:cs typeface="Bitter" pitchFamily="34" charset="-120"/>
              </a:rPr>
              <a:t>Bundling</a:t>
            </a:r>
            <a:endParaRPr lang="en-US" sz="4277" dirty="0"/>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name="Slide 39">
    <p:bg>
      <p:bgPr>
        <a:solidFill>
          <a:srgbClr val="FFFFFF"/>
        </a:solidFill>
      </p:bgPr>
    </p:bg>
    <p:spTree>
      <p:nvGrpSpPr>
        <p:cNvPr id="1" name=""/>
        <p:cNvGrpSpPr/>
        <p:nvPr/>
      </p:nvGrpSpPr>
      <p:grpSpPr>
        <a:xfrm>
          <a:off x="0" y="0"/>
          <a:ext cx="0" cy="0"/>
          <a:chOff x="0" y="0"/>
          <a:chExt cx="0" cy="0"/>
        </a:xfrm>
      </p:grpSpPr>
      <p:sp>
        <p:nvSpPr>
          <p:cNvPr id="3" name="article.freya@slide.theme@default"/>
          <p:cNvSpPr/>
          <p:nvPr/>
        </p:nvSpPr>
        <p:spPr>
          <a:xfrm>
            <a:off x="0" y="0"/>
            <a:ext cx="12192000" cy="6827520"/>
          </a:xfrm>
          <a:prstGeom prst="rect">
            <a:avLst/>
          </a:prstGeom>
          <a:solidFill>
            <a:srgbClr val="FFFFFF"/>
          </a:solidFill>
          <a:ln w="12700">
            <a:solidFill>
              <a:srgbClr val="FFFFFF">
                <a:alpha val="0"/>
              </a:srgbClr>
            </a:solidFill>
            <a:prstDash val="solid"/>
          </a:ln>
        </p:spPr>
      </p:sp>
      <p:sp>
        <p:nvSpPr>
          <p:cNvPr id="4" name="span"/>
          <p:cNvSpPr/>
          <p:nvPr/>
        </p:nvSpPr>
        <p:spPr>
          <a:xfrm>
            <a:off x="487680" y="518160"/>
            <a:ext cx="8391811" cy="499872"/>
          </a:xfrm>
          <a:prstGeom prst="rect">
            <a:avLst/>
          </a:prstGeom>
          <a:noFill/>
          <a:ln/>
        </p:spPr>
        <p:txBody>
          <a:bodyPr wrap="none" lIns="0" tIns="0" rIns="0" bIns="0" rtlCol="0" anchor="ctr"/>
          <a:lstStyle/>
          <a:p>
            <a:pPr indent="0" marL="0">
              <a:buNone/>
            </a:pPr>
            <a:r>
              <a:rPr lang="en-US" sz="3240" u="none" dirty="0">
                <a:solidFill>
                  <a:srgbClr val="000000"/>
                </a:solidFill>
                <a:latin typeface="Montserrat Black" pitchFamily="34" charset="0"/>
                <a:ea typeface="Montserrat Black" pitchFamily="34" charset="-122"/>
                <a:cs typeface="Montserrat Black" pitchFamily="34" charset="-120"/>
              </a:rPr>
              <a:t>Why do we want to bundle our code?</a:t>
            </a:r>
            <a:endParaRPr lang="en-US" sz="3240" dirty="0"/>
          </a:p>
        </p:txBody>
      </p:sp>
      <p:sp>
        <p:nvSpPr>
          <p:cNvPr id="5" name="div.spacer"/>
          <p:cNvSpPr/>
          <p:nvPr/>
        </p:nvSpPr>
        <p:spPr>
          <a:xfrm>
            <a:off x="6089904" y="2596229"/>
            <a:ext cx="12192" cy="3546539"/>
          </a:xfrm>
          <a:prstGeom prst="rect">
            <a:avLst/>
          </a:prstGeom>
          <a:solidFill>
            <a:srgbClr val="D4D4D4"/>
          </a:solidFill>
          <a:ln w="12700">
            <a:solidFill>
              <a:srgbClr val="D4D4D4">
                <a:alpha val="0"/>
              </a:srgbClr>
            </a:solidFill>
            <a:prstDash val="solid"/>
          </a:ln>
        </p:spPr>
      </p:sp>
      <p:sp>
        <p:nvSpPr>
          <p:cNvPr id="6" name="span"/>
          <p:cNvSpPr/>
          <p:nvPr/>
        </p:nvSpPr>
        <p:spPr>
          <a:xfrm>
            <a:off x="487680" y="1571625"/>
            <a:ext cx="1008983"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Bundling</a:t>
            </a:r>
            <a:endParaRPr lang="en-US" sz="1944" dirty="0"/>
          </a:p>
        </p:txBody>
      </p:sp>
      <p:sp>
        <p:nvSpPr>
          <p:cNvPr id="7" name="span"/>
          <p:cNvSpPr/>
          <p:nvPr/>
        </p:nvSpPr>
        <p:spPr>
          <a:xfrm>
            <a:off x="1566005" y="1571625"/>
            <a:ext cx="1050893"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improves</a:t>
            </a:r>
            <a:endParaRPr lang="en-US" sz="1944" dirty="0"/>
          </a:p>
        </p:txBody>
      </p:sp>
      <p:sp>
        <p:nvSpPr>
          <p:cNvPr id="8" name="span"/>
          <p:cNvSpPr/>
          <p:nvPr/>
        </p:nvSpPr>
        <p:spPr>
          <a:xfrm>
            <a:off x="2686241" y="1571625"/>
            <a:ext cx="362236"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the</a:t>
            </a:r>
            <a:endParaRPr lang="en-US" sz="1944" dirty="0"/>
          </a:p>
        </p:txBody>
      </p:sp>
      <p:sp>
        <p:nvSpPr>
          <p:cNvPr id="9" name="span"/>
          <p:cNvSpPr/>
          <p:nvPr/>
        </p:nvSpPr>
        <p:spPr>
          <a:xfrm>
            <a:off x="3117818" y="1571625"/>
            <a:ext cx="1147001"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developer</a:t>
            </a:r>
            <a:endParaRPr lang="en-US" sz="1944" dirty="0"/>
          </a:p>
        </p:txBody>
      </p:sp>
      <p:sp>
        <p:nvSpPr>
          <p:cNvPr id="10" name="span"/>
          <p:cNvSpPr/>
          <p:nvPr/>
        </p:nvSpPr>
        <p:spPr>
          <a:xfrm>
            <a:off x="4334161" y="1571625"/>
            <a:ext cx="1347502"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experience.</a:t>
            </a:r>
            <a:endParaRPr lang="en-US" sz="1944" dirty="0"/>
          </a:p>
        </p:txBody>
      </p:sp>
      <p:sp>
        <p:nvSpPr>
          <p:cNvPr id="11" name="span"/>
          <p:cNvSpPr/>
          <p:nvPr/>
        </p:nvSpPr>
        <p:spPr>
          <a:xfrm>
            <a:off x="5751005" y="1571625"/>
            <a:ext cx="460248"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And</a:t>
            </a:r>
            <a:endParaRPr lang="en-US" sz="1944" dirty="0"/>
          </a:p>
        </p:txBody>
      </p:sp>
      <p:sp>
        <p:nvSpPr>
          <p:cNvPr id="12" name="span"/>
          <p:cNvSpPr/>
          <p:nvPr/>
        </p:nvSpPr>
        <p:spPr>
          <a:xfrm>
            <a:off x="6280595" y="1571625"/>
            <a:ext cx="131350"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it</a:t>
            </a:r>
            <a:endParaRPr lang="en-US" sz="1944" dirty="0"/>
          </a:p>
        </p:txBody>
      </p:sp>
      <p:sp>
        <p:nvSpPr>
          <p:cNvPr id="13" name="span"/>
          <p:cNvSpPr/>
          <p:nvPr/>
        </p:nvSpPr>
        <p:spPr>
          <a:xfrm>
            <a:off x="6481286" y="1571625"/>
            <a:ext cx="467106"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also</a:t>
            </a:r>
            <a:endParaRPr lang="en-US" sz="1944" dirty="0"/>
          </a:p>
        </p:txBody>
      </p:sp>
      <p:sp>
        <p:nvSpPr>
          <p:cNvPr id="14" name="span"/>
          <p:cNvSpPr/>
          <p:nvPr/>
        </p:nvSpPr>
        <p:spPr>
          <a:xfrm>
            <a:off x="7017734" y="1571625"/>
            <a:ext cx="921639"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benefits</a:t>
            </a:r>
            <a:endParaRPr lang="en-US" sz="1944" dirty="0"/>
          </a:p>
        </p:txBody>
      </p:sp>
      <p:sp>
        <p:nvSpPr>
          <p:cNvPr id="15" name="span"/>
          <p:cNvSpPr/>
          <p:nvPr/>
        </p:nvSpPr>
        <p:spPr>
          <a:xfrm>
            <a:off x="8008715" y="1571625"/>
            <a:ext cx="701802"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users.</a:t>
            </a:r>
            <a:endParaRPr lang="en-US" sz="1944" dirty="0"/>
          </a:p>
        </p:txBody>
      </p:sp>
      <p:pic>
        <p:nvPicPr>
          <p:cNvPr id="16" name="svg.freya@svg.theme@icon.icon.horizontal" descr="preencoded.png">    </p:cNvPr>
          <p:cNvPicPr>
            <a:picLocks noChangeAspect="1"/>
          </p:cNvPicPr>
          <p:nvPr/>
        </p:nvPicPr>
        <p:blipFill>
          <a:blip r:embed="rId1">
            <a:extLst>
              <a:ext uri="{96DAC541-7B7A-43D3-8B79-37D633B846F1}">
                <asvg:svgBlip xmlns:asvg="http://schemas.microsoft.com/office/drawing/2016/SVG/main" r:embed="rId2"/>
              </a:ext>
            </a:extLst>
          </a:blip>
          <a:stretch>
            <a:fillRect/>
          </a:stretch>
        </p:blipFill>
        <p:spPr>
          <a:xfrm>
            <a:off x="2496312" y="3193542"/>
            <a:ext cx="1219200" cy="1219200"/>
          </a:xfrm>
          <a:prstGeom prst="rect">
            <a:avLst/>
          </a:prstGeom>
        </p:spPr>
      </p:pic>
      <p:sp>
        <p:nvSpPr>
          <p:cNvPr id="17" name="span"/>
          <p:cNvSpPr/>
          <p:nvPr/>
        </p:nvSpPr>
        <p:spPr>
          <a:xfrm>
            <a:off x="1266635" y="4687062"/>
            <a:ext cx="3678555" cy="280416"/>
          </a:xfrm>
          <a:prstGeom prst="rect">
            <a:avLst/>
          </a:prstGeom>
          <a:noFill/>
          <a:ln/>
        </p:spPr>
        <p:txBody>
          <a:bodyPr wrap="none" lIns="0" tIns="0" rIns="0" bIns="0" rtlCol="0" anchor="ctr"/>
          <a:lstStyle/>
          <a:p>
            <a:pPr indent="0" marL="0">
              <a:buNone/>
            </a:pPr>
            <a:r>
              <a:rPr lang="en-US" sz="1814" b="1" u="none" dirty="0">
                <a:solidFill>
                  <a:srgbClr val="000000"/>
                </a:solidFill>
                <a:latin typeface="Inter" pitchFamily="34" charset="0"/>
                <a:ea typeface="Inter" pitchFamily="34" charset="-122"/>
                <a:cs typeface="Inter" pitchFamily="34" charset="-120"/>
              </a:rPr>
              <a:t>To create a single executable file</a:t>
            </a:r>
            <a:endParaRPr lang="en-US" sz="1814" dirty="0"/>
          </a:p>
        </p:txBody>
      </p:sp>
      <p:sp>
        <p:nvSpPr>
          <p:cNvPr id="18" name="span"/>
          <p:cNvSpPr/>
          <p:nvPr/>
        </p:nvSpPr>
        <p:spPr>
          <a:xfrm>
            <a:off x="1119569" y="5014436"/>
            <a:ext cx="3972592"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Light" pitchFamily="34" charset="0"/>
                <a:ea typeface="Inter Light" pitchFamily="34" charset="-122"/>
                <a:cs typeface="Inter Light" pitchFamily="34" charset="-120"/>
              </a:rPr>
              <a:t>A single file, especially if statically linked, is</a:t>
            </a:r>
            <a:endParaRPr lang="en-US" sz="1555" dirty="0"/>
          </a:p>
        </p:txBody>
      </p:sp>
      <p:sp>
        <p:nvSpPr>
          <p:cNvPr id="19" name="span"/>
          <p:cNvSpPr/>
          <p:nvPr/>
        </p:nvSpPr>
        <p:spPr>
          <a:xfrm>
            <a:off x="1340168" y="5285994"/>
            <a:ext cx="3531489"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Light" pitchFamily="34" charset="0"/>
                <a:ea typeface="Inter Light" pitchFamily="34" charset="-122"/>
                <a:cs typeface="Inter Light" pitchFamily="34" charset="-120"/>
              </a:rPr>
              <a:t>much easier to distribute and to install.</a:t>
            </a:r>
            <a:endParaRPr lang="en-US" sz="1555" dirty="0"/>
          </a:p>
        </p:txBody>
      </p:sp>
      <p:pic>
        <p:nvPicPr>
          <p:cNvPr id="20" name="svg.freya@svg.theme@icon.icon.horizontal" descr="preencoded.png">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8476488" y="3193542"/>
            <a:ext cx="1219200" cy="1219200"/>
          </a:xfrm>
          <a:prstGeom prst="rect">
            <a:avLst/>
          </a:prstGeom>
        </p:spPr>
      </p:pic>
      <p:sp>
        <p:nvSpPr>
          <p:cNvPr id="21" name="span"/>
          <p:cNvSpPr/>
          <p:nvPr/>
        </p:nvSpPr>
        <p:spPr>
          <a:xfrm>
            <a:off x="7304818" y="4687062"/>
            <a:ext cx="3562445" cy="280416"/>
          </a:xfrm>
          <a:prstGeom prst="rect">
            <a:avLst/>
          </a:prstGeom>
          <a:noFill/>
          <a:ln/>
        </p:spPr>
        <p:txBody>
          <a:bodyPr wrap="none" lIns="0" tIns="0" rIns="0" bIns="0" rtlCol="0" anchor="ctr"/>
          <a:lstStyle/>
          <a:p>
            <a:pPr indent="0" marL="0">
              <a:buNone/>
            </a:pPr>
            <a:r>
              <a:rPr lang="en-US" sz="1814" b="1" u="none" dirty="0">
                <a:solidFill>
                  <a:srgbClr val="000000"/>
                </a:solidFill>
                <a:latin typeface="Inter" pitchFamily="34" charset="0"/>
                <a:ea typeface="Inter" pitchFamily="34" charset="-122"/>
                <a:cs typeface="Inter" pitchFamily="34" charset="-120"/>
              </a:rPr>
              <a:t>To serve a single JavaScript file</a:t>
            </a:r>
            <a:endParaRPr lang="en-US" sz="1814" dirty="0"/>
          </a:p>
        </p:txBody>
      </p:sp>
      <p:sp>
        <p:nvSpPr>
          <p:cNvPr id="22" name="span"/>
          <p:cNvSpPr/>
          <p:nvPr/>
        </p:nvSpPr>
        <p:spPr>
          <a:xfrm>
            <a:off x="7391686" y="5014436"/>
            <a:ext cx="3388805"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Light" pitchFamily="34" charset="0"/>
                <a:ea typeface="Inter Light" pitchFamily="34" charset="-122"/>
                <a:cs typeface="Inter Light" pitchFamily="34" charset="-120"/>
              </a:rPr>
              <a:t>Serving only a single file reduces the</a:t>
            </a:r>
            <a:endParaRPr lang="en-US" sz="1555" dirty="0"/>
          </a:p>
        </p:txBody>
      </p:sp>
      <p:sp>
        <p:nvSpPr>
          <p:cNvPr id="23" name="span"/>
          <p:cNvSpPr/>
          <p:nvPr/>
        </p:nvSpPr>
        <p:spPr>
          <a:xfrm>
            <a:off x="7035927" y="5285994"/>
            <a:ext cx="4100227"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Light" pitchFamily="34" charset="0"/>
                <a:ea typeface="Inter Light" pitchFamily="34" charset="-122"/>
                <a:cs typeface="Inter Light" pitchFamily="34" charset="-120"/>
              </a:rPr>
              <a:t>overhead and improves the user experience.</a:t>
            </a:r>
            <a:endParaRPr lang="en-US" sz="1555" dirty="0"/>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name="Slide 40">
    <p:bg>
      <p:bgPr>
        <a:solidFill>
          <a:srgbClr val="FFFFFF"/>
        </a:solidFill>
      </p:bgPr>
    </p:bg>
    <p:spTree>
      <p:nvGrpSpPr>
        <p:cNvPr id="1" name=""/>
        <p:cNvGrpSpPr/>
        <p:nvPr/>
      </p:nvGrpSpPr>
      <p:grpSpPr>
        <a:xfrm>
          <a:off x="0" y="0"/>
          <a:ext cx="0" cy="0"/>
          <a:chOff x="0" y="0"/>
          <a:chExt cx="0" cy="0"/>
        </a:xfrm>
      </p:grpSpPr>
      <p:sp>
        <p:nvSpPr>
          <p:cNvPr id="3" name="article.freya@slide.theme@default"/>
          <p:cNvSpPr/>
          <p:nvPr/>
        </p:nvSpPr>
        <p:spPr>
          <a:xfrm>
            <a:off x="0" y="0"/>
            <a:ext cx="12192000" cy="6827520"/>
          </a:xfrm>
          <a:prstGeom prst="rect">
            <a:avLst/>
          </a:prstGeom>
          <a:solidFill>
            <a:srgbClr val="FFFFFF"/>
          </a:solidFill>
          <a:ln w="12700">
            <a:solidFill>
              <a:srgbClr val="FFFFFF">
                <a:alpha val="0"/>
              </a:srgbClr>
            </a:solidFill>
            <a:prstDash val="solid"/>
          </a:ln>
        </p:spPr>
      </p:sp>
      <p:sp>
        <p:nvSpPr>
          <p:cNvPr id="4" name="span"/>
          <p:cNvSpPr/>
          <p:nvPr/>
        </p:nvSpPr>
        <p:spPr>
          <a:xfrm>
            <a:off x="487680" y="518160"/>
            <a:ext cx="4529233" cy="499872"/>
          </a:xfrm>
          <a:prstGeom prst="rect">
            <a:avLst/>
          </a:prstGeom>
          <a:noFill/>
          <a:ln/>
        </p:spPr>
        <p:txBody>
          <a:bodyPr wrap="none" lIns="0" tIns="0" rIns="0" bIns="0" rtlCol="0" anchor="ctr"/>
          <a:lstStyle/>
          <a:p>
            <a:pPr indent="0" marL="0">
              <a:buNone/>
            </a:pPr>
            <a:r>
              <a:rPr lang="en-US" sz="3240" u="none" dirty="0">
                <a:solidFill>
                  <a:srgbClr val="000000"/>
                </a:solidFill>
                <a:latin typeface="Montserrat Black" pitchFamily="34" charset="0"/>
                <a:ea typeface="Montserrat Black" pitchFamily="34" charset="-122"/>
                <a:cs typeface="Montserrat Black" pitchFamily="34" charset="-120"/>
              </a:rPr>
              <a:t>The three horsemen</a:t>
            </a:r>
            <a:endParaRPr lang="en-US" sz="3240" dirty="0"/>
          </a:p>
        </p:txBody>
      </p:sp>
      <p:sp>
        <p:nvSpPr>
          <p:cNvPr id="5" name="div.spacer"/>
          <p:cNvSpPr/>
          <p:nvPr/>
        </p:nvSpPr>
        <p:spPr>
          <a:xfrm>
            <a:off x="4096512" y="2596229"/>
            <a:ext cx="12192" cy="3546539"/>
          </a:xfrm>
          <a:prstGeom prst="rect">
            <a:avLst/>
          </a:prstGeom>
          <a:solidFill>
            <a:srgbClr val="D4D4D4"/>
          </a:solidFill>
          <a:ln w="12700">
            <a:solidFill>
              <a:srgbClr val="D4D4D4">
                <a:alpha val="0"/>
              </a:srgbClr>
            </a:solidFill>
            <a:prstDash val="solid"/>
          </a:ln>
        </p:spPr>
      </p:sp>
      <p:sp>
        <p:nvSpPr>
          <p:cNvPr id="6" name="div.spacer"/>
          <p:cNvSpPr/>
          <p:nvPr/>
        </p:nvSpPr>
        <p:spPr>
          <a:xfrm>
            <a:off x="8083296" y="2596229"/>
            <a:ext cx="12192" cy="3546539"/>
          </a:xfrm>
          <a:prstGeom prst="rect">
            <a:avLst/>
          </a:prstGeom>
          <a:solidFill>
            <a:srgbClr val="D4D4D4"/>
          </a:solidFill>
          <a:ln w="12700">
            <a:solidFill>
              <a:srgbClr val="D4D4D4">
                <a:alpha val="0"/>
              </a:srgbClr>
            </a:solidFill>
            <a:prstDash val="solid"/>
          </a:ln>
        </p:spPr>
      </p:sp>
      <p:sp>
        <p:nvSpPr>
          <p:cNvPr id="7" name="span"/>
          <p:cNvSpPr/>
          <p:nvPr/>
        </p:nvSpPr>
        <p:spPr>
          <a:xfrm>
            <a:off x="487680" y="1571625"/>
            <a:ext cx="715994"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These</a:t>
            </a:r>
            <a:endParaRPr lang="en-US" sz="1944" dirty="0"/>
          </a:p>
        </p:txBody>
      </p:sp>
      <p:sp>
        <p:nvSpPr>
          <p:cNvPr id="8" name="span"/>
          <p:cNvSpPr/>
          <p:nvPr/>
        </p:nvSpPr>
        <p:spPr>
          <a:xfrm>
            <a:off x="1273016" y="1571625"/>
            <a:ext cx="363474"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are</a:t>
            </a:r>
            <a:endParaRPr lang="en-US" sz="1944" dirty="0"/>
          </a:p>
        </p:txBody>
      </p:sp>
      <p:sp>
        <p:nvSpPr>
          <p:cNvPr id="9" name="span"/>
          <p:cNvSpPr/>
          <p:nvPr/>
        </p:nvSpPr>
        <p:spPr>
          <a:xfrm>
            <a:off x="1705832" y="1571625"/>
            <a:ext cx="362236"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the</a:t>
            </a:r>
            <a:endParaRPr lang="en-US" sz="1944" dirty="0"/>
          </a:p>
        </p:txBody>
      </p:sp>
      <p:sp>
        <p:nvSpPr>
          <p:cNvPr id="10" name="span"/>
          <p:cNvSpPr/>
          <p:nvPr/>
        </p:nvSpPr>
        <p:spPr>
          <a:xfrm>
            <a:off x="2137410" y="1571625"/>
            <a:ext cx="758666"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mostly</a:t>
            </a:r>
            <a:endParaRPr lang="en-US" sz="1944" dirty="0"/>
          </a:p>
        </p:txBody>
      </p:sp>
      <p:sp>
        <p:nvSpPr>
          <p:cNvPr id="11" name="span"/>
          <p:cNvSpPr/>
          <p:nvPr/>
        </p:nvSpPr>
        <p:spPr>
          <a:xfrm>
            <a:off x="2965418" y="1571625"/>
            <a:ext cx="564642"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used</a:t>
            </a:r>
            <a:endParaRPr lang="en-US" sz="1944" dirty="0"/>
          </a:p>
        </p:txBody>
      </p:sp>
      <p:sp>
        <p:nvSpPr>
          <p:cNvPr id="12" name="span"/>
          <p:cNvSpPr/>
          <p:nvPr/>
        </p:nvSpPr>
        <p:spPr>
          <a:xfrm>
            <a:off x="3599402" y="1571625"/>
            <a:ext cx="1074611"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bundlers,</a:t>
            </a:r>
            <a:endParaRPr lang="en-US" sz="1944" dirty="0"/>
          </a:p>
        </p:txBody>
      </p:sp>
      <p:sp>
        <p:nvSpPr>
          <p:cNvPr id="13" name="span"/>
          <p:cNvSpPr/>
          <p:nvPr/>
        </p:nvSpPr>
        <p:spPr>
          <a:xfrm>
            <a:off x="4743355" y="1571625"/>
            <a:ext cx="564642"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each</a:t>
            </a:r>
            <a:endParaRPr lang="en-US" sz="1944" dirty="0"/>
          </a:p>
        </p:txBody>
      </p:sp>
      <p:sp>
        <p:nvSpPr>
          <p:cNvPr id="14" name="span"/>
          <p:cNvSpPr/>
          <p:nvPr/>
        </p:nvSpPr>
        <p:spPr>
          <a:xfrm>
            <a:off x="5377339" y="1571625"/>
            <a:ext cx="477869"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with</a:t>
            </a:r>
            <a:endParaRPr lang="en-US" sz="1944" dirty="0"/>
          </a:p>
        </p:txBody>
      </p:sp>
      <p:sp>
        <p:nvSpPr>
          <p:cNvPr id="15" name="span"/>
          <p:cNvSpPr/>
          <p:nvPr/>
        </p:nvSpPr>
        <p:spPr>
          <a:xfrm>
            <a:off x="5924550" y="1571625"/>
            <a:ext cx="507206"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pros</a:t>
            </a:r>
            <a:endParaRPr lang="en-US" sz="1944" dirty="0"/>
          </a:p>
        </p:txBody>
      </p:sp>
      <p:sp>
        <p:nvSpPr>
          <p:cNvPr id="16" name="span"/>
          <p:cNvSpPr/>
          <p:nvPr/>
        </p:nvSpPr>
        <p:spPr>
          <a:xfrm>
            <a:off x="6501098" y="1571625"/>
            <a:ext cx="429578"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and</a:t>
            </a:r>
            <a:endParaRPr lang="en-US" sz="1944" dirty="0"/>
          </a:p>
        </p:txBody>
      </p:sp>
      <p:sp>
        <p:nvSpPr>
          <p:cNvPr id="17" name="span"/>
          <p:cNvSpPr/>
          <p:nvPr/>
        </p:nvSpPr>
        <p:spPr>
          <a:xfrm>
            <a:off x="7000018" y="1571625"/>
            <a:ext cx="626840"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cons.</a:t>
            </a:r>
            <a:endParaRPr lang="en-US" sz="1944" dirty="0"/>
          </a:p>
        </p:txBody>
      </p:sp>
      <p:pic>
        <p:nvPicPr>
          <p:cNvPr id="18" name="img.freya@image.image.horizontal" descr="preencoded.png">    </p:cNvPr>
          <p:cNvPicPr>
            <a:picLocks noChangeAspect="1"/>
          </p:cNvPicPr>
          <p:nvPr/>
        </p:nvPicPr>
        <p:blipFill>
          <a:blip r:embed="rId1"/>
          <a:stretch>
            <a:fillRect/>
          </a:stretch>
        </p:blipFill>
        <p:spPr>
          <a:xfrm>
            <a:off x="1499616" y="3191066"/>
            <a:ext cx="1219200" cy="1219200"/>
          </a:xfrm>
          <a:prstGeom prst="rect">
            <a:avLst/>
          </a:prstGeom>
        </p:spPr>
      </p:pic>
      <p:sp>
        <p:nvSpPr>
          <p:cNvPr id="19" name="span"/>
          <p:cNvSpPr/>
          <p:nvPr/>
        </p:nvSpPr>
        <p:spPr>
          <a:xfrm>
            <a:off x="1578864" y="4684586"/>
            <a:ext cx="1060704" cy="280416"/>
          </a:xfrm>
          <a:prstGeom prst="rect">
            <a:avLst/>
          </a:prstGeom>
          <a:noFill/>
          <a:ln/>
        </p:spPr>
        <p:txBody>
          <a:bodyPr wrap="none" lIns="0" tIns="0" rIns="0" bIns="0" rtlCol="0" anchor="ctr"/>
          <a:lstStyle/>
          <a:p>
            <a:pPr indent="0" marL="0">
              <a:buNone/>
            </a:pPr>
            <a:r>
              <a:rPr lang="en-US" sz="1814" b="1" u="none" dirty="0">
                <a:solidFill>
                  <a:srgbClr val="000000"/>
                </a:solidFill>
                <a:latin typeface="Inter" pitchFamily="34" charset="0"/>
                <a:ea typeface="Inter" pitchFamily="34" charset="-122"/>
                <a:cs typeface="Inter" pitchFamily="34" charset="-120"/>
              </a:rPr>
              <a:t>Webpack</a:t>
            </a:r>
            <a:endParaRPr lang="en-US" sz="1814" dirty="0"/>
          </a:p>
        </p:txBody>
      </p:sp>
      <p:sp>
        <p:nvSpPr>
          <p:cNvPr id="20" name="span"/>
          <p:cNvSpPr/>
          <p:nvPr/>
        </p:nvSpPr>
        <p:spPr>
          <a:xfrm>
            <a:off x="1750886" y="5011960"/>
            <a:ext cx="716661"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Light" pitchFamily="34" charset="0"/>
                <a:ea typeface="Inter Light" pitchFamily="34" charset="-122"/>
                <a:cs typeface="Inter Light" pitchFamily="34" charset="-120"/>
              </a:rPr>
              <a:t>Hardest</a:t>
            </a:r>
            <a:endParaRPr lang="en-US" sz="1555" dirty="0"/>
          </a:p>
        </p:txBody>
      </p:sp>
      <p:sp>
        <p:nvSpPr>
          <p:cNvPr id="21" name="em"/>
          <p:cNvSpPr/>
          <p:nvPr/>
        </p:nvSpPr>
        <p:spPr>
          <a:xfrm>
            <a:off x="1776889" y="5289614"/>
            <a:ext cx="664655" cy="237744"/>
          </a:xfrm>
          <a:prstGeom prst="rect">
            <a:avLst/>
          </a:prstGeom>
          <a:noFill/>
          <a:ln/>
        </p:spPr>
        <p:txBody>
          <a:bodyPr wrap="none" lIns="0" tIns="0" rIns="0" bIns="0" rtlCol="0" anchor="ctr"/>
          <a:lstStyle/>
          <a:p>
            <a:pPr indent="0" marL="0">
              <a:buNone/>
            </a:pPr>
            <a:r>
              <a:rPr lang="en-US" sz="1555" b="1" u="none" dirty="0">
                <a:solidFill>
                  <a:srgbClr val="2563EB"/>
                </a:solidFill>
                <a:latin typeface="Inter" pitchFamily="34" charset="0"/>
                <a:ea typeface="Inter" pitchFamily="34" charset="-122"/>
                <a:cs typeface="Inter" pitchFamily="34" charset="-120"/>
              </a:rPr>
              <a:t>Slower</a:t>
            </a:r>
            <a:endParaRPr lang="en-US" sz="1555" dirty="0"/>
          </a:p>
        </p:txBody>
      </p:sp>
      <p:pic>
        <p:nvPicPr>
          <p:cNvPr id="22" name="img.freya@image.image.horizontal" descr="preencoded.png">    </p:cNvPr>
          <p:cNvPicPr>
            <a:picLocks noChangeAspect="1"/>
          </p:cNvPicPr>
          <p:nvPr/>
        </p:nvPicPr>
        <p:blipFill>
          <a:blip r:embed="rId2"/>
          <a:stretch>
            <a:fillRect/>
          </a:stretch>
        </p:blipFill>
        <p:spPr>
          <a:xfrm>
            <a:off x="5486400" y="3191066"/>
            <a:ext cx="1219200" cy="1219200"/>
          </a:xfrm>
          <a:prstGeom prst="rect">
            <a:avLst/>
          </a:prstGeom>
        </p:spPr>
      </p:pic>
      <p:sp>
        <p:nvSpPr>
          <p:cNvPr id="23" name="span"/>
          <p:cNvSpPr/>
          <p:nvPr/>
        </p:nvSpPr>
        <p:spPr>
          <a:xfrm>
            <a:off x="5744242" y="4684586"/>
            <a:ext cx="703517" cy="280416"/>
          </a:xfrm>
          <a:prstGeom prst="rect">
            <a:avLst/>
          </a:prstGeom>
          <a:noFill/>
          <a:ln/>
        </p:spPr>
        <p:txBody>
          <a:bodyPr wrap="none" lIns="0" tIns="0" rIns="0" bIns="0" rtlCol="0" anchor="ctr"/>
          <a:lstStyle/>
          <a:p>
            <a:pPr indent="0" marL="0">
              <a:buNone/>
            </a:pPr>
            <a:r>
              <a:rPr lang="en-US" sz="1814" b="1" u="none" dirty="0">
                <a:solidFill>
                  <a:srgbClr val="000000"/>
                </a:solidFill>
                <a:latin typeface="Inter" pitchFamily="34" charset="0"/>
                <a:ea typeface="Inter" pitchFamily="34" charset="-122"/>
                <a:cs typeface="Inter" pitchFamily="34" charset="-120"/>
              </a:rPr>
              <a:t>Rollup</a:t>
            </a:r>
            <a:endParaRPr lang="en-US" sz="1814" dirty="0"/>
          </a:p>
        </p:txBody>
      </p:sp>
      <p:sp>
        <p:nvSpPr>
          <p:cNvPr id="24" name="span"/>
          <p:cNvSpPr/>
          <p:nvPr/>
        </p:nvSpPr>
        <p:spPr>
          <a:xfrm>
            <a:off x="5877020" y="5011960"/>
            <a:ext cx="437864"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Light" pitchFamily="34" charset="0"/>
                <a:ea typeface="Inter Light" pitchFamily="34" charset="-122"/>
                <a:cs typeface="Inter Light" pitchFamily="34" charset="-120"/>
              </a:rPr>
              <a:t>Easy</a:t>
            </a:r>
            <a:endParaRPr lang="en-US" sz="1555" dirty="0"/>
          </a:p>
        </p:txBody>
      </p:sp>
      <p:sp>
        <p:nvSpPr>
          <p:cNvPr id="25" name="em"/>
          <p:cNvSpPr/>
          <p:nvPr/>
        </p:nvSpPr>
        <p:spPr>
          <a:xfrm>
            <a:off x="5861399" y="5289614"/>
            <a:ext cx="469202" cy="237744"/>
          </a:xfrm>
          <a:prstGeom prst="rect">
            <a:avLst/>
          </a:prstGeom>
          <a:noFill/>
          <a:ln/>
        </p:spPr>
        <p:txBody>
          <a:bodyPr wrap="none" lIns="0" tIns="0" rIns="0" bIns="0" rtlCol="0" anchor="ctr"/>
          <a:lstStyle/>
          <a:p>
            <a:pPr indent="0" marL="0">
              <a:buNone/>
            </a:pPr>
            <a:r>
              <a:rPr lang="en-US" sz="1555" b="1" u="none" dirty="0">
                <a:solidFill>
                  <a:srgbClr val="2563EB"/>
                </a:solidFill>
                <a:latin typeface="Inter" pitchFamily="34" charset="0"/>
                <a:ea typeface="Inter" pitchFamily="34" charset="-122"/>
                <a:cs typeface="Inter" pitchFamily="34" charset="-120"/>
              </a:rPr>
              <a:t>Slow</a:t>
            </a:r>
            <a:endParaRPr lang="en-US" sz="1555" dirty="0"/>
          </a:p>
        </p:txBody>
      </p:sp>
      <p:pic>
        <p:nvPicPr>
          <p:cNvPr id="26" name="img.freya@image.image.horizontal" descr="preencoded.png">    </p:cNvPr>
          <p:cNvPicPr>
            <a:picLocks noChangeAspect="1"/>
          </p:cNvPicPr>
          <p:nvPr/>
        </p:nvPicPr>
        <p:blipFill>
          <a:blip r:embed="rId3"/>
          <a:stretch>
            <a:fillRect/>
          </a:stretch>
        </p:blipFill>
        <p:spPr>
          <a:xfrm>
            <a:off x="9473184" y="3191066"/>
            <a:ext cx="1219200" cy="1219200"/>
          </a:xfrm>
          <a:prstGeom prst="rect">
            <a:avLst/>
          </a:prstGeom>
        </p:spPr>
      </p:pic>
      <p:sp>
        <p:nvSpPr>
          <p:cNvPr id="27" name="span"/>
          <p:cNvSpPr/>
          <p:nvPr/>
        </p:nvSpPr>
        <p:spPr>
          <a:xfrm>
            <a:off x="9730931" y="4684586"/>
            <a:ext cx="703707" cy="280416"/>
          </a:xfrm>
          <a:prstGeom prst="rect">
            <a:avLst/>
          </a:prstGeom>
          <a:noFill/>
          <a:ln/>
        </p:spPr>
        <p:txBody>
          <a:bodyPr wrap="none" lIns="0" tIns="0" rIns="0" bIns="0" rtlCol="0" anchor="ctr"/>
          <a:lstStyle/>
          <a:p>
            <a:pPr indent="0" marL="0">
              <a:buNone/>
            </a:pPr>
            <a:r>
              <a:rPr lang="en-US" sz="1814" b="1" u="none" dirty="0">
                <a:solidFill>
                  <a:srgbClr val="000000"/>
                </a:solidFill>
                <a:latin typeface="Inter" pitchFamily="34" charset="0"/>
                <a:ea typeface="Inter" pitchFamily="34" charset="-122"/>
                <a:cs typeface="Inter" pitchFamily="34" charset="-120"/>
              </a:rPr>
              <a:t>Parcel</a:t>
            </a:r>
            <a:endParaRPr lang="en-US" sz="1814" dirty="0"/>
          </a:p>
        </p:txBody>
      </p:sp>
      <p:sp>
        <p:nvSpPr>
          <p:cNvPr id="28" name="span"/>
          <p:cNvSpPr/>
          <p:nvPr/>
        </p:nvSpPr>
        <p:spPr>
          <a:xfrm>
            <a:off x="9757982" y="5011960"/>
            <a:ext cx="649510"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Light" pitchFamily="34" charset="0"/>
                <a:ea typeface="Inter Light" pitchFamily="34" charset="-122"/>
                <a:cs typeface="Inter Light" pitchFamily="34" charset="-120"/>
              </a:rPr>
              <a:t>Easiest</a:t>
            </a:r>
            <a:endParaRPr lang="en-US" sz="1555" dirty="0"/>
          </a:p>
        </p:txBody>
      </p:sp>
      <p:sp>
        <p:nvSpPr>
          <p:cNvPr id="29" name="em"/>
          <p:cNvSpPr/>
          <p:nvPr/>
        </p:nvSpPr>
        <p:spPr>
          <a:xfrm>
            <a:off x="9877616" y="5289614"/>
            <a:ext cx="410337" cy="237744"/>
          </a:xfrm>
          <a:prstGeom prst="rect">
            <a:avLst/>
          </a:prstGeom>
          <a:noFill/>
          <a:ln/>
        </p:spPr>
        <p:txBody>
          <a:bodyPr wrap="none" lIns="0" tIns="0" rIns="0" bIns="0" rtlCol="0" anchor="ctr"/>
          <a:lstStyle/>
          <a:p>
            <a:pPr indent="0" marL="0">
              <a:buNone/>
            </a:pPr>
            <a:r>
              <a:rPr lang="en-US" sz="1555" b="1" u="none" dirty="0">
                <a:solidFill>
                  <a:srgbClr val="2563EB"/>
                </a:solidFill>
                <a:latin typeface="Inter" pitchFamily="34" charset="0"/>
                <a:ea typeface="Inter" pitchFamily="34" charset="-122"/>
                <a:cs typeface="Inter" pitchFamily="34" charset="-120"/>
              </a:rPr>
              <a:t>Fast</a:t>
            </a:r>
            <a:endParaRPr lang="en-US" sz="1555" dirty="0"/>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name="Slide 41">
    <p:bg>
      <p:bgPr>
        <a:solidFill>
          <a:srgbClr val="FFFFFF"/>
        </a:solidFill>
      </p:bgPr>
    </p:bg>
    <p:spTree>
      <p:nvGrpSpPr>
        <p:cNvPr id="1" name=""/>
        <p:cNvGrpSpPr/>
        <p:nvPr/>
      </p:nvGrpSpPr>
      <p:grpSpPr>
        <a:xfrm>
          <a:off x="0" y="0"/>
          <a:ext cx="0" cy="0"/>
          <a:chOff x="0" y="0"/>
          <a:chExt cx="0" cy="0"/>
        </a:xfrm>
      </p:grpSpPr>
      <p:sp>
        <p:nvSpPr>
          <p:cNvPr id="3" name="article.freya@slide.theme@bg-amber.theme@separator"/>
          <p:cNvSpPr/>
          <p:nvPr/>
        </p:nvSpPr>
        <p:spPr>
          <a:xfrm>
            <a:off x="0" y="0"/>
            <a:ext cx="12192000" cy="6827520"/>
          </a:xfrm>
          <a:prstGeom prst="rect">
            <a:avLst/>
          </a:prstGeom>
          <a:solidFill>
            <a:srgbClr val="FCD34D"/>
          </a:solidFill>
          <a:ln w="12700">
            <a:solidFill>
              <a:srgbClr val="FCD34D">
                <a:alpha val="0"/>
              </a:srgbClr>
            </a:solidFill>
            <a:prstDash val="solid"/>
          </a:ln>
        </p:spPr>
      </p:sp>
      <p:sp>
        <p:nvSpPr>
          <p:cNvPr id="4" name="span"/>
          <p:cNvSpPr/>
          <p:nvPr/>
        </p:nvSpPr>
        <p:spPr>
          <a:xfrm>
            <a:off x="487680" y="2709672"/>
            <a:ext cx="3942302" cy="652272"/>
          </a:xfrm>
          <a:prstGeom prst="rect">
            <a:avLst/>
          </a:prstGeom>
          <a:noFill/>
          <a:ln/>
        </p:spPr>
        <p:txBody>
          <a:bodyPr wrap="none" lIns="0" tIns="0" rIns="0" bIns="0" rtlCol="0" anchor="ctr"/>
          <a:lstStyle/>
          <a:p>
            <a:pPr indent="0" marL="0">
              <a:buNone/>
            </a:pPr>
            <a:r>
              <a:rPr lang="en-US" sz="4277" b="1" u="none" dirty="0">
                <a:solidFill>
                  <a:srgbClr val="000000"/>
                </a:solidFill>
                <a:latin typeface="Bitter" pitchFamily="34" charset="0"/>
                <a:ea typeface="Bitter" pitchFamily="34" charset="-122"/>
                <a:cs typeface="Bitter" pitchFamily="34" charset="-120"/>
              </a:rPr>
              <a:t>Is webpack still</a:t>
            </a:r>
            <a:endParaRPr lang="en-US" sz="4277" dirty="0"/>
          </a:p>
        </p:txBody>
      </p:sp>
      <p:sp>
        <p:nvSpPr>
          <p:cNvPr id="5" name="span"/>
          <p:cNvSpPr/>
          <p:nvPr/>
        </p:nvSpPr>
        <p:spPr>
          <a:xfrm>
            <a:off x="487680" y="3456432"/>
            <a:ext cx="2298097" cy="652272"/>
          </a:xfrm>
          <a:prstGeom prst="rect">
            <a:avLst/>
          </a:prstGeom>
          <a:noFill/>
          <a:ln/>
        </p:spPr>
        <p:txBody>
          <a:bodyPr wrap="none" lIns="0" tIns="0" rIns="0" bIns="0" rtlCol="0" anchor="ctr"/>
          <a:lstStyle/>
          <a:p>
            <a:pPr indent="0" marL="0">
              <a:buNone/>
            </a:pPr>
            <a:r>
              <a:rPr lang="en-US" sz="4277" b="1" u="none" dirty="0">
                <a:solidFill>
                  <a:srgbClr val="000000"/>
                </a:solidFill>
                <a:latin typeface="Bitter" pitchFamily="34" charset="0"/>
                <a:ea typeface="Bitter" pitchFamily="34" charset="-122"/>
                <a:cs typeface="Bitter" pitchFamily="34" charset="-120"/>
              </a:rPr>
              <a:t>worth it?</a:t>
            </a:r>
            <a:endParaRPr lang="en-US" sz="4277" dirty="0"/>
          </a:p>
        </p:txBody>
      </p:sp>
      <p:pic>
        <p:nvPicPr>
          <p:cNvPr id="6" name="div.image.talk@logo" descr="preencoded.png">    </p:cNvPr>
          <p:cNvPicPr>
            <a:picLocks noChangeAspect="1"/>
          </p:cNvPicPr>
          <p:nvPr/>
        </p:nvPicPr>
        <p:blipFill>
          <a:blip r:embed="rId1"/>
          <a:stretch>
            <a:fillRect/>
          </a:stretch>
        </p:blipFill>
        <p:spPr>
          <a:xfrm>
            <a:off x="7315200" y="1584960"/>
            <a:ext cx="3657600" cy="3657600"/>
          </a:xfrm>
          <a:prstGeom prst="rect">
            <a:avLst/>
          </a:prstGeom>
        </p:spPr>
      </p:pic>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name="Slide 42">
    <p:bg>
      <p:bgPr>
        <a:solidFill>
          <a:srgbClr val="FFFFFF"/>
        </a:solidFill>
      </p:bgPr>
    </p:bg>
    <p:spTree>
      <p:nvGrpSpPr>
        <p:cNvPr id="1" name=""/>
        <p:cNvGrpSpPr/>
        <p:nvPr/>
      </p:nvGrpSpPr>
      <p:grpSpPr>
        <a:xfrm>
          <a:off x="0" y="0"/>
          <a:ext cx="0" cy="0"/>
          <a:chOff x="0" y="0"/>
          <a:chExt cx="0" cy="0"/>
        </a:xfrm>
      </p:grpSpPr>
      <p:sp>
        <p:nvSpPr>
          <p:cNvPr id="3" name="article.freya@slide.theme@default"/>
          <p:cNvSpPr/>
          <p:nvPr/>
        </p:nvSpPr>
        <p:spPr>
          <a:xfrm>
            <a:off x="0" y="0"/>
            <a:ext cx="12192000" cy="6827520"/>
          </a:xfrm>
          <a:prstGeom prst="rect">
            <a:avLst/>
          </a:prstGeom>
          <a:solidFill>
            <a:srgbClr val="FFFFFF"/>
          </a:solidFill>
          <a:ln w="12700">
            <a:solidFill>
              <a:srgbClr val="FFFFFF">
                <a:alpha val="0"/>
              </a:srgbClr>
            </a:solidFill>
            <a:prstDash val="solid"/>
          </a:ln>
        </p:spPr>
      </p:sp>
      <p:sp>
        <p:nvSpPr>
          <p:cNvPr id="4" name="span"/>
          <p:cNvSpPr/>
          <p:nvPr/>
        </p:nvSpPr>
        <p:spPr>
          <a:xfrm>
            <a:off x="487680" y="518160"/>
            <a:ext cx="7600093" cy="499872"/>
          </a:xfrm>
          <a:prstGeom prst="rect">
            <a:avLst/>
          </a:prstGeom>
          <a:noFill/>
          <a:ln/>
        </p:spPr>
        <p:txBody>
          <a:bodyPr wrap="none" lIns="0" tIns="0" rIns="0" bIns="0" rtlCol="0" anchor="ctr"/>
          <a:lstStyle/>
          <a:p>
            <a:pPr indent="0" marL="0">
              <a:buNone/>
            </a:pPr>
            <a:r>
              <a:rPr lang="en-US" sz="3240" u="none" dirty="0">
                <a:solidFill>
                  <a:srgbClr val="000000"/>
                </a:solidFill>
                <a:latin typeface="Montserrat Black" pitchFamily="34" charset="0"/>
                <a:ea typeface="Montserrat Black" pitchFamily="34" charset="-122"/>
                <a:cs typeface="Montserrat Black" pitchFamily="34" charset="-120"/>
              </a:rPr>
              <a:t>Are there any better alternatives?</a:t>
            </a:r>
            <a:endParaRPr lang="en-US" sz="3240" dirty="0"/>
          </a:p>
        </p:txBody>
      </p:sp>
      <p:pic>
        <p:nvPicPr>
          <p:cNvPr id="5" name="img.freya@image.image.horizontal" descr="preencoded.png">    </p:cNvPr>
          <p:cNvPicPr>
            <a:picLocks noChangeAspect="1"/>
          </p:cNvPicPr>
          <p:nvPr/>
        </p:nvPicPr>
        <p:blipFill>
          <a:blip r:embed="rId1"/>
          <a:stretch>
            <a:fillRect/>
          </a:stretch>
        </p:blipFill>
        <p:spPr>
          <a:xfrm>
            <a:off x="2524601" y="1816608"/>
            <a:ext cx="1219200" cy="1219200"/>
          </a:xfrm>
          <a:prstGeom prst="rect">
            <a:avLst/>
          </a:prstGeom>
        </p:spPr>
      </p:pic>
      <p:sp>
        <p:nvSpPr>
          <p:cNvPr id="6" name="span"/>
          <p:cNvSpPr/>
          <p:nvPr/>
        </p:nvSpPr>
        <p:spPr>
          <a:xfrm>
            <a:off x="2705767" y="3310128"/>
            <a:ext cx="856964" cy="280416"/>
          </a:xfrm>
          <a:prstGeom prst="rect">
            <a:avLst/>
          </a:prstGeom>
          <a:noFill/>
          <a:ln/>
        </p:spPr>
        <p:txBody>
          <a:bodyPr wrap="none" lIns="0" tIns="0" rIns="0" bIns="0" rtlCol="0" anchor="ctr"/>
          <a:lstStyle/>
          <a:p>
            <a:pPr indent="0" marL="0">
              <a:buNone/>
            </a:pPr>
            <a:r>
              <a:rPr lang="en-US" sz="1814" b="1" u="none" dirty="0">
                <a:solidFill>
                  <a:srgbClr val="000000"/>
                </a:solidFill>
                <a:latin typeface="Inter" pitchFamily="34" charset="0"/>
                <a:ea typeface="Inter" pitchFamily="34" charset="-122"/>
                <a:cs typeface="Inter" pitchFamily="34" charset="-120"/>
              </a:rPr>
              <a:t>ESBuild</a:t>
            </a:r>
            <a:endParaRPr lang="en-US" sz="1814" dirty="0"/>
          </a:p>
        </p:txBody>
      </p:sp>
      <p:pic>
        <p:nvPicPr>
          <p:cNvPr id="7" name="img.freya@image.image.horizontal.width-auto" descr="preencoded.png">    </p:cNvPr>
          <p:cNvPicPr>
            <a:picLocks noChangeAspect="1"/>
          </p:cNvPicPr>
          <p:nvPr/>
        </p:nvPicPr>
        <p:blipFill>
          <a:blip r:embed="rId2"/>
          <a:stretch>
            <a:fillRect/>
          </a:stretch>
        </p:blipFill>
        <p:spPr>
          <a:xfrm>
            <a:off x="7337584" y="1816608"/>
            <a:ext cx="3440144" cy="1219200"/>
          </a:xfrm>
          <a:prstGeom prst="rect">
            <a:avLst/>
          </a:prstGeom>
        </p:spPr>
      </p:pic>
      <p:sp>
        <p:nvSpPr>
          <p:cNvPr id="8" name="span"/>
          <p:cNvSpPr/>
          <p:nvPr/>
        </p:nvSpPr>
        <p:spPr>
          <a:xfrm>
            <a:off x="8780240" y="3310128"/>
            <a:ext cx="554831" cy="280416"/>
          </a:xfrm>
          <a:prstGeom prst="rect">
            <a:avLst/>
          </a:prstGeom>
          <a:noFill/>
          <a:ln/>
        </p:spPr>
        <p:txBody>
          <a:bodyPr wrap="none" lIns="0" tIns="0" rIns="0" bIns="0" rtlCol="0" anchor="ctr"/>
          <a:lstStyle/>
          <a:p>
            <a:pPr indent="0" marL="0">
              <a:buNone/>
            </a:pPr>
            <a:r>
              <a:rPr lang="en-US" sz="1814" b="1" u="none" dirty="0">
                <a:solidFill>
                  <a:srgbClr val="000000"/>
                </a:solidFill>
                <a:latin typeface="Inter" pitchFamily="34" charset="0"/>
                <a:ea typeface="Inter" pitchFamily="34" charset="-122"/>
                <a:cs typeface="Inter" pitchFamily="34" charset="-120"/>
              </a:rPr>
              <a:t>SWC</a:t>
            </a:r>
            <a:endParaRPr lang="en-US" sz="1814" dirty="0"/>
          </a:p>
        </p:txBody>
      </p:sp>
      <p:pic>
        <p:nvPicPr>
          <p:cNvPr id="9" name="img.freya@image.image.horizontal" descr="preencoded.png">    </p:cNvPr>
          <p:cNvPicPr>
            <a:picLocks noChangeAspect="1"/>
          </p:cNvPicPr>
          <p:nvPr/>
        </p:nvPicPr>
        <p:blipFill>
          <a:blip r:embed="rId3"/>
          <a:stretch>
            <a:fillRect/>
          </a:stretch>
        </p:blipFill>
        <p:spPr>
          <a:xfrm>
            <a:off x="2524601" y="4255580"/>
            <a:ext cx="1219200" cy="1219200"/>
          </a:xfrm>
          <a:prstGeom prst="rect">
            <a:avLst/>
          </a:prstGeom>
        </p:spPr>
      </p:pic>
      <p:sp>
        <p:nvSpPr>
          <p:cNvPr id="10" name="span"/>
          <p:cNvSpPr/>
          <p:nvPr/>
        </p:nvSpPr>
        <p:spPr>
          <a:xfrm>
            <a:off x="2907221" y="5749100"/>
            <a:ext cx="453962" cy="280416"/>
          </a:xfrm>
          <a:prstGeom prst="rect">
            <a:avLst/>
          </a:prstGeom>
          <a:noFill/>
          <a:ln/>
        </p:spPr>
        <p:txBody>
          <a:bodyPr wrap="none" lIns="0" tIns="0" rIns="0" bIns="0" rtlCol="0" anchor="ctr"/>
          <a:lstStyle/>
          <a:p>
            <a:pPr indent="0" marL="0">
              <a:buNone/>
            </a:pPr>
            <a:r>
              <a:rPr lang="en-US" sz="1814" b="1" u="none" dirty="0">
                <a:solidFill>
                  <a:srgbClr val="000000"/>
                </a:solidFill>
                <a:latin typeface="Inter" pitchFamily="34" charset="0"/>
                <a:ea typeface="Inter" pitchFamily="34" charset="-122"/>
                <a:cs typeface="Inter" pitchFamily="34" charset="-120"/>
              </a:rPr>
              <a:t>Vite</a:t>
            </a:r>
            <a:endParaRPr lang="en-US" sz="1814" dirty="0"/>
          </a:p>
        </p:txBody>
      </p:sp>
      <p:pic>
        <p:nvPicPr>
          <p:cNvPr id="11" name="img.freya@image.image.horizontal" descr="preencoded.png">    </p:cNvPr>
          <p:cNvPicPr>
            <a:picLocks noChangeAspect="1"/>
          </p:cNvPicPr>
          <p:nvPr/>
        </p:nvPicPr>
        <p:blipFill>
          <a:blip r:embed="rId4"/>
          <a:stretch>
            <a:fillRect/>
          </a:stretch>
        </p:blipFill>
        <p:spPr>
          <a:xfrm>
            <a:off x="8448104" y="4255580"/>
            <a:ext cx="1219200" cy="1219200"/>
          </a:xfrm>
          <a:prstGeom prst="rect">
            <a:avLst/>
          </a:prstGeom>
        </p:spPr>
      </p:pic>
      <p:sp>
        <p:nvSpPr>
          <p:cNvPr id="12" name="span"/>
          <p:cNvSpPr/>
          <p:nvPr/>
        </p:nvSpPr>
        <p:spPr>
          <a:xfrm>
            <a:off x="8468773" y="5749100"/>
            <a:ext cx="1177862" cy="280416"/>
          </a:xfrm>
          <a:prstGeom prst="rect">
            <a:avLst/>
          </a:prstGeom>
          <a:noFill/>
          <a:ln/>
        </p:spPr>
        <p:txBody>
          <a:bodyPr wrap="none" lIns="0" tIns="0" rIns="0" bIns="0" rtlCol="0" anchor="ctr"/>
          <a:lstStyle/>
          <a:p>
            <a:pPr indent="0" marL="0">
              <a:buNone/>
            </a:pPr>
            <a:r>
              <a:rPr lang="en-US" sz="1814" b="1" u="none" dirty="0">
                <a:solidFill>
                  <a:srgbClr val="000000"/>
                </a:solidFill>
                <a:latin typeface="Inter" pitchFamily="34" charset="0"/>
                <a:ea typeface="Inter" pitchFamily="34" charset="-122"/>
                <a:cs typeface="Inter" pitchFamily="34" charset="-120"/>
              </a:rPr>
              <a:t>SnowPack</a:t>
            </a:r>
            <a:endParaRPr lang="en-US" sz="1814" dirty="0"/>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name="Slide 43">
    <p:bg>
      <p:bgPr>
        <a:solidFill>
          <a:srgbClr val="FFFFFF"/>
        </a:solidFill>
      </p:bgPr>
    </p:bg>
    <p:spTree>
      <p:nvGrpSpPr>
        <p:cNvPr id="1" name=""/>
        <p:cNvGrpSpPr/>
        <p:nvPr/>
      </p:nvGrpSpPr>
      <p:grpSpPr>
        <a:xfrm>
          <a:off x="0" y="0"/>
          <a:ext cx="0" cy="0"/>
          <a:chOff x="0" y="0"/>
          <a:chExt cx="0" cy="0"/>
        </a:xfrm>
      </p:grpSpPr>
      <p:sp>
        <p:nvSpPr>
          <p:cNvPr id="3" name="article.freya@slide.theme@bg-sky.theme@separator.theme@fg-white"/>
          <p:cNvSpPr/>
          <p:nvPr/>
        </p:nvSpPr>
        <p:spPr>
          <a:xfrm>
            <a:off x="0" y="0"/>
            <a:ext cx="12192000" cy="6827520"/>
          </a:xfrm>
          <a:prstGeom prst="rect">
            <a:avLst/>
          </a:prstGeom>
          <a:solidFill>
            <a:srgbClr val="0284C7"/>
          </a:solidFill>
          <a:ln w="12700">
            <a:solidFill>
              <a:srgbClr val="0284C7">
                <a:alpha val="0"/>
              </a:srgbClr>
            </a:solidFill>
            <a:prstDash val="solid"/>
          </a:ln>
        </p:spPr>
      </p:sp>
      <p:sp>
        <p:nvSpPr>
          <p:cNvPr id="4" name="span"/>
          <p:cNvSpPr/>
          <p:nvPr/>
        </p:nvSpPr>
        <p:spPr>
          <a:xfrm>
            <a:off x="487680" y="3083052"/>
            <a:ext cx="2010251" cy="652272"/>
          </a:xfrm>
          <a:prstGeom prst="rect">
            <a:avLst/>
          </a:prstGeom>
          <a:noFill/>
          <a:ln/>
        </p:spPr>
        <p:txBody>
          <a:bodyPr wrap="none" lIns="0" tIns="0" rIns="0" bIns="0" rtlCol="0" anchor="ctr"/>
          <a:lstStyle/>
          <a:p>
            <a:pPr indent="0" marL="0">
              <a:buNone/>
            </a:pPr>
            <a:r>
              <a:rPr lang="en-US" sz="4277" b="1" u="none" dirty="0">
                <a:solidFill>
                  <a:srgbClr val="FFFFFF"/>
                </a:solidFill>
                <a:latin typeface="Bitter" pitchFamily="34" charset="0"/>
                <a:ea typeface="Bitter" pitchFamily="34" charset="-122"/>
                <a:cs typeface="Bitter" pitchFamily="34" charset="-120"/>
              </a:rPr>
              <a:t>ESBuild</a:t>
            </a:r>
            <a:endParaRPr lang="en-US" sz="4277" dirty="0"/>
          </a:p>
        </p:txBody>
      </p:sp>
      <p:pic>
        <p:nvPicPr>
          <p:cNvPr id="5" name="div.image.talk@logo" descr="preencoded.png">    </p:cNvPr>
          <p:cNvPicPr>
            <a:picLocks noChangeAspect="1"/>
          </p:cNvPicPr>
          <p:nvPr/>
        </p:nvPicPr>
        <p:blipFill>
          <a:blip r:embed="rId1"/>
          <a:stretch>
            <a:fillRect/>
          </a:stretch>
        </p:blipFill>
        <p:spPr>
          <a:xfrm>
            <a:off x="7315200" y="1584960"/>
            <a:ext cx="3657600" cy="3657600"/>
          </a:xfrm>
          <a:prstGeom prst="rect">
            <a:avLst/>
          </a:prstGeom>
        </p:spPr>
      </p:pic>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name="Slide 44">
    <p:bg>
      <p:bgPr>
        <a:solidFill>
          <a:srgbClr val="FFFFFF"/>
        </a:solidFill>
      </p:bgPr>
    </p:bg>
    <p:spTree>
      <p:nvGrpSpPr>
        <p:cNvPr id="1" name=""/>
        <p:cNvGrpSpPr/>
        <p:nvPr/>
      </p:nvGrpSpPr>
      <p:grpSpPr>
        <a:xfrm>
          <a:off x="0" y="0"/>
          <a:ext cx="0" cy="0"/>
          <a:chOff x="0" y="0"/>
          <a:chExt cx="0" cy="0"/>
        </a:xfrm>
      </p:grpSpPr>
      <p:sp>
        <p:nvSpPr>
          <p:cNvPr id="3" name="article.freya@slide.theme@default"/>
          <p:cNvSpPr/>
          <p:nvPr/>
        </p:nvSpPr>
        <p:spPr>
          <a:xfrm>
            <a:off x="0" y="0"/>
            <a:ext cx="12192000" cy="6827520"/>
          </a:xfrm>
          <a:prstGeom prst="rect">
            <a:avLst/>
          </a:prstGeom>
          <a:solidFill>
            <a:srgbClr val="FFFFFF"/>
          </a:solidFill>
          <a:ln w="12700">
            <a:solidFill>
              <a:srgbClr val="FFFFFF">
                <a:alpha val="0"/>
              </a:srgbClr>
            </a:solidFill>
            <a:prstDash val="solid"/>
          </a:ln>
        </p:spPr>
      </p:sp>
      <p:sp>
        <p:nvSpPr>
          <p:cNvPr id="4" name="span"/>
          <p:cNvSpPr/>
          <p:nvPr/>
        </p:nvSpPr>
        <p:spPr>
          <a:xfrm>
            <a:off x="487680" y="518160"/>
            <a:ext cx="4554760" cy="499872"/>
          </a:xfrm>
          <a:prstGeom prst="rect">
            <a:avLst/>
          </a:prstGeom>
          <a:noFill/>
          <a:ln/>
        </p:spPr>
        <p:txBody>
          <a:bodyPr wrap="none" lIns="0" tIns="0" rIns="0" bIns="0" rtlCol="0" anchor="ctr"/>
          <a:lstStyle/>
          <a:p>
            <a:pPr indent="0" marL="0">
              <a:buNone/>
            </a:pPr>
            <a:r>
              <a:rPr lang="en-US" sz="3240" u="none" dirty="0">
                <a:solidFill>
                  <a:srgbClr val="000000"/>
                </a:solidFill>
                <a:latin typeface="Montserrat Black" pitchFamily="34" charset="0"/>
                <a:ea typeface="Montserrat Black" pitchFamily="34" charset="-122"/>
                <a:cs typeface="Montserrat Black" pitchFamily="34" charset="-120"/>
              </a:rPr>
              <a:t>How fast ESBuild is?</a:t>
            </a:r>
            <a:endParaRPr lang="en-US" sz="3240" dirty="0"/>
          </a:p>
        </p:txBody>
      </p:sp>
      <p:sp>
        <p:nvSpPr>
          <p:cNvPr id="5" name="span"/>
          <p:cNvSpPr/>
          <p:nvPr/>
        </p:nvSpPr>
        <p:spPr>
          <a:xfrm>
            <a:off x="487680" y="1571625"/>
            <a:ext cx="166307"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A</a:t>
            </a:r>
            <a:endParaRPr lang="en-US" sz="1944" dirty="0"/>
          </a:p>
        </p:txBody>
      </p:sp>
      <p:sp>
        <p:nvSpPr>
          <p:cNvPr id="6" name="span"/>
          <p:cNvSpPr/>
          <p:nvPr/>
        </p:nvSpPr>
        <p:spPr>
          <a:xfrm>
            <a:off x="723329" y="1571625"/>
            <a:ext cx="347377"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lot,</a:t>
            </a:r>
            <a:endParaRPr lang="en-US" sz="1944" dirty="0"/>
          </a:p>
        </p:txBody>
      </p:sp>
      <p:sp>
        <p:nvSpPr>
          <p:cNvPr id="7" name="span"/>
          <p:cNvSpPr/>
          <p:nvPr/>
        </p:nvSpPr>
        <p:spPr>
          <a:xfrm>
            <a:off x="1140047" y="1571625"/>
            <a:ext cx="1147001"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especially</a:t>
            </a:r>
            <a:endParaRPr lang="en-US" sz="1944" dirty="0"/>
          </a:p>
        </p:txBody>
      </p:sp>
      <p:sp>
        <p:nvSpPr>
          <p:cNvPr id="8" name="span"/>
          <p:cNvSpPr/>
          <p:nvPr/>
        </p:nvSpPr>
        <p:spPr>
          <a:xfrm>
            <a:off x="2356390" y="1571625"/>
            <a:ext cx="635032"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when</a:t>
            </a:r>
            <a:endParaRPr lang="en-US" sz="1944" dirty="0"/>
          </a:p>
        </p:txBody>
      </p:sp>
      <p:sp>
        <p:nvSpPr>
          <p:cNvPr id="9" name="span"/>
          <p:cNvSpPr/>
          <p:nvPr/>
        </p:nvSpPr>
        <p:spPr>
          <a:xfrm>
            <a:off x="3060764" y="1571625"/>
            <a:ext cx="1228535"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comparing</a:t>
            </a:r>
            <a:endParaRPr lang="en-US" sz="1944" dirty="0"/>
          </a:p>
        </p:txBody>
      </p:sp>
      <p:sp>
        <p:nvSpPr>
          <p:cNvPr id="10" name="span"/>
          <p:cNvSpPr/>
          <p:nvPr/>
        </p:nvSpPr>
        <p:spPr>
          <a:xfrm>
            <a:off x="4358640" y="1571625"/>
            <a:ext cx="477965"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with</a:t>
            </a:r>
            <a:endParaRPr lang="en-US" sz="1944" dirty="0"/>
          </a:p>
        </p:txBody>
      </p:sp>
      <p:sp>
        <p:nvSpPr>
          <p:cNvPr id="11" name="span"/>
          <p:cNvSpPr/>
          <p:nvPr/>
        </p:nvSpPr>
        <p:spPr>
          <a:xfrm>
            <a:off x="4905947" y="1571625"/>
            <a:ext cx="1113377"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webpack.</a:t>
            </a:r>
            <a:endParaRPr lang="en-US" sz="1944" dirty="0"/>
          </a:p>
        </p:txBody>
      </p:sp>
      <p:pic>
        <p:nvPicPr>
          <p:cNvPr id="12" name="img.freya@image.image.with-content" descr="preencoded.png">    </p:cNvPr>
          <p:cNvPicPr>
            <a:picLocks noChangeAspect="1"/>
          </p:cNvPicPr>
          <p:nvPr/>
        </p:nvPicPr>
        <p:blipFill>
          <a:blip r:embed="rId1"/>
          <a:stretch>
            <a:fillRect/>
          </a:stretch>
        </p:blipFill>
        <p:spPr>
          <a:xfrm>
            <a:off x="1219200" y="2931033"/>
            <a:ext cx="9753600" cy="2389251"/>
          </a:xfrm>
          <a:prstGeom prst="rect">
            <a:avLst/>
          </a:prstGeom>
        </p:spPr>
      </p:pic>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name="Slide 45">
    <p:bg>
      <p:bgPr>
        <a:solidFill>
          <a:srgbClr val="FFFFFF"/>
        </a:solidFill>
      </p:bgPr>
    </p:bg>
    <p:spTree>
      <p:nvGrpSpPr>
        <p:cNvPr id="1" name=""/>
        <p:cNvGrpSpPr/>
        <p:nvPr/>
      </p:nvGrpSpPr>
      <p:grpSpPr>
        <a:xfrm>
          <a:off x="0" y="0"/>
          <a:ext cx="0" cy="0"/>
          <a:chOff x="0" y="0"/>
          <a:chExt cx="0" cy="0"/>
        </a:xfrm>
      </p:grpSpPr>
      <p:sp>
        <p:nvSpPr>
          <p:cNvPr id="3" name="article.freya@slide.theme@default"/>
          <p:cNvSpPr/>
          <p:nvPr/>
        </p:nvSpPr>
        <p:spPr>
          <a:xfrm>
            <a:off x="0" y="0"/>
            <a:ext cx="12192000" cy="6827520"/>
          </a:xfrm>
          <a:prstGeom prst="rect">
            <a:avLst/>
          </a:prstGeom>
          <a:solidFill>
            <a:srgbClr val="FFFFFF"/>
          </a:solidFill>
          <a:ln w="12700">
            <a:solidFill>
              <a:srgbClr val="FFFFFF">
                <a:alpha val="0"/>
              </a:srgbClr>
            </a:solidFill>
            <a:prstDash val="solid"/>
          </a:ln>
        </p:spPr>
      </p:sp>
      <p:sp>
        <p:nvSpPr>
          <p:cNvPr id="4" name="span"/>
          <p:cNvSpPr/>
          <p:nvPr/>
        </p:nvSpPr>
        <p:spPr>
          <a:xfrm>
            <a:off x="487680" y="518160"/>
            <a:ext cx="8849773" cy="499872"/>
          </a:xfrm>
          <a:prstGeom prst="rect">
            <a:avLst/>
          </a:prstGeom>
          <a:noFill/>
          <a:ln/>
        </p:spPr>
        <p:txBody>
          <a:bodyPr wrap="none" lIns="0" tIns="0" rIns="0" bIns="0" rtlCol="0" anchor="ctr"/>
          <a:lstStyle/>
          <a:p>
            <a:pPr indent="0" marL="0">
              <a:buNone/>
            </a:pPr>
            <a:r>
              <a:rPr lang="en-US" sz="3240" u="none" dirty="0">
                <a:solidFill>
                  <a:srgbClr val="000000"/>
                </a:solidFill>
                <a:latin typeface="Montserrat Black" pitchFamily="34" charset="0"/>
                <a:ea typeface="Montserrat Black" pitchFamily="34" charset="-122"/>
                <a:cs typeface="Montserrat Black" pitchFamily="34" charset="-120"/>
              </a:rPr>
              <a:t>Ok, it's fast. What about configuration?</a:t>
            </a:r>
            <a:endParaRPr lang="en-US" sz="3240" dirty="0"/>
          </a:p>
        </p:txBody>
      </p:sp>
      <p:sp>
        <p:nvSpPr>
          <p:cNvPr id="5" name="span"/>
          <p:cNvSpPr/>
          <p:nvPr/>
        </p:nvSpPr>
        <p:spPr>
          <a:xfrm>
            <a:off x="487680" y="1571625"/>
            <a:ext cx="872585"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ESBuild</a:t>
            </a:r>
            <a:endParaRPr lang="en-US" sz="1944" dirty="0"/>
          </a:p>
        </p:txBody>
      </p:sp>
      <p:sp>
        <p:nvSpPr>
          <p:cNvPr id="6" name="span"/>
          <p:cNvSpPr/>
          <p:nvPr/>
        </p:nvSpPr>
        <p:spPr>
          <a:xfrm>
            <a:off x="1429607" y="1571625"/>
            <a:ext cx="383953"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CLI</a:t>
            </a:r>
            <a:endParaRPr lang="en-US" sz="1944" dirty="0"/>
          </a:p>
        </p:txBody>
      </p:sp>
      <p:sp>
        <p:nvSpPr>
          <p:cNvPr id="7" name="span"/>
          <p:cNvSpPr/>
          <p:nvPr/>
        </p:nvSpPr>
        <p:spPr>
          <a:xfrm>
            <a:off x="1882902" y="1571625"/>
            <a:ext cx="185166"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is</a:t>
            </a:r>
            <a:endParaRPr lang="en-US" sz="1944" dirty="0"/>
          </a:p>
        </p:txBody>
      </p:sp>
      <p:sp>
        <p:nvSpPr>
          <p:cNvPr id="8" name="span"/>
          <p:cNvSpPr/>
          <p:nvPr/>
        </p:nvSpPr>
        <p:spPr>
          <a:xfrm>
            <a:off x="2137410" y="1571625"/>
            <a:ext cx="1047845"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definitely</a:t>
            </a:r>
            <a:endParaRPr lang="en-US" sz="1944" dirty="0"/>
          </a:p>
        </p:txBody>
      </p:sp>
      <p:sp>
        <p:nvSpPr>
          <p:cNvPr id="9" name="span"/>
          <p:cNvSpPr/>
          <p:nvPr/>
        </p:nvSpPr>
        <p:spPr>
          <a:xfrm>
            <a:off x="3254597" y="1571625"/>
            <a:ext cx="545973"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easy</a:t>
            </a:r>
            <a:endParaRPr lang="en-US" sz="1944" dirty="0"/>
          </a:p>
        </p:txBody>
      </p:sp>
      <p:sp>
        <p:nvSpPr>
          <p:cNvPr id="10" name="span"/>
          <p:cNvSpPr/>
          <p:nvPr/>
        </p:nvSpPr>
        <p:spPr>
          <a:xfrm>
            <a:off x="3869912" y="1571625"/>
            <a:ext cx="218027"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to</a:t>
            </a:r>
            <a:endParaRPr lang="en-US" sz="1944" dirty="0"/>
          </a:p>
        </p:txBody>
      </p:sp>
      <p:sp>
        <p:nvSpPr>
          <p:cNvPr id="11" name="span"/>
          <p:cNvSpPr/>
          <p:nvPr/>
        </p:nvSpPr>
        <p:spPr>
          <a:xfrm>
            <a:off x="4157282" y="1571625"/>
            <a:ext cx="485680"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use.</a:t>
            </a:r>
            <a:endParaRPr lang="en-US" sz="1944" dirty="0"/>
          </a:p>
        </p:txBody>
      </p:sp>
      <p:pic>
        <p:nvPicPr>
          <p:cNvPr id="12" name="img.freya@image.image.with-content" descr="preencoded.png">    </p:cNvPr>
          <p:cNvPicPr>
            <a:picLocks noChangeAspect="1"/>
          </p:cNvPicPr>
          <p:nvPr/>
        </p:nvPicPr>
        <p:blipFill>
          <a:blip r:embed="rId1"/>
          <a:stretch>
            <a:fillRect/>
          </a:stretch>
        </p:blipFill>
        <p:spPr>
          <a:xfrm>
            <a:off x="1219200" y="3446812"/>
            <a:ext cx="9753600" cy="1357694"/>
          </a:xfrm>
          <a:prstGeom prst="rect">
            <a:avLst/>
          </a:prstGeom>
        </p:spPr>
      </p:pic>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name="Slide 46">
    <p:bg>
      <p:bgPr>
        <a:solidFill>
          <a:srgbClr val="FFFFFF"/>
        </a:solidFill>
      </p:bgPr>
    </p:bg>
    <p:spTree>
      <p:nvGrpSpPr>
        <p:cNvPr id="1" name=""/>
        <p:cNvGrpSpPr/>
        <p:nvPr/>
      </p:nvGrpSpPr>
      <p:grpSpPr>
        <a:xfrm>
          <a:off x="0" y="0"/>
          <a:ext cx="0" cy="0"/>
          <a:chOff x="0" y="0"/>
          <a:chExt cx="0" cy="0"/>
        </a:xfrm>
      </p:grpSpPr>
      <p:sp>
        <p:nvSpPr>
          <p:cNvPr id="3" name="article.freya@slide.theme@bg-sky.theme@separator.theme@fg-white"/>
          <p:cNvSpPr/>
          <p:nvPr/>
        </p:nvSpPr>
        <p:spPr>
          <a:xfrm>
            <a:off x="0" y="0"/>
            <a:ext cx="12192000" cy="6827520"/>
          </a:xfrm>
          <a:prstGeom prst="rect">
            <a:avLst/>
          </a:prstGeom>
          <a:solidFill>
            <a:srgbClr val="0284C7"/>
          </a:solidFill>
          <a:ln w="12700">
            <a:solidFill>
              <a:srgbClr val="0284C7">
                <a:alpha val="0"/>
              </a:srgbClr>
            </a:solidFill>
            <a:prstDash val="solid"/>
          </a:ln>
        </p:spPr>
      </p:sp>
      <p:sp>
        <p:nvSpPr>
          <p:cNvPr id="4" name="span"/>
          <p:cNvSpPr/>
          <p:nvPr/>
        </p:nvSpPr>
        <p:spPr>
          <a:xfrm>
            <a:off x="487680" y="3083052"/>
            <a:ext cx="1182529" cy="652272"/>
          </a:xfrm>
          <a:prstGeom prst="rect">
            <a:avLst/>
          </a:prstGeom>
          <a:noFill/>
          <a:ln/>
        </p:spPr>
        <p:txBody>
          <a:bodyPr wrap="none" lIns="0" tIns="0" rIns="0" bIns="0" rtlCol="0" anchor="ctr"/>
          <a:lstStyle/>
          <a:p>
            <a:pPr indent="0" marL="0">
              <a:buNone/>
            </a:pPr>
            <a:r>
              <a:rPr lang="en-US" sz="4277" b="1" u="none" dirty="0">
                <a:solidFill>
                  <a:srgbClr val="FFFFFF"/>
                </a:solidFill>
                <a:latin typeface="Bitter" pitchFamily="34" charset="0"/>
                <a:ea typeface="Bitter" pitchFamily="34" charset="-122"/>
                <a:cs typeface="Bitter" pitchFamily="34" charset="-120"/>
              </a:rPr>
              <a:t>SWC</a:t>
            </a:r>
            <a:endParaRPr lang="en-US" sz="4277" dirty="0"/>
          </a:p>
        </p:txBody>
      </p:sp>
      <p:pic>
        <p:nvPicPr>
          <p:cNvPr id="5" name="div.image.talk@logo.auto" descr="preencoded.png">    </p:cNvPr>
          <p:cNvPicPr>
            <a:picLocks noChangeAspect="1"/>
          </p:cNvPicPr>
          <p:nvPr/>
        </p:nvPicPr>
        <p:blipFill>
          <a:blip r:embed="rId1"/>
          <a:stretch>
            <a:fillRect/>
          </a:stretch>
        </p:blipFill>
        <p:spPr>
          <a:xfrm>
            <a:off x="7315200" y="2765633"/>
            <a:ext cx="3657600" cy="1296253"/>
          </a:xfrm>
          <a:prstGeom prst="rect">
            <a:avLst/>
          </a:prstGeom>
        </p:spPr>
      </p:pic>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name="Slide 47">
    <p:bg>
      <p:bgPr>
        <a:solidFill>
          <a:srgbClr val="FFFFFF"/>
        </a:solidFill>
      </p:bgPr>
    </p:bg>
    <p:spTree>
      <p:nvGrpSpPr>
        <p:cNvPr id="1" name=""/>
        <p:cNvGrpSpPr/>
        <p:nvPr/>
      </p:nvGrpSpPr>
      <p:grpSpPr>
        <a:xfrm>
          <a:off x="0" y="0"/>
          <a:ext cx="0" cy="0"/>
          <a:chOff x="0" y="0"/>
          <a:chExt cx="0" cy="0"/>
        </a:xfrm>
      </p:grpSpPr>
      <p:sp>
        <p:nvSpPr>
          <p:cNvPr id="3" name="article.freya@slide.theme@default"/>
          <p:cNvSpPr/>
          <p:nvPr/>
        </p:nvSpPr>
        <p:spPr>
          <a:xfrm>
            <a:off x="0" y="0"/>
            <a:ext cx="12192000" cy="6827520"/>
          </a:xfrm>
          <a:prstGeom prst="rect">
            <a:avLst/>
          </a:prstGeom>
          <a:solidFill>
            <a:srgbClr val="FFFFFF"/>
          </a:solidFill>
          <a:ln w="12700">
            <a:solidFill>
              <a:srgbClr val="FFFFFF">
                <a:alpha val="0"/>
              </a:srgbClr>
            </a:solidFill>
            <a:prstDash val="solid"/>
          </a:ln>
        </p:spPr>
      </p:sp>
      <p:sp>
        <p:nvSpPr>
          <p:cNvPr id="4" name="span"/>
          <p:cNvSpPr/>
          <p:nvPr/>
        </p:nvSpPr>
        <p:spPr>
          <a:xfrm>
            <a:off x="487680" y="518160"/>
            <a:ext cx="7396353" cy="499872"/>
          </a:xfrm>
          <a:prstGeom prst="rect">
            <a:avLst/>
          </a:prstGeom>
          <a:noFill/>
          <a:ln/>
        </p:spPr>
        <p:txBody>
          <a:bodyPr wrap="none" lIns="0" tIns="0" rIns="0" bIns="0" rtlCol="0" anchor="ctr"/>
          <a:lstStyle/>
          <a:p>
            <a:pPr indent="0" marL="0">
              <a:buNone/>
            </a:pPr>
            <a:r>
              <a:rPr lang="en-US" sz="3240" u="none" dirty="0">
                <a:solidFill>
                  <a:srgbClr val="000000"/>
                </a:solidFill>
                <a:latin typeface="Montserrat Black" pitchFamily="34" charset="0"/>
                <a:ea typeface="Montserrat Black" pitchFamily="34" charset="-122"/>
                <a:cs typeface="Montserrat Black" pitchFamily="34" charset="-120"/>
              </a:rPr>
              <a:t>How does it compare to ESBuild?</a:t>
            </a:r>
            <a:endParaRPr lang="en-US" sz="3240" dirty="0"/>
          </a:p>
        </p:txBody>
      </p:sp>
      <p:sp>
        <p:nvSpPr>
          <p:cNvPr id="5" name="div.spacer"/>
          <p:cNvSpPr/>
          <p:nvPr/>
        </p:nvSpPr>
        <p:spPr>
          <a:xfrm>
            <a:off x="6089904" y="2596229"/>
            <a:ext cx="12192" cy="3546539"/>
          </a:xfrm>
          <a:prstGeom prst="rect">
            <a:avLst/>
          </a:prstGeom>
          <a:solidFill>
            <a:srgbClr val="D4D4D4"/>
          </a:solidFill>
          <a:ln w="12700">
            <a:solidFill>
              <a:srgbClr val="D4D4D4">
                <a:alpha val="0"/>
              </a:srgbClr>
            </a:solidFill>
            <a:prstDash val="solid"/>
          </a:ln>
        </p:spPr>
      </p:sp>
      <p:sp>
        <p:nvSpPr>
          <p:cNvPr id="6" name="span"/>
          <p:cNvSpPr/>
          <p:nvPr/>
        </p:nvSpPr>
        <p:spPr>
          <a:xfrm>
            <a:off x="487680" y="1571625"/>
            <a:ext cx="574358"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SWC</a:t>
            </a:r>
            <a:endParaRPr lang="en-US" sz="1944" dirty="0"/>
          </a:p>
        </p:txBody>
      </p:sp>
      <p:sp>
        <p:nvSpPr>
          <p:cNvPr id="7" name="span"/>
          <p:cNvSpPr/>
          <p:nvPr/>
        </p:nvSpPr>
        <p:spPr>
          <a:xfrm>
            <a:off x="1131380" y="1571625"/>
            <a:ext cx="185166"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is</a:t>
            </a:r>
            <a:endParaRPr lang="en-US" sz="1944" dirty="0"/>
          </a:p>
        </p:txBody>
      </p:sp>
      <p:sp>
        <p:nvSpPr>
          <p:cNvPr id="8" name="span"/>
          <p:cNvSpPr/>
          <p:nvPr/>
        </p:nvSpPr>
        <p:spPr>
          <a:xfrm>
            <a:off x="1385888" y="1571625"/>
            <a:ext cx="1249585"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sometimes</a:t>
            </a:r>
            <a:endParaRPr lang="en-US" sz="1944" dirty="0"/>
          </a:p>
        </p:txBody>
      </p:sp>
      <p:sp>
        <p:nvSpPr>
          <p:cNvPr id="9" name="span"/>
          <p:cNvSpPr/>
          <p:nvPr/>
        </p:nvSpPr>
        <p:spPr>
          <a:xfrm>
            <a:off x="2704814" y="1571625"/>
            <a:ext cx="647795"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faster</a:t>
            </a:r>
            <a:endParaRPr lang="en-US" sz="1944" dirty="0"/>
          </a:p>
        </p:txBody>
      </p:sp>
      <p:sp>
        <p:nvSpPr>
          <p:cNvPr id="10" name="span"/>
          <p:cNvSpPr/>
          <p:nvPr/>
        </p:nvSpPr>
        <p:spPr>
          <a:xfrm>
            <a:off x="3421952" y="1571625"/>
            <a:ext cx="500063"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than</a:t>
            </a:r>
            <a:endParaRPr lang="en-US" sz="1944" dirty="0"/>
          </a:p>
        </p:txBody>
      </p:sp>
      <p:sp>
        <p:nvSpPr>
          <p:cNvPr id="11" name="span"/>
          <p:cNvSpPr/>
          <p:nvPr/>
        </p:nvSpPr>
        <p:spPr>
          <a:xfrm>
            <a:off x="3991356" y="1571625"/>
            <a:ext cx="942308"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ESBuild.</a:t>
            </a:r>
            <a:endParaRPr lang="en-US" sz="1944" dirty="0"/>
          </a:p>
        </p:txBody>
      </p:sp>
      <p:pic>
        <p:nvPicPr>
          <p:cNvPr id="12" name="img.freya@image.image.horizontal.talk@parsing" descr="preencoded.png">    </p:cNvPr>
          <p:cNvPicPr>
            <a:picLocks noChangeAspect="1"/>
          </p:cNvPicPr>
          <p:nvPr/>
        </p:nvPicPr>
        <p:blipFill>
          <a:blip r:embed="rId1"/>
          <a:stretch>
            <a:fillRect/>
          </a:stretch>
        </p:blipFill>
        <p:spPr>
          <a:xfrm>
            <a:off x="1277112" y="2703100"/>
            <a:ext cx="3657600" cy="2743200"/>
          </a:xfrm>
          <a:prstGeom prst="rect">
            <a:avLst/>
          </a:prstGeom>
        </p:spPr>
      </p:pic>
      <p:sp>
        <p:nvSpPr>
          <p:cNvPr id="13" name="span"/>
          <p:cNvSpPr/>
          <p:nvPr/>
        </p:nvSpPr>
        <p:spPr>
          <a:xfrm>
            <a:off x="2685669" y="5720620"/>
            <a:ext cx="840391" cy="280416"/>
          </a:xfrm>
          <a:prstGeom prst="rect">
            <a:avLst/>
          </a:prstGeom>
          <a:noFill/>
          <a:ln/>
        </p:spPr>
        <p:txBody>
          <a:bodyPr wrap="none" lIns="0" tIns="0" rIns="0" bIns="0" rtlCol="0" anchor="ctr"/>
          <a:lstStyle/>
          <a:p>
            <a:pPr indent="0" marL="0">
              <a:buNone/>
            </a:pPr>
            <a:r>
              <a:rPr lang="en-US" sz="1814" b="1" u="none" dirty="0">
                <a:solidFill>
                  <a:srgbClr val="000000"/>
                </a:solidFill>
                <a:latin typeface="Inter" pitchFamily="34" charset="0"/>
                <a:ea typeface="Inter" pitchFamily="34" charset="-122"/>
                <a:cs typeface="Inter" pitchFamily="34" charset="-120"/>
              </a:rPr>
              <a:t>ES2019</a:t>
            </a:r>
            <a:endParaRPr lang="en-US" sz="1814" dirty="0"/>
          </a:p>
        </p:txBody>
      </p:sp>
      <p:pic>
        <p:nvPicPr>
          <p:cNvPr id="14" name="img.freya@image.image.horizontal.talk@parsing" descr="preencoded.png">    </p:cNvPr>
          <p:cNvPicPr>
            <a:picLocks noChangeAspect="1"/>
          </p:cNvPicPr>
          <p:nvPr/>
        </p:nvPicPr>
        <p:blipFill>
          <a:blip r:embed="rId2"/>
          <a:stretch>
            <a:fillRect/>
          </a:stretch>
        </p:blipFill>
        <p:spPr>
          <a:xfrm>
            <a:off x="7257288" y="2703100"/>
            <a:ext cx="3657600" cy="2743200"/>
          </a:xfrm>
          <a:prstGeom prst="rect">
            <a:avLst/>
          </a:prstGeom>
        </p:spPr>
      </p:pic>
      <p:sp>
        <p:nvSpPr>
          <p:cNvPr id="15" name="span"/>
          <p:cNvSpPr/>
          <p:nvPr/>
        </p:nvSpPr>
        <p:spPr>
          <a:xfrm>
            <a:off x="8640128" y="5720620"/>
            <a:ext cx="891921" cy="280416"/>
          </a:xfrm>
          <a:prstGeom prst="rect">
            <a:avLst/>
          </a:prstGeom>
          <a:noFill/>
          <a:ln/>
        </p:spPr>
        <p:txBody>
          <a:bodyPr wrap="none" lIns="0" tIns="0" rIns="0" bIns="0" rtlCol="0" anchor="ctr"/>
          <a:lstStyle/>
          <a:p>
            <a:pPr indent="0" marL="0">
              <a:buNone/>
            </a:pPr>
            <a:r>
              <a:rPr lang="en-US" sz="1814" b="1" u="none" dirty="0">
                <a:solidFill>
                  <a:srgbClr val="000000"/>
                </a:solidFill>
                <a:latin typeface="Inter" pitchFamily="34" charset="0"/>
                <a:ea typeface="Inter" pitchFamily="34" charset="-122"/>
                <a:cs typeface="Inter" pitchFamily="34" charset="-120"/>
              </a:rPr>
              <a:t>ES2020</a:t>
            </a:r>
            <a:endParaRPr lang="en-US" sz="1814" dirty="0"/>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name="Slide 48">
    <p:bg>
      <p:bgPr>
        <a:solidFill>
          <a:srgbClr val="FFFFFF"/>
        </a:solidFill>
      </p:bgPr>
    </p:bg>
    <p:spTree>
      <p:nvGrpSpPr>
        <p:cNvPr id="1" name=""/>
        <p:cNvGrpSpPr/>
        <p:nvPr/>
      </p:nvGrpSpPr>
      <p:grpSpPr>
        <a:xfrm>
          <a:off x="0" y="0"/>
          <a:ext cx="0" cy="0"/>
          <a:chOff x="0" y="0"/>
          <a:chExt cx="0" cy="0"/>
        </a:xfrm>
      </p:grpSpPr>
      <p:sp>
        <p:nvSpPr>
          <p:cNvPr id="3" name="article.freya@slide.theme@default"/>
          <p:cNvSpPr/>
          <p:nvPr/>
        </p:nvSpPr>
        <p:spPr>
          <a:xfrm>
            <a:off x="0" y="0"/>
            <a:ext cx="12192000" cy="6827520"/>
          </a:xfrm>
          <a:prstGeom prst="rect">
            <a:avLst/>
          </a:prstGeom>
          <a:solidFill>
            <a:srgbClr val="FFFFFF"/>
          </a:solidFill>
          <a:ln w="12700">
            <a:solidFill>
              <a:srgbClr val="FFFFFF">
                <a:alpha val="0"/>
              </a:srgbClr>
            </a:solidFill>
            <a:prstDash val="solid"/>
          </a:ln>
        </p:spPr>
      </p:sp>
      <p:sp>
        <p:nvSpPr>
          <p:cNvPr id="4" name="span"/>
          <p:cNvSpPr/>
          <p:nvPr/>
        </p:nvSpPr>
        <p:spPr>
          <a:xfrm>
            <a:off x="487680" y="518160"/>
            <a:ext cx="7575423" cy="499872"/>
          </a:xfrm>
          <a:prstGeom prst="rect">
            <a:avLst/>
          </a:prstGeom>
          <a:noFill/>
          <a:ln/>
        </p:spPr>
        <p:txBody>
          <a:bodyPr wrap="none" lIns="0" tIns="0" rIns="0" bIns="0" rtlCol="0" anchor="ctr"/>
          <a:lstStyle/>
          <a:p>
            <a:pPr indent="0" marL="0">
              <a:buNone/>
            </a:pPr>
            <a:r>
              <a:rPr lang="en-US" sz="3240" u="none" dirty="0">
                <a:solidFill>
                  <a:srgbClr val="000000"/>
                </a:solidFill>
                <a:latin typeface="Montserrat Black" pitchFamily="34" charset="0"/>
                <a:ea typeface="Montserrat Black" pitchFamily="34" charset="-122"/>
                <a:cs typeface="Montserrat Black" pitchFamily="34" charset="-120"/>
              </a:rPr>
              <a:t>An example of SWC configuration</a:t>
            </a:r>
            <a:endParaRPr lang="en-US" sz="3240" dirty="0"/>
          </a:p>
        </p:txBody>
      </p:sp>
      <p:pic>
        <p:nvPicPr>
          <p:cNvPr id="5" name="img.freya@image.image.no-content" descr="preencoded.png">    </p:cNvPr>
          <p:cNvPicPr>
            <a:picLocks noChangeAspect="1"/>
          </p:cNvPicPr>
          <p:nvPr/>
        </p:nvPicPr>
        <p:blipFill>
          <a:blip r:embed="rId1"/>
          <a:stretch>
            <a:fillRect/>
          </a:stretch>
        </p:blipFill>
        <p:spPr>
          <a:xfrm>
            <a:off x="3248406" y="1563053"/>
            <a:ext cx="5695188" cy="4267105"/>
          </a:xfrm>
          <a:prstGeom prst="rect">
            <a:avLst/>
          </a:prstGeom>
        </p:spPr>
      </p:pic>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name="Slide 49">
    <p:bg>
      <p:bgPr>
        <a:solidFill>
          <a:srgbClr val="FFFFFF"/>
        </a:solidFill>
      </p:bgPr>
    </p:bg>
    <p:spTree>
      <p:nvGrpSpPr>
        <p:cNvPr id="1" name=""/>
        <p:cNvGrpSpPr/>
        <p:nvPr/>
      </p:nvGrpSpPr>
      <p:grpSpPr>
        <a:xfrm>
          <a:off x="0" y="0"/>
          <a:ext cx="0" cy="0"/>
          <a:chOff x="0" y="0"/>
          <a:chExt cx="0" cy="0"/>
        </a:xfrm>
      </p:grpSpPr>
      <p:sp>
        <p:nvSpPr>
          <p:cNvPr id="3" name="article.freya@slide.theme@bg-green.theme@separator.theme@fg-white"/>
          <p:cNvSpPr/>
          <p:nvPr/>
        </p:nvSpPr>
        <p:spPr>
          <a:xfrm>
            <a:off x="0" y="0"/>
            <a:ext cx="12192000" cy="6827520"/>
          </a:xfrm>
          <a:prstGeom prst="rect">
            <a:avLst/>
          </a:prstGeom>
          <a:solidFill>
            <a:srgbClr val="16A34A"/>
          </a:solidFill>
          <a:ln w="12700">
            <a:solidFill>
              <a:srgbClr val="16A34A">
                <a:alpha val="0"/>
              </a:srgbClr>
            </a:solidFill>
            <a:prstDash val="solid"/>
          </a:ln>
        </p:spPr>
      </p:sp>
      <p:sp>
        <p:nvSpPr>
          <p:cNvPr id="4" name="span"/>
          <p:cNvSpPr/>
          <p:nvPr/>
        </p:nvSpPr>
        <p:spPr>
          <a:xfrm>
            <a:off x="487680" y="2336292"/>
            <a:ext cx="4274630" cy="652272"/>
          </a:xfrm>
          <a:prstGeom prst="rect">
            <a:avLst/>
          </a:prstGeom>
          <a:noFill/>
          <a:ln/>
        </p:spPr>
        <p:txBody>
          <a:bodyPr wrap="none" lIns="0" tIns="0" rIns="0" bIns="0" rtlCol="0" anchor="ctr"/>
          <a:lstStyle/>
          <a:p>
            <a:pPr indent="0" marL="0">
              <a:buNone/>
            </a:pPr>
            <a:r>
              <a:rPr lang="en-US" sz="4277" b="1" u="none" dirty="0">
                <a:solidFill>
                  <a:srgbClr val="FFFFFF"/>
                </a:solidFill>
                <a:latin typeface="Bitter" pitchFamily="34" charset="0"/>
                <a:ea typeface="Bitter" pitchFamily="34" charset="-122"/>
                <a:cs typeface="Bitter" pitchFamily="34" charset="-120"/>
              </a:rPr>
              <a:t>SWC can run in a</a:t>
            </a:r>
            <a:endParaRPr lang="en-US" sz="4277" dirty="0"/>
          </a:p>
        </p:txBody>
      </p:sp>
      <p:sp>
        <p:nvSpPr>
          <p:cNvPr id="5" name="span"/>
          <p:cNvSpPr/>
          <p:nvPr/>
        </p:nvSpPr>
        <p:spPr>
          <a:xfrm>
            <a:off x="487680" y="3083052"/>
            <a:ext cx="4638008" cy="652272"/>
          </a:xfrm>
          <a:prstGeom prst="rect">
            <a:avLst/>
          </a:prstGeom>
          <a:noFill/>
          <a:ln/>
        </p:spPr>
        <p:txBody>
          <a:bodyPr wrap="none" lIns="0" tIns="0" rIns="0" bIns="0" rtlCol="0" anchor="ctr"/>
          <a:lstStyle/>
          <a:p>
            <a:pPr indent="0" marL="0">
              <a:buNone/>
            </a:pPr>
            <a:r>
              <a:rPr lang="en-US" sz="4277" b="1" u="none" dirty="0">
                <a:solidFill>
                  <a:srgbClr val="FFFFFF"/>
                </a:solidFill>
                <a:latin typeface="Bitter" pitchFamily="34" charset="0"/>
                <a:ea typeface="Bitter" pitchFamily="34" charset="-122"/>
                <a:cs typeface="Bitter" pitchFamily="34" charset="-120"/>
              </a:rPr>
              <a:t>browser thanks to</a:t>
            </a:r>
            <a:endParaRPr lang="en-US" sz="4277" dirty="0"/>
          </a:p>
        </p:txBody>
      </p:sp>
      <p:sp>
        <p:nvSpPr>
          <p:cNvPr id="6" name="span"/>
          <p:cNvSpPr/>
          <p:nvPr/>
        </p:nvSpPr>
        <p:spPr>
          <a:xfrm>
            <a:off x="487680" y="3829812"/>
            <a:ext cx="1678972" cy="652272"/>
          </a:xfrm>
          <a:prstGeom prst="rect">
            <a:avLst/>
          </a:prstGeom>
          <a:noFill/>
          <a:ln/>
        </p:spPr>
        <p:txBody>
          <a:bodyPr wrap="none" lIns="0" tIns="0" rIns="0" bIns="0" rtlCol="0" anchor="ctr"/>
          <a:lstStyle/>
          <a:p>
            <a:pPr indent="0" marL="0">
              <a:buNone/>
            </a:pPr>
            <a:r>
              <a:rPr lang="en-US" sz="4277" b="1" u="none" dirty="0">
                <a:solidFill>
                  <a:srgbClr val="FFFFFF"/>
                </a:solidFill>
                <a:latin typeface="Bitter" pitchFamily="34" charset="0"/>
                <a:ea typeface="Bitter" pitchFamily="34" charset="-122"/>
                <a:cs typeface="Bitter" pitchFamily="34" charset="-120"/>
              </a:rPr>
              <a:t>WASM</a:t>
            </a:r>
            <a:endParaRPr lang="en-US" sz="4277" dirty="0"/>
          </a:p>
        </p:txBody>
      </p:sp>
      <p:pic>
        <p:nvPicPr>
          <p:cNvPr id="7" name="div.image" descr="preencoded.png">    </p:cNvPr>
          <p:cNvPicPr>
            <a:picLocks noChangeAspect="1"/>
          </p:cNvPicPr>
          <p:nvPr/>
        </p:nvPicPr>
        <p:blipFill>
          <a:blip r:embed="rId1"/>
          <a:stretch>
            <a:fillRect/>
          </a:stretch>
        </p:blipFill>
        <p:spPr>
          <a:xfrm>
            <a:off x="6096000" y="0"/>
            <a:ext cx="6096000" cy="6827520"/>
          </a:xfrm>
          <a:prstGeom prst="rect">
            <a:avLst/>
          </a:prstGeom>
        </p:spPr>
      </p:pic>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name="Slide 50">
    <p:bg>
      <p:bgPr>
        <a:solidFill>
          <a:srgbClr val="FFFFFF"/>
        </a:solidFill>
      </p:bgPr>
    </p:bg>
    <p:spTree>
      <p:nvGrpSpPr>
        <p:cNvPr id="1" name=""/>
        <p:cNvGrpSpPr/>
        <p:nvPr/>
      </p:nvGrpSpPr>
      <p:grpSpPr>
        <a:xfrm>
          <a:off x="0" y="0"/>
          <a:ext cx="0" cy="0"/>
          <a:chOff x="0" y="0"/>
          <a:chExt cx="0" cy="0"/>
        </a:xfrm>
      </p:grpSpPr>
      <p:sp>
        <p:nvSpPr>
          <p:cNvPr id="3" name="article.freya@slide.theme@bg-sky.theme@separator.theme@fg-white"/>
          <p:cNvSpPr/>
          <p:nvPr/>
        </p:nvSpPr>
        <p:spPr>
          <a:xfrm>
            <a:off x="0" y="0"/>
            <a:ext cx="12192000" cy="6827520"/>
          </a:xfrm>
          <a:prstGeom prst="rect">
            <a:avLst/>
          </a:prstGeom>
          <a:solidFill>
            <a:srgbClr val="0284C7"/>
          </a:solidFill>
          <a:ln w="12700">
            <a:solidFill>
              <a:srgbClr val="0284C7">
                <a:alpha val="0"/>
              </a:srgbClr>
            </a:solidFill>
            <a:prstDash val="solid"/>
          </a:ln>
        </p:spPr>
      </p:sp>
      <p:sp>
        <p:nvSpPr>
          <p:cNvPr id="4" name="span"/>
          <p:cNvSpPr/>
          <p:nvPr/>
        </p:nvSpPr>
        <p:spPr>
          <a:xfrm>
            <a:off x="487680" y="3083052"/>
            <a:ext cx="1042321" cy="652272"/>
          </a:xfrm>
          <a:prstGeom prst="rect">
            <a:avLst/>
          </a:prstGeom>
          <a:noFill/>
          <a:ln/>
        </p:spPr>
        <p:txBody>
          <a:bodyPr wrap="none" lIns="0" tIns="0" rIns="0" bIns="0" rtlCol="0" anchor="ctr"/>
          <a:lstStyle/>
          <a:p>
            <a:pPr indent="0" marL="0">
              <a:buNone/>
            </a:pPr>
            <a:r>
              <a:rPr lang="en-US" sz="4277" b="1" u="none" dirty="0">
                <a:solidFill>
                  <a:srgbClr val="FFFFFF"/>
                </a:solidFill>
                <a:latin typeface="Bitter" pitchFamily="34" charset="0"/>
                <a:ea typeface="Bitter" pitchFamily="34" charset="-122"/>
                <a:cs typeface="Bitter" pitchFamily="34" charset="-120"/>
              </a:rPr>
              <a:t>Vite</a:t>
            </a:r>
            <a:endParaRPr lang="en-US" sz="4277" dirty="0"/>
          </a:p>
        </p:txBody>
      </p:sp>
      <p:pic>
        <p:nvPicPr>
          <p:cNvPr id="5" name="div.image.talk@logo" descr="preencoded.png">    </p:cNvPr>
          <p:cNvPicPr>
            <a:picLocks noChangeAspect="1"/>
          </p:cNvPicPr>
          <p:nvPr/>
        </p:nvPicPr>
        <p:blipFill>
          <a:blip r:embed="rId1"/>
          <a:stretch>
            <a:fillRect/>
          </a:stretch>
        </p:blipFill>
        <p:spPr>
          <a:xfrm>
            <a:off x="7315200" y="1584960"/>
            <a:ext cx="3657600" cy="3657600"/>
          </a:xfrm>
          <a:prstGeom prst="rect">
            <a:avLst/>
          </a:prstGeom>
        </p:spPr>
      </p:pic>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name="Slide 51">
    <p:bg>
      <p:bgPr>
        <a:solidFill>
          <a:srgbClr val="FFFFFF"/>
        </a:solidFill>
      </p:bgPr>
    </p:bg>
    <p:spTree>
      <p:nvGrpSpPr>
        <p:cNvPr id="1" name=""/>
        <p:cNvGrpSpPr/>
        <p:nvPr/>
      </p:nvGrpSpPr>
      <p:grpSpPr>
        <a:xfrm>
          <a:off x="0" y="0"/>
          <a:ext cx="0" cy="0"/>
          <a:chOff x="0" y="0"/>
          <a:chExt cx="0" cy="0"/>
        </a:xfrm>
      </p:grpSpPr>
      <p:sp>
        <p:nvSpPr>
          <p:cNvPr id="3" name="article.freya@slide.theme@default"/>
          <p:cNvSpPr/>
          <p:nvPr/>
        </p:nvSpPr>
        <p:spPr>
          <a:xfrm>
            <a:off x="0" y="0"/>
            <a:ext cx="12192000" cy="6827520"/>
          </a:xfrm>
          <a:prstGeom prst="rect">
            <a:avLst/>
          </a:prstGeom>
          <a:solidFill>
            <a:srgbClr val="FFFFFF"/>
          </a:solidFill>
          <a:ln w="12700">
            <a:solidFill>
              <a:srgbClr val="FFFFFF">
                <a:alpha val="0"/>
              </a:srgbClr>
            </a:solidFill>
            <a:prstDash val="solid"/>
          </a:ln>
        </p:spPr>
      </p:sp>
      <p:sp>
        <p:nvSpPr>
          <p:cNvPr id="4" name="span"/>
          <p:cNvSpPr/>
          <p:nvPr/>
        </p:nvSpPr>
        <p:spPr>
          <a:xfrm>
            <a:off x="487680" y="518160"/>
            <a:ext cx="5460397" cy="499872"/>
          </a:xfrm>
          <a:prstGeom prst="rect">
            <a:avLst/>
          </a:prstGeom>
          <a:noFill/>
          <a:ln/>
        </p:spPr>
        <p:txBody>
          <a:bodyPr wrap="none" lIns="0" tIns="0" rIns="0" bIns="0" rtlCol="0" anchor="ctr"/>
          <a:lstStyle/>
          <a:p>
            <a:pPr indent="0" marL="0">
              <a:buNone/>
            </a:pPr>
            <a:r>
              <a:rPr lang="en-US" sz="3240" u="none" dirty="0">
                <a:solidFill>
                  <a:srgbClr val="000000"/>
                </a:solidFill>
                <a:latin typeface="Montserrat Black" pitchFamily="34" charset="0"/>
                <a:ea typeface="Montserrat Black" pitchFamily="34" charset="-122"/>
                <a:cs typeface="Montserrat Black" pitchFamily="34" charset="-120"/>
              </a:rPr>
              <a:t>A little insights into Vite</a:t>
            </a:r>
            <a:endParaRPr lang="en-US" sz="3240" dirty="0"/>
          </a:p>
        </p:txBody>
      </p:sp>
      <p:pic>
        <p:nvPicPr>
          <p:cNvPr id="5" name="svg.freya@svg.theme@icon.icon" descr="preencoded.png">    </p:cNvPr>
          <p:cNvPicPr>
            <a:picLocks noChangeAspect="1"/>
          </p:cNvPicPr>
          <p:nvPr/>
        </p:nvPicPr>
        <p:blipFill>
          <a:blip r:embed="rId1">
            <a:extLst>
              <a:ext uri="{96DAC541-7B7A-43D3-8B79-37D633B846F1}">
                <asvg:svgBlip xmlns:asvg="http://schemas.microsoft.com/office/drawing/2016/SVG/main" r:embed="rId2"/>
              </a:ext>
            </a:extLst>
          </a:blip>
          <a:stretch>
            <a:fillRect/>
          </a:stretch>
        </p:blipFill>
        <p:spPr>
          <a:xfrm>
            <a:off x="487680" y="1567434"/>
            <a:ext cx="609600" cy="609600"/>
          </a:xfrm>
          <a:prstGeom prst="rect">
            <a:avLst/>
          </a:prstGeom>
        </p:spPr>
      </p:pic>
      <p:sp>
        <p:nvSpPr>
          <p:cNvPr id="6" name="span"/>
          <p:cNvSpPr/>
          <p:nvPr/>
        </p:nvSpPr>
        <p:spPr>
          <a:xfrm>
            <a:off x="1341120" y="1571625"/>
            <a:ext cx="3585115" cy="280416"/>
          </a:xfrm>
          <a:prstGeom prst="rect">
            <a:avLst/>
          </a:prstGeom>
          <a:noFill/>
          <a:ln/>
        </p:spPr>
        <p:txBody>
          <a:bodyPr wrap="none" lIns="0" tIns="0" rIns="0" bIns="0" rtlCol="0" anchor="ctr"/>
          <a:lstStyle/>
          <a:p>
            <a:pPr indent="0" marL="0">
              <a:buNone/>
            </a:pPr>
            <a:r>
              <a:rPr lang="en-US" sz="1814" b="1" u="none" dirty="0">
                <a:solidFill>
                  <a:srgbClr val="000000"/>
                </a:solidFill>
                <a:latin typeface="Inter" pitchFamily="34" charset="0"/>
                <a:ea typeface="Inter" pitchFamily="34" charset="-122"/>
                <a:cs typeface="Inter" pitchFamily="34" charset="-120"/>
              </a:rPr>
              <a:t>Complete developer experience</a:t>
            </a:r>
            <a:endParaRPr lang="en-US" sz="1814" dirty="0"/>
          </a:p>
        </p:txBody>
      </p:sp>
      <p:sp>
        <p:nvSpPr>
          <p:cNvPr id="7" name="span"/>
          <p:cNvSpPr/>
          <p:nvPr/>
        </p:nvSpPr>
        <p:spPr>
          <a:xfrm>
            <a:off x="1341120" y="1898999"/>
            <a:ext cx="5217795"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Light" pitchFamily="34" charset="0"/>
                <a:ea typeface="Inter Light" pitchFamily="34" charset="-122"/>
                <a:cs typeface="Inter Light" pitchFamily="34" charset="-120"/>
              </a:rPr>
              <a:t>It provides a webserver with Hot Module Reload support.</a:t>
            </a:r>
            <a:endParaRPr lang="en-US" sz="1555" dirty="0"/>
          </a:p>
        </p:txBody>
      </p:sp>
      <p:pic>
        <p:nvPicPr>
          <p:cNvPr id="8" name="svg.freya@svg.theme@icon.icon" descr="preencoded.png">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487680" y="2908554"/>
            <a:ext cx="609600" cy="609600"/>
          </a:xfrm>
          <a:prstGeom prst="rect">
            <a:avLst/>
          </a:prstGeom>
        </p:spPr>
      </p:pic>
      <p:sp>
        <p:nvSpPr>
          <p:cNvPr id="9" name="span"/>
          <p:cNvSpPr/>
          <p:nvPr/>
        </p:nvSpPr>
        <p:spPr>
          <a:xfrm>
            <a:off x="1341120" y="2912745"/>
            <a:ext cx="4290536" cy="280416"/>
          </a:xfrm>
          <a:prstGeom prst="rect">
            <a:avLst/>
          </a:prstGeom>
          <a:noFill/>
          <a:ln/>
        </p:spPr>
        <p:txBody>
          <a:bodyPr wrap="none" lIns="0" tIns="0" rIns="0" bIns="0" rtlCol="0" anchor="ctr"/>
          <a:lstStyle/>
          <a:p>
            <a:pPr indent="0" marL="0">
              <a:buNone/>
            </a:pPr>
            <a:r>
              <a:rPr lang="en-US" sz="1814" b="1" u="none" dirty="0">
                <a:solidFill>
                  <a:srgbClr val="000000"/>
                </a:solidFill>
                <a:latin typeface="Inter" pitchFamily="34" charset="0"/>
                <a:ea typeface="Inter" pitchFamily="34" charset="-122"/>
                <a:cs typeface="Inter" pitchFamily="34" charset="-120"/>
              </a:rPr>
              <a:t>A bundler that doesn't actually bundle</a:t>
            </a:r>
            <a:endParaRPr lang="en-US" sz="1814" dirty="0"/>
          </a:p>
        </p:txBody>
      </p:sp>
      <p:sp>
        <p:nvSpPr>
          <p:cNvPr id="10" name="span"/>
          <p:cNvSpPr/>
          <p:nvPr/>
        </p:nvSpPr>
        <p:spPr>
          <a:xfrm>
            <a:off x="1341120" y="3240119"/>
            <a:ext cx="4188238"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Light" pitchFamily="34" charset="0"/>
                <a:ea typeface="Inter Light" pitchFamily="34" charset="-122"/>
                <a:cs typeface="Inter Light" pitchFamily="34" charset="-120"/>
              </a:rPr>
              <a:t>It completely leverages ECMAScript Modules.</a:t>
            </a:r>
            <a:endParaRPr lang="en-US" sz="1555" dirty="0"/>
          </a:p>
        </p:txBody>
      </p:sp>
      <p:pic>
        <p:nvPicPr>
          <p:cNvPr id="11" name="svg.freya@svg.theme@icon.icon" descr="preencoded.png">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487680" y="4249674"/>
            <a:ext cx="609600" cy="609600"/>
          </a:xfrm>
          <a:prstGeom prst="rect">
            <a:avLst/>
          </a:prstGeom>
        </p:spPr>
      </p:pic>
      <p:sp>
        <p:nvSpPr>
          <p:cNvPr id="12" name="span"/>
          <p:cNvSpPr/>
          <p:nvPr/>
        </p:nvSpPr>
        <p:spPr>
          <a:xfrm>
            <a:off x="1341120" y="4253865"/>
            <a:ext cx="1473613" cy="280416"/>
          </a:xfrm>
          <a:prstGeom prst="rect">
            <a:avLst/>
          </a:prstGeom>
          <a:noFill/>
          <a:ln/>
        </p:spPr>
        <p:txBody>
          <a:bodyPr wrap="none" lIns="0" tIns="0" rIns="0" bIns="0" rtlCol="0" anchor="ctr"/>
          <a:lstStyle/>
          <a:p>
            <a:pPr indent="0" marL="0">
              <a:buNone/>
            </a:pPr>
            <a:r>
              <a:rPr lang="en-US" sz="1814" b="1" u="none" dirty="0">
                <a:solidFill>
                  <a:srgbClr val="000000"/>
                </a:solidFill>
                <a:latin typeface="Inter" pitchFamily="34" charset="0"/>
                <a:ea typeface="Inter" pitchFamily="34" charset="-122"/>
                <a:cs typeface="Inter" pitchFamily="34" charset="-120"/>
              </a:rPr>
              <a:t>Still very fast</a:t>
            </a:r>
            <a:endParaRPr lang="en-US" sz="1814" dirty="0"/>
          </a:p>
        </p:txBody>
      </p:sp>
      <p:sp>
        <p:nvSpPr>
          <p:cNvPr id="13" name="span"/>
          <p:cNvSpPr/>
          <p:nvPr/>
        </p:nvSpPr>
        <p:spPr>
          <a:xfrm>
            <a:off x="1341120" y="4581239"/>
            <a:ext cx="2899601"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Light" pitchFamily="34" charset="0"/>
                <a:ea typeface="Inter Light" pitchFamily="34" charset="-122"/>
                <a:cs typeface="Inter Light" pitchFamily="34" charset="-120"/>
              </a:rPr>
              <a:t>We will talk about this is in a bit.</a:t>
            </a:r>
            <a:endParaRPr lang="en-US" sz="1555" dirty="0"/>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name="Slide 52">
    <p:bg>
      <p:bgPr>
        <a:solidFill>
          <a:srgbClr val="FFFFFF"/>
        </a:solidFill>
      </p:bgPr>
    </p:bg>
    <p:spTree>
      <p:nvGrpSpPr>
        <p:cNvPr id="1" name=""/>
        <p:cNvGrpSpPr/>
        <p:nvPr/>
      </p:nvGrpSpPr>
      <p:grpSpPr>
        <a:xfrm>
          <a:off x="0" y="0"/>
          <a:ext cx="0" cy="0"/>
          <a:chOff x="0" y="0"/>
          <a:chExt cx="0" cy="0"/>
        </a:xfrm>
      </p:grpSpPr>
      <p:sp>
        <p:nvSpPr>
          <p:cNvPr id="3" name="article.freya@slide.theme@default"/>
          <p:cNvSpPr/>
          <p:nvPr/>
        </p:nvSpPr>
        <p:spPr>
          <a:xfrm>
            <a:off x="0" y="0"/>
            <a:ext cx="12192000" cy="6827520"/>
          </a:xfrm>
          <a:prstGeom prst="rect">
            <a:avLst/>
          </a:prstGeom>
          <a:solidFill>
            <a:srgbClr val="FFFFFF"/>
          </a:solidFill>
          <a:ln w="12700">
            <a:solidFill>
              <a:srgbClr val="FFFFFF">
                <a:alpha val="0"/>
              </a:srgbClr>
            </a:solidFill>
            <a:prstDash val="solid"/>
          </a:ln>
        </p:spPr>
      </p:sp>
      <p:sp>
        <p:nvSpPr>
          <p:cNvPr id="4" name="span"/>
          <p:cNvSpPr/>
          <p:nvPr/>
        </p:nvSpPr>
        <p:spPr>
          <a:xfrm>
            <a:off x="487680" y="518160"/>
            <a:ext cx="6355366" cy="499872"/>
          </a:xfrm>
          <a:prstGeom prst="rect">
            <a:avLst/>
          </a:prstGeom>
          <a:noFill/>
          <a:ln/>
        </p:spPr>
        <p:txBody>
          <a:bodyPr wrap="none" lIns="0" tIns="0" rIns="0" bIns="0" rtlCol="0" anchor="ctr"/>
          <a:lstStyle/>
          <a:p>
            <a:pPr indent="0" marL="0">
              <a:buNone/>
            </a:pPr>
            <a:r>
              <a:rPr lang="en-US" sz="3240" u="none" dirty="0">
                <a:solidFill>
                  <a:srgbClr val="000000"/>
                </a:solidFill>
                <a:latin typeface="Montserrat Black" pitchFamily="34" charset="0"/>
                <a:ea typeface="Montserrat Black" pitchFamily="34" charset="-122"/>
                <a:cs typeface="Montserrat Black" pitchFamily="34" charset="-120"/>
              </a:rPr>
              <a:t>Vite leverages existing tools</a:t>
            </a:r>
            <a:endParaRPr lang="en-US" sz="3240" dirty="0"/>
          </a:p>
        </p:txBody>
      </p:sp>
      <p:sp>
        <p:nvSpPr>
          <p:cNvPr id="5" name="span"/>
          <p:cNvSpPr/>
          <p:nvPr/>
        </p:nvSpPr>
        <p:spPr>
          <a:xfrm>
            <a:off x="487680" y="1571625"/>
            <a:ext cx="872585"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ESBuild</a:t>
            </a:r>
            <a:endParaRPr lang="en-US" sz="1944" dirty="0"/>
          </a:p>
        </p:txBody>
      </p:sp>
      <p:sp>
        <p:nvSpPr>
          <p:cNvPr id="6" name="span"/>
          <p:cNvSpPr/>
          <p:nvPr/>
        </p:nvSpPr>
        <p:spPr>
          <a:xfrm>
            <a:off x="1429607" y="1571625"/>
            <a:ext cx="429673"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and</a:t>
            </a:r>
            <a:endParaRPr lang="en-US" sz="1944" dirty="0"/>
          </a:p>
        </p:txBody>
      </p:sp>
      <p:sp>
        <p:nvSpPr>
          <p:cNvPr id="7" name="span"/>
          <p:cNvSpPr/>
          <p:nvPr/>
        </p:nvSpPr>
        <p:spPr>
          <a:xfrm>
            <a:off x="1928622" y="1571625"/>
            <a:ext cx="709041"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Rollup</a:t>
            </a:r>
            <a:endParaRPr lang="en-US" sz="1944" dirty="0"/>
          </a:p>
        </p:txBody>
      </p:sp>
      <p:sp>
        <p:nvSpPr>
          <p:cNvPr id="8" name="span"/>
          <p:cNvSpPr/>
          <p:nvPr/>
        </p:nvSpPr>
        <p:spPr>
          <a:xfrm>
            <a:off x="2707005" y="1571625"/>
            <a:ext cx="363379"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are</a:t>
            </a:r>
            <a:endParaRPr lang="en-US" sz="1944" dirty="0"/>
          </a:p>
        </p:txBody>
      </p:sp>
      <p:sp>
        <p:nvSpPr>
          <p:cNvPr id="9" name="span"/>
          <p:cNvSpPr/>
          <p:nvPr/>
        </p:nvSpPr>
        <p:spPr>
          <a:xfrm>
            <a:off x="3139726" y="1571625"/>
            <a:ext cx="564642"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used</a:t>
            </a:r>
            <a:endParaRPr lang="en-US" sz="1944" dirty="0"/>
          </a:p>
        </p:txBody>
      </p:sp>
      <p:sp>
        <p:nvSpPr>
          <p:cNvPr id="10" name="span"/>
          <p:cNvSpPr/>
          <p:nvPr/>
        </p:nvSpPr>
        <p:spPr>
          <a:xfrm>
            <a:off x="3773710" y="1571625"/>
            <a:ext cx="671227"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under</a:t>
            </a:r>
            <a:endParaRPr lang="en-US" sz="1944" dirty="0"/>
          </a:p>
        </p:txBody>
      </p:sp>
      <p:sp>
        <p:nvSpPr>
          <p:cNvPr id="11" name="span"/>
          <p:cNvSpPr/>
          <p:nvPr/>
        </p:nvSpPr>
        <p:spPr>
          <a:xfrm>
            <a:off x="4514279" y="1571625"/>
            <a:ext cx="362236"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the</a:t>
            </a:r>
            <a:endParaRPr lang="en-US" sz="1944" dirty="0"/>
          </a:p>
        </p:txBody>
      </p:sp>
      <p:sp>
        <p:nvSpPr>
          <p:cNvPr id="12" name="span"/>
          <p:cNvSpPr/>
          <p:nvPr/>
        </p:nvSpPr>
        <p:spPr>
          <a:xfrm>
            <a:off x="4945856" y="1571625"/>
            <a:ext cx="656463"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hood.</a:t>
            </a:r>
            <a:endParaRPr lang="en-US" sz="1944" dirty="0"/>
          </a:p>
        </p:txBody>
      </p:sp>
      <p:pic>
        <p:nvPicPr>
          <p:cNvPr id="13" name="img.freya@image.image.horizontal.esbuild" descr="preencoded.png">    </p:cNvPr>
          <p:cNvPicPr>
            <a:picLocks noChangeAspect="1"/>
          </p:cNvPicPr>
          <p:nvPr/>
        </p:nvPicPr>
        <p:blipFill>
          <a:blip r:embed="rId1"/>
          <a:stretch>
            <a:fillRect/>
          </a:stretch>
        </p:blipFill>
        <p:spPr>
          <a:xfrm>
            <a:off x="4876800" y="3639026"/>
            <a:ext cx="1219200" cy="1219200"/>
          </a:xfrm>
          <a:prstGeom prst="rect">
            <a:avLst/>
          </a:prstGeom>
        </p:spPr>
      </p:pic>
      <p:pic>
        <p:nvPicPr>
          <p:cNvPr id="14" name="img.freya@image.image.horizontal.rollup" descr="preencoded.png">    </p:cNvPr>
          <p:cNvPicPr>
            <a:picLocks noChangeAspect="1"/>
          </p:cNvPicPr>
          <p:nvPr/>
        </p:nvPicPr>
        <p:blipFill>
          <a:blip r:embed="rId2"/>
          <a:stretch>
            <a:fillRect/>
          </a:stretch>
        </p:blipFill>
        <p:spPr>
          <a:xfrm>
            <a:off x="6096000" y="3639026"/>
            <a:ext cx="1219200" cy="1219200"/>
          </a:xfrm>
          <a:prstGeom prst="rect">
            <a:avLst/>
          </a:prstGeom>
        </p:spPr>
      </p:pic>
      <p:pic>
        <p:nvPicPr>
          <p:cNvPr id="15" name="img.freya@image.image.horizontal.vite" descr="preencoded.png">    </p:cNvPr>
          <p:cNvPicPr>
            <a:picLocks noChangeAspect="1"/>
          </p:cNvPicPr>
          <p:nvPr/>
        </p:nvPicPr>
        <p:blipFill>
          <a:blip r:embed="rId3"/>
          <a:stretch>
            <a:fillRect/>
          </a:stretch>
        </p:blipFill>
        <p:spPr>
          <a:xfrm>
            <a:off x="4876800" y="3029426"/>
            <a:ext cx="2438400" cy="2438400"/>
          </a:xfrm>
          <a:prstGeom prst="rect">
            <a:avLst/>
          </a:prstGeom>
        </p:spPr>
      </p:pic>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name="Slide 53">
    <p:bg>
      <p:bgPr>
        <a:solidFill>
          <a:srgbClr val="FFFFFF"/>
        </a:solidFill>
      </p:bgPr>
    </p:bg>
    <p:spTree>
      <p:nvGrpSpPr>
        <p:cNvPr id="1" name=""/>
        <p:cNvGrpSpPr/>
        <p:nvPr/>
      </p:nvGrpSpPr>
      <p:grpSpPr>
        <a:xfrm>
          <a:off x="0" y="0"/>
          <a:ext cx="0" cy="0"/>
          <a:chOff x="0" y="0"/>
          <a:chExt cx="0" cy="0"/>
        </a:xfrm>
      </p:grpSpPr>
      <p:sp>
        <p:nvSpPr>
          <p:cNvPr id="3" name="article.freya@slide.theme@bg-sky.theme@separator.theme@fg-white"/>
          <p:cNvSpPr/>
          <p:nvPr/>
        </p:nvSpPr>
        <p:spPr>
          <a:xfrm>
            <a:off x="0" y="0"/>
            <a:ext cx="12192000" cy="6827520"/>
          </a:xfrm>
          <a:prstGeom prst="rect">
            <a:avLst/>
          </a:prstGeom>
          <a:solidFill>
            <a:srgbClr val="0284C7"/>
          </a:solidFill>
          <a:ln w="12700">
            <a:solidFill>
              <a:srgbClr val="0284C7">
                <a:alpha val="0"/>
              </a:srgbClr>
            </a:solidFill>
            <a:prstDash val="solid"/>
          </a:ln>
        </p:spPr>
      </p:sp>
      <p:sp>
        <p:nvSpPr>
          <p:cNvPr id="4" name="span"/>
          <p:cNvSpPr/>
          <p:nvPr/>
        </p:nvSpPr>
        <p:spPr>
          <a:xfrm>
            <a:off x="487680" y="3083052"/>
            <a:ext cx="2654999" cy="652272"/>
          </a:xfrm>
          <a:prstGeom prst="rect">
            <a:avLst/>
          </a:prstGeom>
          <a:noFill/>
          <a:ln/>
        </p:spPr>
        <p:txBody>
          <a:bodyPr wrap="none" lIns="0" tIns="0" rIns="0" bIns="0" rtlCol="0" anchor="ctr"/>
          <a:lstStyle/>
          <a:p>
            <a:pPr indent="0" marL="0">
              <a:buNone/>
            </a:pPr>
            <a:r>
              <a:rPr lang="en-US" sz="4277" b="1" u="none" dirty="0">
                <a:solidFill>
                  <a:srgbClr val="FFFFFF"/>
                </a:solidFill>
                <a:latin typeface="Bitter" pitchFamily="34" charset="0"/>
                <a:ea typeface="Bitter" pitchFamily="34" charset="-122"/>
                <a:cs typeface="Bitter" pitchFamily="34" charset="-120"/>
              </a:rPr>
              <a:t>Snowpack</a:t>
            </a:r>
            <a:endParaRPr lang="en-US" sz="4277" dirty="0"/>
          </a:p>
        </p:txBody>
      </p:sp>
      <p:pic>
        <p:nvPicPr>
          <p:cNvPr id="5" name="div.image.talk@logo.auto" descr="preencoded.png">    </p:cNvPr>
          <p:cNvPicPr>
            <a:picLocks noChangeAspect="1"/>
          </p:cNvPicPr>
          <p:nvPr/>
        </p:nvPicPr>
        <p:blipFill>
          <a:blip r:embed="rId1"/>
          <a:stretch>
            <a:fillRect/>
          </a:stretch>
        </p:blipFill>
        <p:spPr>
          <a:xfrm>
            <a:off x="7315200" y="1950720"/>
            <a:ext cx="3657600" cy="2926080"/>
          </a:xfrm>
          <a:prstGeom prst="rect">
            <a:avLst/>
          </a:prstGeom>
        </p:spPr>
      </p:pic>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name="Slide 54">
    <p:bg>
      <p:bgPr>
        <a:solidFill>
          <a:srgbClr val="FFFFFF"/>
        </a:solidFill>
      </p:bgPr>
    </p:bg>
    <p:spTree>
      <p:nvGrpSpPr>
        <p:cNvPr id="1" name=""/>
        <p:cNvGrpSpPr/>
        <p:nvPr/>
      </p:nvGrpSpPr>
      <p:grpSpPr>
        <a:xfrm>
          <a:off x="0" y="0"/>
          <a:ext cx="0" cy="0"/>
          <a:chOff x="0" y="0"/>
          <a:chExt cx="0" cy="0"/>
        </a:xfrm>
      </p:grpSpPr>
      <p:sp>
        <p:nvSpPr>
          <p:cNvPr id="3" name="article.freya@slide.theme@default"/>
          <p:cNvSpPr/>
          <p:nvPr/>
        </p:nvSpPr>
        <p:spPr>
          <a:xfrm>
            <a:off x="0" y="0"/>
            <a:ext cx="12192000" cy="6827520"/>
          </a:xfrm>
          <a:prstGeom prst="rect">
            <a:avLst/>
          </a:prstGeom>
          <a:solidFill>
            <a:srgbClr val="FFFFFF"/>
          </a:solidFill>
          <a:ln w="12700">
            <a:solidFill>
              <a:srgbClr val="FFFFFF">
                <a:alpha val="0"/>
              </a:srgbClr>
            </a:solidFill>
            <a:prstDash val="solid"/>
          </a:ln>
        </p:spPr>
      </p:sp>
      <p:sp>
        <p:nvSpPr>
          <p:cNvPr id="4" name="span"/>
          <p:cNvSpPr/>
          <p:nvPr/>
        </p:nvSpPr>
        <p:spPr>
          <a:xfrm>
            <a:off x="487680" y="518160"/>
            <a:ext cx="9699022" cy="499872"/>
          </a:xfrm>
          <a:prstGeom prst="rect">
            <a:avLst/>
          </a:prstGeom>
          <a:noFill/>
          <a:ln/>
        </p:spPr>
        <p:txBody>
          <a:bodyPr wrap="none" lIns="0" tIns="0" rIns="0" bIns="0" rtlCol="0" anchor="ctr"/>
          <a:lstStyle/>
          <a:p>
            <a:pPr indent="0" marL="0">
              <a:buNone/>
            </a:pPr>
            <a:r>
              <a:rPr lang="en-US" sz="3240" u="none" dirty="0">
                <a:solidFill>
                  <a:srgbClr val="000000"/>
                </a:solidFill>
                <a:latin typeface="Montserrat Black" pitchFamily="34" charset="0"/>
                <a:ea typeface="Montserrat Black" pitchFamily="34" charset="-122"/>
                <a:cs typeface="Montserrat Black" pitchFamily="34" charset="-120"/>
              </a:rPr>
              <a:t>And now something completely different™</a:t>
            </a:r>
            <a:endParaRPr lang="en-US" sz="3240" dirty="0"/>
          </a:p>
        </p:txBody>
      </p:sp>
      <p:sp>
        <p:nvSpPr>
          <p:cNvPr id="5" name="span"/>
          <p:cNvSpPr/>
          <p:nvPr/>
        </p:nvSpPr>
        <p:spPr>
          <a:xfrm>
            <a:off x="1602486" y="1571625"/>
            <a:ext cx="564547"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used</a:t>
            </a:r>
            <a:endParaRPr lang="en-US" sz="1944" dirty="0"/>
          </a:p>
        </p:txBody>
      </p:sp>
      <p:sp>
        <p:nvSpPr>
          <p:cNvPr id="6" name="span"/>
          <p:cNvSpPr/>
          <p:nvPr/>
        </p:nvSpPr>
        <p:spPr>
          <a:xfrm>
            <a:off x="2236375" y="1571625"/>
            <a:ext cx="1171004"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snowpack</a:t>
            </a:r>
            <a:endParaRPr lang="en-US" sz="1944" dirty="0"/>
          </a:p>
        </p:txBody>
      </p:sp>
      <p:sp>
        <p:nvSpPr>
          <p:cNvPr id="7" name="span"/>
          <p:cNvSpPr/>
          <p:nvPr/>
        </p:nvSpPr>
        <p:spPr>
          <a:xfrm>
            <a:off x="3476720" y="1571625"/>
            <a:ext cx="218123"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to</a:t>
            </a:r>
            <a:endParaRPr lang="en-US" sz="1944" dirty="0"/>
          </a:p>
        </p:txBody>
      </p:sp>
      <p:sp>
        <p:nvSpPr>
          <p:cNvPr id="8" name="span"/>
          <p:cNvSpPr/>
          <p:nvPr/>
        </p:nvSpPr>
        <p:spPr>
          <a:xfrm>
            <a:off x="3764185" y="1571625"/>
            <a:ext cx="490728"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load</a:t>
            </a:r>
            <a:endParaRPr lang="en-US" sz="1944" dirty="0"/>
          </a:p>
        </p:txBody>
      </p:sp>
      <p:sp>
        <p:nvSpPr>
          <p:cNvPr id="9" name="span"/>
          <p:cNvSpPr/>
          <p:nvPr/>
        </p:nvSpPr>
        <p:spPr>
          <a:xfrm>
            <a:off x="4324255" y="1571625"/>
            <a:ext cx="856583"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module</a:t>
            </a:r>
            <a:endParaRPr lang="en-US" sz="1944" dirty="0"/>
          </a:p>
        </p:txBody>
      </p:sp>
      <p:sp>
        <p:nvSpPr>
          <p:cNvPr id="10" name="span"/>
          <p:cNvSpPr/>
          <p:nvPr/>
        </p:nvSpPr>
        <p:spPr>
          <a:xfrm>
            <a:off x="5250180" y="1571625"/>
            <a:ext cx="202978"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in</a:t>
            </a:r>
            <a:endParaRPr lang="en-US" sz="1944" dirty="0"/>
          </a:p>
        </p:txBody>
      </p:sp>
      <p:sp>
        <p:nvSpPr>
          <p:cNvPr id="11" name="span"/>
          <p:cNvSpPr/>
          <p:nvPr/>
        </p:nvSpPr>
        <p:spPr>
          <a:xfrm>
            <a:off x="5522500" y="1571625"/>
            <a:ext cx="362236"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the</a:t>
            </a:r>
            <a:endParaRPr lang="en-US" sz="1944" dirty="0"/>
          </a:p>
        </p:txBody>
      </p:sp>
      <p:sp>
        <p:nvSpPr>
          <p:cNvPr id="12" name="span"/>
          <p:cNvSpPr/>
          <p:nvPr/>
        </p:nvSpPr>
        <p:spPr>
          <a:xfrm>
            <a:off x="5954078" y="1571625"/>
            <a:ext cx="1063085"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browsers</a:t>
            </a:r>
            <a:endParaRPr lang="en-US" sz="1944" dirty="0"/>
          </a:p>
        </p:txBody>
      </p:sp>
      <p:sp>
        <p:nvSpPr>
          <p:cNvPr id="13" name="span"/>
          <p:cNvSpPr/>
          <p:nvPr/>
        </p:nvSpPr>
        <p:spPr>
          <a:xfrm>
            <a:off x="7086505" y="1571625"/>
            <a:ext cx="843344"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without</a:t>
            </a:r>
            <a:endParaRPr lang="en-US" sz="1944" dirty="0"/>
          </a:p>
        </p:txBody>
      </p:sp>
      <p:sp>
        <p:nvSpPr>
          <p:cNvPr id="14" name="span"/>
          <p:cNvSpPr/>
          <p:nvPr/>
        </p:nvSpPr>
        <p:spPr>
          <a:xfrm>
            <a:off x="7999190" y="1571625"/>
            <a:ext cx="135731"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a</a:t>
            </a:r>
            <a:endParaRPr lang="en-US" sz="1944" dirty="0"/>
          </a:p>
        </p:txBody>
      </p:sp>
      <p:sp>
        <p:nvSpPr>
          <p:cNvPr id="15" name="span"/>
          <p:cNvSpPr/>
          <p:nvPr/>
        </p:nvSpPr>
        <p:spPr>
          <a:xfrm>
            <a:off x="8204264" y="1571625"/>
            <a:ext cx="931736"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bundler.</a:t>
            </a:r>
            <a:endParaRPr lang="en-US" sz="1944" dirty="0"/>
          </a:p>
        </p:txBody>
      </p:sp>
      <p:sp>
        <p:nvSpPr>
          <p:cNvPr id="16" name="strong"/>
          <p:cNvSpPr/>
          <p:nvPr/>
        </p:nvSpPr>
        <p:spPr>
          <a:xfrm>
            <a:off x="487680" y="1571625"/>
            <a:ext cx="1045369" cy="298704"/>
          </a:xfrm>
          <a:prstGeom prst="rect">
            <a:avLst/>
          </a:prstGeom>
          <a:noFill/>
          <a:ln/>
        </p:spPr>
        <p:txBody>
          <a:bodyPr wrap="none" lIns="0" tIns="0" rIns="0" bIns="0" rtlCol="0" anchor="ctr"/>
          <a:lstStyle/>
          <a:p>
            <a:pPr indent="0" marL="0">
              <a:buNone/>
            </a:pPr>
            <a:r>
              <a:rPr lang="en-US" sz="1944" b="1" u="none" dirty="0">
                <a:solidFill>
                  <a:srgbClr val="000000"/>
                </a:solidFill>
                <a:latin typeface="Inter" pitchFamily="34" charset="0"/>
                <a:ea typeface="Inter" pitchFamily="34" charset="-122"/>
                <a:cs typeface="Inter" pitchFamily="34" charset="-120"/>
              </a:rPr>
              <a:t>Skypack</a:t>
            </a:r>
            <a:endParaRPr lang="en-US" sz="1944" dirty="0"/>
          </a:p>
        </p:txBody>
      </p:sp>
      <p:pic>
        <p:nvPicPr>
          <p:cNvPr id="17" name="img.freya@image.image.with-content" descr="preencoded.png">    </p:cNvPr>
          <p:cNvPicPr>
            <a:picLocks noChangeAspect="1"/>
          </p:cNvPicPr>
          <p:nvPr/>
        </p:nvPicPr>
        <p:blipFill>
          <a:blip r:embed="rId1"/>
          <a:stretch>
            <a:fillRect/>
          </a:stretch>
        </p:blipFill>
        <p:spPr>
          <a:xfrm>
            <a:off x="2688717" y="2601659"/>
            <a:ext cx="6814661" cy="3047905"/>
          </a:xfrm>
          <a:prstGeom prst="rect">
            <a:avLst/>
          </a:prstGeom>
        </p:spPr>
      </p:pic>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name="Slide 55">
    <p:bg>
      <p:bgPr>
        <a:solidFill>
          <a:srgbClr val="FFFFFF"/>
        </a:solidFill>
      </p:bgPr>
    </p:bg>
    <p:spTree>
      <p:nvGrpSpPr>
        <p:cNvPr id="1" name=""/>
        <p:cNvGrpSpPr/>
        <p:nvPr/>
      </p:nvGrpSpPr>
      <p:grpSpPr>
        <a:xfrm>
          <a:off x="0" y="0"/>
          <a:ext cx="0" cy="0"/>
          <a:chOff x="0" y="0"/>
          <a:chExt cx="0" cy="0"/>
        </a:xfrm>
      </p:grpSpPr>
      <p:sp>
        <p:nvSpPr>
          <p:cNvPr id="3" name="article.freya@slide.theme@side"/>
          <p:cNvSpPr/>
          <p:nvPr/>
        </p:nvSpPr>
        <p:spPr>
          <a:xfrm>
            <a:off x="0" y="0"/>
            <a:ext cx="12192000" cy="6827520"/>
          </a:xfrm>
          <a:prstGeom prst="rect">
            <a:avLst/>
          </a:prstGeom>
          <a:solidFill>
            <a:srgbClr val="FFFFFF"/>
          </a:solidFill>
          <a:ln w="12700">
            <a:solidFill>
              <a:srgbClr val="FFFFFF">
                <a:alpha val="0"/>
              </a:srgbClr>
            </a:solidFill>
            <a:prstDash val="solid"/>
          </a:ln>
        </p:spPr>
      </p:sp>
      <p:sp>
        <p:nvSpPr>
          <p:cNvPr id="4" name="span"/>
          <p:cNvSpPr/>
          <p:nvPr/>
        </p:nvSpPr>
        <p:spPr>
          <a:xfrm>
            <a:off x="487680" y="518160"/>
            <a:ext cx="3933349" cy="499872"/>
          </a:xfrm>
          <a:prstGeom prst="rect">
            <a:avLst/>
          </a:prstGeom>
          <a:noFill/>
          <a:ln/>
        </p:spPr>
        <p:txBody>
          <a:bodyPr wrap="none" lIns="0" tIns="0" rIns="0" bIns="0" rtlCol="0" anchor="ctr"/>
          <a:lstStyle/>
          <a:p>
            <a:pPr indent="0" marL="0">
              <a:buNone/>
            </a:pPr>
            <a:r>
              <a:rPr lang="en-US" sz="3240" u="none" dirty="0">
                <a:solidFill>
                  <a:srgbClr val="000000"/>
                </a:solidFill>
                <a:latin typeface="Montserrat Black" pitchFamily="34" charset="0"/>
                <a:ea typeface="Montserrat Black" pitchFamily="34" charset="-122"/>
                <a:cs typeface="Montserrat Black" pitchFamily="34" charset="-120"/>
              </a:rPr>
              <a:t>The greatest gain</a:t>
            </a:r>
            <a:endParaRPr lang="en-US" sz="3240" dirty="0"/>
          </a:p>
        </p:txBody>
      </p:sp>
      <p:sp>
        <p:nvSpPr>
          <p:cNvPr id="5" name="span"/>
          <p:cNvSpPr/>
          <p:nvPr/>
        </p:nvSpPr>
        <p:spPr>
          <a:xfrm>
            <a:off x="487680" y="1083945"/>
            <a:ext cx="3610737" cy="499872"/>
          </a:xfrm>
          <a:prstGeom prst="rect">
            <a:avLst/>
          </a:prstGeom>
          <a:noFill/>
          <a:ln/>
        </p:spPr>
        <p:txBody>
          <a:bodyPr wrap="none" lIns="0" tIns="0" rIns="0" bIns="0" rtlCol="0" anchor="ctr"/>
          <a:lstStyle/>
          <a:p>
            <a:pPr indent="0" marL="0">
              <a:buNone/>
            </a:pPr>
            <a:r>
              <a:rPr lang="en-US" sz="3240" u="none" dirty="0">
                <a:solidFill>
                  <a:srgbClr val="000000"/>
                </a:solidFill>
                <a:latin typeface="Montserrat Black" pitchFamily="34" charset="0"/>
                <a:ea typeface="Montserrat Black" pitchFamily="34" charset="-122"/>
                <a:cs typeface="Montserrat Black" pitchFamily="34" charset="-120"/>
              </a:rPr>
              <a:t>in new bundlers</a:t>
            </a:r>
            <a:endParaRPr lang="en-US" sz="3240" dirty="0"/>
          </a:p>
        </p:txBody>
      </p:sp>
      <p:pic>
        <p:nvPicPr>
          <p:cNvPr id="6" name="img.freya@image.image" descr="preencoded.png">    </p:cNvPr>
          <p:cNvPicPr>
            <a:picLocks noChangeAspect="1"/>
          </p:cNvPicPr>
          <p:nvPr/>
        </p:nvPicPr>
        <p:blipFill>
          <a:blip r:embed="rId1"/>
          <a:stretch>
            <a:fillRect/>
          </a:stretch>
        </p:blipFill>
        <p:spPr>
          <a:xfrm>
            <a:off x="6705600" y="975360"/>
            <a:ext cx="4876800" cy="4876800"/>
          </a:xfrm>
          <a:prstGeom prst="rect">
            <a:avLst/>
          </a:prstGeom>
        </p:spPr>
      </p:pic>
      <p:sp>
        <p:nvSpPr>
          <p:cNvPr id="7" name="span"/>
          <p:cNvSpPr/>
          <p:nvPr/>
        </p:nvSpPr>
        <p:spPr>
          <a:xfrm>
            <a:off x="487680" y="2143506"/>
            <a:ext cx="527304"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New</a:t>
            </a:r>
            <a:endParaRPr lang="en-US" sz="1944" dirty="0"/>
          </a:p>
        </p:txBody>
      </p:sp>
      <p:sp>
        <p:nvSpPr>
          <p:cNvPr id="8" name="span"/>
          <p:cNvSpPr/>
          <p:nvPr/>
        </p:nvSpPr>
        <p:spPr>
          <a:xfrm>
            <a:off x="1086517" y="2143506"/>
            <a:ext cx="1004888"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bundlers</a:t>
            </a:r>
            <a:endParaRPr lang="en-US" sz="1944" dirty="0"/>
          </a:p>
        </p:txBody>
      </p:sp>
      <p:sp>
        <p:nvSpPr>
          <p:cNvPr id="9" name="span"/>
          <p:cNvSpPr/>
          <p:nvPr/>
        </p:nvSpPr>
        <p:spPr>
          <a:xfrm>
            <a:off x="2162937" y="2143506"/>
            <a:ext cx="482060"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give</a:t>
            </a:r>
            <a:endParaRPr lang="en-US" sz="1944" dirty="0"/>
          </a:p>
        </p:txBody>
      </p:sp>
      <p:sp>
        <p:nvSpPr>
          <p:cNvPr id="10" name="span"/>
          <p:cNvSpPr/>
          <p:nvPr/>
        </p:nvSpPr>
        <p:spPr>
          <a:xfrm>
            <a:off x="3380804" y="2143506"/>
            <a:ext cx="906875"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compile</a:t>
            </a:r>
            <a:endParaRPr lang="en-US" sz="1944" dirty="0"/>
          </a:p>
        </p:txBody>
      </p:sp>
      <p:sp>
        <p:nvSpPr>
          <p:cNvPr id="11" name="span"/>
          <p:cNvSpPr/>
          <p:nvPr/>
        </p:nvSpPr>
        <p:spPr>
          <a:xfrm>
            <a:off x="4359212" y="2143506"/>
            <a:ext cx="489871"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time</a:t>
            </a:r>
            <a:endParaRPr lang="en-US" sz="1944" dirty="0"/>
          </a:p>
        </p:txBody>
      </p:sp>
      <p:sp>
        <p:nvSpPr>
          <p:cNvPr id="12" name="span"/>
          <p:cNvSpPr/>
          <p:nvPr/>
        </p:nvSpPr>
        <p:spPr>
          <a:xfrm>
            <a:off x="4920615" y="2143506"/>
            <a:ext cx="687705"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which</a:t>
            </a:r>
            <a:endParaRPr lang="en-US" sz="1944" dirty="0"/>
          </a:p>
        </p:txBody>
      </p:sp>
      <p:sp>
        <p:nvSpPr>
          <p:cNvPr id="13" name="span"/>
          <p:cNvSpPr/>
          <p:nvPr/>
        </p:nvSpPr>
        <p:spPr>
          <a:xfrm>
            <a:off x="487680" y="2513838"/>
            <a:ext cx="185071"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is</a:t>
            </a:r>
            <a:endParaRPr lang="en-US" sz="1944" dirty="0"/>
          </a:p>
        </p:txBody>
      </p:sp>
      <p:sp>
        <p:nvSpPr>
          <p:cNvPr id="14" name="span"/>
          <p:cNvSpPr/>
          <p:nvPr/>
        </p:nvSpPr>
        <p:spPr>
          <a:xfrm>
            <a:off x="880777" y="2513838"/>
            <a:ext cx="588264"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great</a:t>
            </a:r>
            <a:endParaRPr lang="en-US" sz="1944" dirty="0"/>
          </a:p>
        </p:txBody>
      </p:sp>
      <p:sp>
        <p:nvSpPr>
          <p:cNvPr id="15" name="span"/>
          <p:cNvSpPr/>
          <p:nvPr/>
        </p:nvSpPr>
        <p:spPr>
          <a:xfrm>
            <a:off x="1676972" y="2513838"/>
            <a:ext cx="635032"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when</a:t>
            </a:r>
            <a:endParaRPr lang="en-US" sz="1944" dirty="0"/>
          </a:p>
        </p:txBody>
      </p:sp>
      <p:sp>
        <p:nvSpPr>
          <p:cNvPr id="16" name="span"/>
          <p:cNvSpPr/>
          <p:nvPr/>
        </p:nvSpPr>
        <p:spPr>
          <a:xfrm>
            <a:off x="2519934" y="2513838"/>
            <a:ext cx="362236"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the</a:t>
            </a:r>
            <a:endParaRPr lang="en-US" sz="1944" dirty="0"/>
          </a:p>
        </p:txBody>
      </p:sp>
      <p:sp>
        <p:nvSpPr>
          <p:cNvPr id="17" name="span"/>
          <p:cNvSpPr/>
          <p:nvPr/>
        </p:nvSpPr>
        <p:spPr>
          <a:xfrm>
            <a:off x="3090196" y="2513838"/>
            <a:ext cx="886587"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number</a:t>
            </a:r>
            <a:endParaRPr lang="en-US" sz="1944" dirty="0"/>
          </a:p>
        </p:txBody>
      </p:sp>
      <p:sp>
        <p:nvSpPr>
          <p:cNvPr id="18" name="span"/>
          <p:cNvSpPr/>
          <p:nvPr/>
        </p:nvSpPr>
        <p:spPr>
          <a:xfrm>
            <a:off x="4184714" y="2513838"/>
            <a:ext cx="231553"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of</a:t>
            </a:r>
            <a:endParaRPr lang="en-US" sz="1944" dirty="0"/>
          </a:p>
        </p:txBody>
      </p:sp>
      <p:sp>
        <p:nvSpPr>
          <p:cNvPr id="19" name="span"/>
          <p:cNvSpPr/>
          <p:nvPr/>
        </p:nvSpPr>
        <p:spPr>
          <a:xfrm>
            <a:off x="4624292" y="2513838"/>
            <a:ext cx="984028"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modules</a:t>
            </a:r>
            <a:endParaRPr lang="en-US" sz="1944" dirty="0"/>
          </a:p>
        </p:txBody>
      </p:sp>
      <p:sp>
        <p:nvSpPr>
          <p:cNvPr id="20" name="span"/>
          <p:cNvSpPr/>
          <p:nvPr/>
        </p:nvSpPr>
        <p:spPr>
          <a:xfrm>
            <a:off x="487680" y="2884170"/>
            <a:ext cx="773621"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grows.</a:t>
            </a:r>
            <a:endParaRPr lang="en-US" sz="1944" dirty="0"/>
          </a:p>
        </p:txBody>
      </p:sp>
      <p:sp>
        <p:nvSpPr>
          <p:cNvPr id="21" name="code"/>
          <p:cNvSpPr/>
          <p:nvPr/>
        </p:nvSpPr>
        <p:spPr>
          <a:xfrm>
            <a:off x="2716625" y="2125218"/>
            <a:ext cx="592646" cy="323088"/>
          </a:xfrm>
          <a:prstGeom prst="rect">
            <a:avLst/>
          </a:prstGeom>
          <a:noFill/>
          <a:ln/>
        </p:spPr>
        <p:txBody>
          <a:bodyPr wrap="none" lIns="0" tIns="0" rIns="0" bIns="0" rtlCol="0" anchor="ctr"/>
          <a:lstStyle/>
          <a:p>
            <a:pPr indent="0" marL="0">
              <a:buNone/>
            </a:pPr>
            <a:r>
              <a:rPr lang="en-US" sz="1944" u="none" dirty="0">
                <a:solidFill>
                  <a:srgbClr val="000000"/>
                </a:solidFill>
                <a:latin typeface="Roboto Mono" pitchFamily="34" charset="0"/>
                <a:ea typeface="Roboto Mono" pitchFamily="34" charset="-122"/>
                <a:cs typeface="Roboto Mono" pitchFamily="34" charset="-120"/>
              </a:rPr>
              <a:t>O(1)</a:t>
            </a:r>
            <a:endParaRPr lang="en-US" sz="1944" dirty="0"/>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name="Slide 56">
    <p:bg>
      <p:bgPr>
        <a:solidFill>
          <a:srgbClr val="FFFFFF"/>
        </a:solidFill>
      </p:bgPr>
    </p:bg>
    <p:spTree>
      <p:nvGrpSpPr>
        <p:cNvPr id="1" name=""/>
        <p:cNvGrpSpPr/>
        <p:nvPr/>
      </p:nvGrpSpPr>
      <p:grpSpPr>
        <a:xfrm>
          <a:off x="0" y="0"/>
          <a:ext cx="0" cy="0"/>
          <a:chOff x="0" y="0"/>
          <a:chExt cx="0" cy="0"/>
        </a:xfrm>
      </p:grpSpPr>
      <p:sp>
        <p:nvSpPr>
          <p:cNvPr id="3" name="article.freya@slide.theme@default"/>
          <p:cNvSpPr/>
          <p:nvPr/>
        </p:nvSpPr>
        <p:spPr>
          <a:xfrm>
            <a:off x="0" y="0"/>
            <a:ext cx="12192000" cy="6827520"/>
          </a:xfrm>
          <a:prstGeom prst="rect">
            <a:avLst/>
          </a:prstGeom>
          <a:solidFill>
            <a:srgbClr val="FFFFFF"/>
          </a:solidFill>
          <a:ln w="12700">
            <a:solidFill>
              <a:srgbClr val="FFFFFF">
                <a:alpha val="0"/>
              </a:srgbClr>
            </a:solidFill>
            <a:prstDash val="solid"/>
          </a:ln>
        </p:spPr>
      </p:sp>
      <p:sp>
        <p:nvSpPr>
          <p:cNvPr id="4" name="span"/>
          <p:cNvSpPr/>
          <p:nvPr/>
        </p:nvSpPr>
        <p:spPr>
          <a:xfrm>
            <a:off x="487680" y="518160"/>
            <a:ext cx="4256437" cy="499872"/>
          </a:xfrm>
          <a:prstGeom prst="rect">
            <a:avLst/>
          </a:prstGeom>
          <a:noFill/>
          <a:ln/>
        </p:spPr>
        <p:txBody>
          <a:bodyPr wrap="none" lIns="0" tIns="0" rIns="0" bIns="0" rtlCol="0" anchor="ctr"/>
          <a:lstStyle/>
          <a:p>
            <a:pPr indent="0" marL="0">
              <a:buNone/>
            </a:pPr>
            <a:r>
              <a:rPr lang="en-US" sz="3240" u="none" dirty="0">
                <a:solidFill>
                  <a:srgbClr val="000000"/>
                </a:solidFill>
                <a:latin typeface="Montserrat Black" pitchFamily="34" charset="0"/>
                <a:ea typeface="Montserrat Black" pitchFamily="34" charset="-122"/>
                <a:cs typeface="Montserrat Black" pitchFamily="34" charset="-120"/>
              </a:rPr>
              <a:t>Take home lessons</a:t>
            </a:r>
            <a:endParaRPr lang="en-US" sz="3240" dirty="0"/>
          </a:p>
        </p:txBody>
      </p:sp>
      <p:sp>
        <p:nvSpPr>
          <p:cNvPr id="5" name="div.spacer"/>
          <p:cNvSpPr/>
          <p:nvPr/>
        </p:nvSpPr>
        <p:spPr>
          <a:xfrm>
            <a:off x="4096512" y="2596229"/>
            <a:ext cx="12192" cy="3546539"/>
          </a:xfrm>
          <a:prstGeom prst="rect">
            <a:avLst/>
          </a:prstGeom>
          <a:solidFill>
            <a:srgbClr val="D4D4D4"/>
          </a:solidFill>
          <a:ln w="12700">
            <a:solidFill>
              <a:srgbClr val="D4D4D4">
                <a:alpha val="0"/>
              </a:srgbClr>
            </a:solidFill>
            <a:prstDash val="solid"/>
          </a:ln>
        </p:spPr>
      </p:sp>
      <p:sp>
        <p:nvSpPr>
          <p:cNvPr id="6" name="div.spacer"/>
          <p:cNvSpPr/>
          <p:nvPr/>
        </p:nvSpPr>
        <p:spPr>
          <a:xfrm>
            <a:off x="8083296" y="2596229"/>
            <a:ext cx="12192" cy="3546539"/>
          </a:xfrm>
          <a:prstGeom prst="rect">
            <a:avLst/>
          </a:prstGeom>
          <a:solidFill>
            <a:srgbClr val="D4D4D4"/>
          </a:solidFill>
          <a:ln w="12700">
            <a:solidFill>
              <a:srgbClr val="D4D4D4">
                <a:alpha val="0"/>
              </a:srgbClr>
            </a:solidFill>
            <a:prstDash val="solid"/>
          </a:ln>
        </p:spPr>
      </p:sp>
      <p:sp>
        <p:nvSpPr>
          <p:cNvPr id="7" name="span"/>
          <p:cNvSpPr/>
          <p:nvPr/>
        </p:nvSpPr>
        <p:spPr>
          <a:xfrm>
            <a:off x="487680" y="1571625"/>
            <a:ext cx="593312"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What</a:t>
            </a:r>
            <a:endParaRPr lang="en-US" sz="1944" dirty="0"/>
          </a:p>
        </p:txBody>
      </p:sp>
      <p:sp>
        <p:nvSpPr>
          <p:cNvPr id="8" name="span"/>
          <p:cNvSpPr/>
          <p:nvPr/>
        </p:nvSpPr>
        <p:spPr>
          <a:xfrm>
            <a:off x="1150334" y="1571625"/>
            <a:ext cx="421386"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can</a:t>
            </a:r>
            <a:endParaRPr lang="en-US" sz="1944" dirty="0"/>
          </a:p>
        </p:txBody>
      </p:sp>
      <p:sp>
        <p:nvSpPr>
          <p:cNvPr id="9" name="span"/>
          <p:cNvSpPr/>
          <p:nvPr/>
        </p:nvSpPr>
        <p:spPr>
          <a:xfrm>
            <a:off x="1641062" y="1571625"/>
            <a:ext cx="339947"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we</a:t>
            </a:r>
            <a:endParaRPr lang="en-US" sz="1944" dirty="0"/>
          </a:p>
        </p:txBody>
      </p:sp>
      <p:sp>
        <p:nvSpPr>
          <p:cNvPr id="10" name="span"/>
          <p:cNvSpPr/>
          <p:nvPr/>
        </p:nvSpPr>
        <p:spPr>
          <a:xfrm>
            <a:off x="2050352" y="1571625"/>
            <a:ext cx="575310"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learn</a:t>
            </a:r>
            <a:endParaRPr lang="en-US" sz="1944" dirty="0"/>
          </a:p>
        </p:txBody>
      </p:sp>
      <p:sp>
        <p:nvSpPr>
          <p:cNvPr id="11" name="span"/>
          <p:cNvSpPr/>
          <p:nvPr/>
        </p:nvSpPr>
        <p:spPr>
          <a:xfrm>
            <a:off x="2695004" y="1571625"/>
            <a:ext cx="531590"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from</a:t>
            </a:r>
            <a:endParaRPr lang="en-US" sz="1944" dirty="0"/>
          </a:p>
        </p:txBody>
      </p:sp>
      <p:sp>
        <p:nvSpPr>
          <p:cNvPr id="12" name="span"/>
          <p:cNvSpPr/>
          <p:nvPr/>
        </p:nvSpPr>
        <p:spPr>
          <a:xfrm>
            <a:off x="3296031" y="1571625"/>
            <a:ext cx="404146"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this</a:t>
            </a:r>
            <a:endParaRPr lang="en-US" sz="1944" dirty="0"/>
          </a:p>
        </p:txBody>
      </p:sp>
      <p:sp>
        <p:nvSpPr>
          <p:cNvPr id="13" name="span"/>
          <p:cNvSpPr/>
          <p:nvPr/>
        </p:nvSpPr>
        <p:spPr>
          <a:xfrm>
            <a:off x="3769519" y="1571625"/>
            <a:ext cx="498062"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long</a:t>
            </a:r>
            <a:endParaRPr lang="en-US" sz="1944" dirty="0"/>
          </a:p>
        </p:txBody>
      </p:sp>
      <p:sp>
        <p:nvSpPr>
          <p:cNvPr id="14" name="span"/>
          <p:cNvSpPr/>
          <p:nvPr/>
        </p:nvSpPr>
        <p:spPr>
          <a:xfrm>
            <a:off x="4336923" y="1571625"/>
            <a:ext cx="985361"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journey?</a:t>
            </a:r>
            <a:endParaRPr lang="en-US" sz="1944" dirty="0"/>
          </a:p>
        </p:txBody>
      </p:sp>
      <p:pic>
        <p:nvPicPr>
          <p:cNvPr id="15" name="svg.freya@svg.theme@icon.icon.horizontal" descr="preencoded.png">    </p:cNvPr>
          <p:cNvPicPr>
            <a:picLocks noChangeAspect="1"/>
          </p:cNvPicPr>
          <p:nvPr/>
        </p:nvPicPr>
        <p:blipFill>
          <a:blip r:embed="rId1">
            <a:extLst>
              <a:ext uri="{96DAC541-7B7A-43D3-8B79-37D633B846F1}">
                <asvg:svgBlip xmlns:asvg="http://schemas.microsoft.com/office/drawing/2016/SVG/main" r:embed="rId2"/>
              </a:ext>
            </a:extLst>
          </a:blip>
          <a:stretch>
            <a:fillRect/>
          </a:stretch>
        </p:blipFill>
        <p:spPr>
          <a:xfrm>
            <a:off x="1499616" y="3057811"/>
            <a:ext cx="1219200" cy="1219200"/>
          </a:xfrm>
          <a:prstGeom prst="rect">
            <a:avLst/>
          </a:prstGeom>
        </p:spPr>
      </p:pic>
      <p:sp>
        <p:nvSpPr>
          <p:cNvPr id="16" name="span"/>
          <p:cNvSpPr/>
          <p:nvPr/>
        </p:nvSpPr>
        <p:spPr>
          <a:xfrm>
            <a:off x="811816" y="4551331"/>
            <a:ext cx="2594705" cy="280416"/>
          </a:xfrm>
          <a:prstGeom prst="rect">
            <a:avLst/>
          </a:prstGeom>
          <a:noFill/>
          <a:ln/>
        </p:spPr>
        <p:txBody>
          <a:bodyPr wrap="none" lIns="0" tIns="0" rIns="0" bIns="0" rtlCol="0" anchor="ctr"/>
          <a:lstStyle/>
          <a:p>
            <a:pPr indent="0" marL="0">
              <a:buNone/>
            </a:pPr>
            <a:r>
              <a:rPr lang="en-US" sz="1814" b="1" u="none" dirty="0">
                <a:solidFill>
                  <a:srgbClr val="000000"/>
                </a:solidFill>
                <a:latin typeface="Inter" pitchFamily="34" charset="0"/>
                <a:ea typeface="Inter" pitchFamily="34" charset="-122"/>
                <a:cs typeface="Inter" pitchFamily="34" charset="-120"/>
              </a:rPr>
              <a:t>The future is no bundle</a:t>
            </a:r>
            <a:endParaRPr lang="en-US" sz="1814" dirty="0"/>
          </a:p>
        </p:txBody>
      </p:sp>
      <p:sp>
        <p:nvSpPr>
          <p:cNvPr id="17" name="span"/>
          <p:cNvSpPr/>
          <p:nvPr/>
        </p:nvSpPr>
        <p:spPr>
          <a:xfrm>
            <a:off x="660940" y="4878705"/>
            <a:ext cx="2896553"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Light" pitchFamily="34" charset="0"/>
                <a:ea typeface="Inter Light" pitchFamily="34" charset="-122"/>
                <a:cs typeface="Inter Light" pitchFamily="34" charset="-120"/>
              </a:rPr>
              <a:t>As ECMAScript module support</a:t>
            </a:r>
            <a:endParaRPr lang="en-US" sz="1555" dirty="0"/>
          </a:p>
        </p:txBody>
      </p:sp>
      <p:sp>
        <p:nvSpPr>
          <p:cNvPr id="18" name="span"/>
          <p:cNvSpPr/>
          <p:nvPr/>
        </p:nvSpPr>
        <p:spPr>
          <a:xfrm>
            <a:off x="713994" y="5150263"/>
            <a:ext cx="2790349"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Light" pitchFamily="34" charset="0"/>
                <a:ea typeface="Inter Light" pitchFamily="34" charset="-122"/>
                <a:cs typeface="Inter Light" pitchFamily="34" charset="-120"/>
              </a:rPr>
              <a:t>increases, bundlers will not be</a:t>
            </a:r>
            <a:endParaRPr lang="en-US" sz="1555" dirty="0"/>
          </a:p>
        </p:txBody>
      </p:sp>
      <p:sp>
        <p:nvSpPr>
          <p:cNvPr id="19" name="span"/>
          <p:cNvSpPr/>
          <p:nvPr/>
        </p:nvSpPr>
        <p:spPr>
          <a:xfrm>
            <a:off x="1303306" y="5421821"/>
            <a:ext cx="1611725"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Light" pitchFamily="34" charset="0"/>
                <a:ea typeface="Inter Light" pitchFamily="34" charset="-122"/>
                <a:cs typeface="Inter Light" pitchFamily="34" charset="-120"/>
              </a:rPr>
              <a:t>needed anymore.</a:t>
            </a:r>
            <a:endParaRPr lang="en-US" sz="1555" dirty="0"/>
          </a:p>
        </p:txBody>
      </p:sp>
      <p:pic>
        <p:nvPicPr>
          <p:cNvPr id="20" name="svg.freya@svg.theme@icon.icon.horizontal" descr="preencoded.png">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5486400" y="3057811"/>
            <a:ext cx="1219200" cy="1219200"/>
          </a:xfrm>
          <a:prstGeom prst="rect">
            <a:avLst/>
          </a:prstGeom>
        </p:spPr>
      </p:pic>
      <p:sp>
        <p:nvSpPr>
          <p:cNvPr id="21" name="span"/>
          <p:cNvSpPr/>
          <p:nvPr/>
        </p:nvSpPr>
        <p:spPr>
          <a:xfrm>
            <a:off x="5018818" y="4551331"/>
            <a:ext cx="2154269" cy="280416"/>
          </a:xfrm>
          <a:prstGeom prst="rect">
            <a:avLst/>
          </a:prstGeom>
          <a:noFill/>
          <a:ln/>
        </p:spPr>
        <p:txBody>
          <a:bodyPr wrap="none" lIns="0" tIns="0" rIns="0" bIns="0" rtlCol="0" anchor="ctr"/>
          <a:lstStyle/>
          <a:p>
            <a:pPr indent="0" marL="0">
              <a:buNone/>
            </a:pPr>
            <a:r>
              <a:rPr lang="en-US" sz="1814" b="1" u="none" dirty="0">
                <a:solidFill>
                  <a:srgbClr val="000000"/>
                </a:solidFill>
                <a:latin typeface="Inter" pitchFamily="34" charset="0"/>
                <a:ea typeface="Inter" pitchFamily="34" charset="-122"/>
                <a:cs typeface="Inter" pitchFamily="34" charset="-120"/>
              </a:rPr>
              <a:t>The future is bright</a:t>
            </a:r>
            <a:endParaRPr lang="en-US" sz="1814" dirty="0"/>
          </a:p>
        </p:txBody>
      </p:sp>
      <p:sp>
        <p:nvSpPr>
          <p:cNvPr id="22" name="span"/>
          <p:cNvSpPr/>
          <p:nvPr/>
        </p:nvSpPr>
        <p:spPr>
          <a:xfrm>
            <a:off x="4703255" y="4878705"/>
            <a:ext cx="2785396"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Light" pitchFamily="34" charset="0"/>
                <a:ea typeface="Inter Light" pitchFamily="34" charset="-122"/>
                <a:cs typeface="Inter Light" pitchFamily="34" charset="-120"/>
              </a:rPr>
              <a:t>Big companies are sponsoring</a:t>
            </a:r>
            <a:endParaRPr lang="en-US" sz="1555" dirty="0"/>
          </a:p>
        </p:txBody>
      </p:sp>
      <p:sp>
        <p:nvSpPr>
          <p:cNvPr id="23" name="span"/>
          <p:cNvSpPr/>
          <p:nvPr/>
        </p:nvSpPr>
        <p:spPr>
          <a:xfrm>
            <a:off x="4600194" y="5150263"/>
            <a:ext cx="2991612"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Light" pitchFamily="34" charset="0"/>
                <a:ea typeface="Inter Light" pitchFamily="34" charset="-122"/>
                <a:cs typeface="Inter Light" pitchFamily="34" charset="-120"/>
              </a:rPr>
              <a:t>transpilers and bundlers and this</a:t>
            </a:r>
            <a:endParaRPr lang="en-US" sz="1555" dirty="0"/>
          </a:p>
        </p:txBody>
      </p:sp>
      <p:sp>
        <p:nvSpPr>
          <p:cNvPr id="24" name="span"/>
          <p:cNvSpPr/>
          <p:nvPr/>
        </p:nvSpPr>
        <p:spPr>
          <a:xfrm>
            <a:off x="5227987" y="5421821"/>
            <a:ext cx="1735931"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Light" pitchFamily="34" charset="0"/>
                <a:ea typeface="Inter Light" pitchFamily="34" charset="-122"/>
                <a:cs typeface="Inter Light" pitchFamily="34" charset="-120"/>
              </a:rPr>
              <a:t>ensures continuity.</a:t>
            </a:r>
            <a:endParaRPr lang="en-US" sz="1555" dirty="0"/>
          </a:p>
        </p:txBody>
      </p:sp>
      <p:pic>
        <p:nvPicPr>
          <p:cNvPr id="25" name="svg.freya@svg.theme@icon.icon.horizontal" descr="preencoded.png">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9473184" y="3057811"/>
            <a:ext cx="1219200" cy="1219200"/>
          </a:xfrm>
          <a:prstGeom prst="rect">
            <a:avLst/>
          </a:prstGeom>
        </p:spPr>
      </p:pic>
      <p:sp>
        <p:nvSpPr>
          <p:cNvPr id="26" name="span"/>
          <p:cNvSpPr/>
          <p:nvPr/>
        </p:nvSpPr>
        <p:spPr>
          <a:xfrm>
            <a:off x="8954167" y="4551331"/>
            <a:ext cx="2257235" cy="280416"/>
          </a:xfrm>
          <a:prstGeom prst="rect">
            <a:avLst/>
          </a:prstGeom>
          <a:noFill/>
          <a:ln/>
        </p:spPr>
        <p:txBody>
          <a:bodyPr wrap="none" lIns="0" tIns="0" rIns="0" bIns="0" rtlCol="0" anchor="ctr"/>
          <a:lstStyle/>
          <a:p>
            <a:pPr indent="0" marL="0">
              <a:buNone/>
            </a:pPr>
            <a:r>
              <a:rPr lang="en-US" sz="1814" b="1" u="none" dirty="0">
                <a:solidFill>
                  <a:srgbClr val="000000"/>
                </a:solidFill>
                <a:latin typeface="Inter" pitchFamily="34" charset="0"/>
                <a:ea typeface="Inter" pitchFamily="34" charset="-122"/>
                <a:cs typeface="Inter" pitchFamily="34" charset="-120"/>
              </a:rPr>
              <a:t>Competition is good</a:t>
            </a:r>
            <a:endParaRPr lang="en-US" sz="1814" dirty="0"/>
          </a:p>
        </p:txBody>
      </p:sp>
      <p:sp>
        <p:nvSpPr>
          <p:cNvPr id="27" name="span"/>
          <p:cNvSpPr/>
          <p:nvPr/>
        </p:nvSpPr>
        <p:spPr>
          <a:xfrm>
            <a:off x="8667369" y="4878705"/>
            <a:ext cx="2830830"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Light" pitchFamily="34" charset="0"/>
                <a:ea typeface="Inter Light" pitchFamily="34" charset="-122"/>
                <a:cs typeface="Inter Light" pitchFamily="34" charset="-120"/>
              </a:rPr>
              <a:t>Having multiple transpilers and</a:t>
            </a:r>
            <a:endParaRPr lang="en-US" sz="1555" dirty="0"/>
          </a:p>
        </p:txBody>
      </p:sp>
      <p:sp>
        <p:nvSpPr>
          <p:cNvPr id="28" name="span"/>
          <p:cNvSpPr/>
          <p:nvPr/>
        </p:nvSpPr>
        <p:spPr>
          <a:xfrm>
            <a:off x="8734235" y="5150263"/>
            <a:ext cx="2697004"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Light" pitchFamily="34" charset="0"/>
                <a:ea typeface="Inter Light" pitchFamily="34" charset="-122"/>
                <a:cs typeface="Inter Light" pitchFamily="34" charset="-120"/>
              </a:rPr>
              <a:t>bundlers competing to be the</a:t>
            </a:r>
            <a:endParaRPr lang="en-US" sz="1555" dirty="0"/>
          </a:p>
        </p:txBody>
      </p:sp>
      <p:sp>
        <p:nvSpPr>
          <p:cNvPr id="29" name="span"/>
          <p:cNvSpPr/>
          <p:nvPr/>
        </p:nvSpPr>
        <p:spPr>
          <a:xfrm>
            <a:off x="8911781" y="5421821"/>
            <a:ext cx="2341912"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Light" pitchFamily="34" charset="0"/>
                <a:ea typeface="Inter Light" pitchFamily="34" charset="-122"/>
                <a:cs typeface="Inter Light" pitchFamily="34" charset="-120"/>
              </a:rPr>
              <a:t>winner gives the best DX.</a:t>
            </a:r>
            <a:endParaRPr lang="en-US" sz="1555" dirty="0"/>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name="Slide 57">
    <p:bg>
      <p:bgPr>
        <a:solidFill>
          <a:srgbClr val="FFFFFF"/>
        </a:solidFill>
      </p:bgPr>
    </p:bg>
    <p:spTree>
      <p:nvGrpSpPr>
        <p:cNvPr id="1" name=""/>
        <p:cNvGrpSpPr/>
        <p:nvPr/>
      </p:nvGrpSpPr>
      <p:grpSpPr>
        <a:xfrm>
          <a:off x="0" y="0"/>
          <a:ext cx="0" cy="0"/>
          <a:chOff x="0" y="0"/>
          <a:chExt cx="0" cy="0"/>
        </a:xfrm>
      </p:grpSpPr>
      <p:sp>
        <p:nvSpPr>
          <p:cNvPr id="3" name="article.freya@slide.theme@quote.dark"/>
          <p:cNvSpPr/>
          <p:nvPr/>
        </p:nvSpPr>
        <p:spPr>
          <a:xfrm>
            <a:off x="0" y="0"/>
            <a:ext cx="12192000" cy="6827520"/>
          </a:xfrm>
          <a:prstGeom prst="rect">
            <a:avLst/>
          </a:prstGeom>
          <a:solidFill>
            <a:srgbClr val="EA580C"/>
          </a:solidFill>
          <a:ln w="12700">
            <a:solidFill>
              <a:srgbClr val="EA580C">
                <a:alpha val="0"/>
              </a:srgbClr>
            </a:solidFill>
            <a:prstDash val="solid"/>
          </a:ln>
        </p:spPr>
      </p:sp>
      <p:pic>
        <p:nvPicPr>
          <p:cNvPr id="4" name="svg.freya@svg.theme@icon.icon.primary.dark" descr="preencoded.png">    </p:cNvPr>
          <p:cNvPicPr>
            <a:picLocks noChangeAspect="1"/>
          </p:cNvPicPr>
          <p:nvPr/>
        </p:nvPicPr>
        <p:blipFill>
          <a:blip r:embed="rId1">
            <a:extLst>
              <a:ext uri="{96DAC541-7B7A-43D3-8B79-37D633B846F1}">
                <asvg:svgBlip xmlns:asvg="http://schemas.microsoft.com/office/drawing/2016/SVG/main" r:embed="rId2"/>
              </a:ext>
            </a:extLst>
          </a:blip>
          <a:stretch>
            <a:fillRect/>
          </a:stretch>
        </p:blipFill>
        <p:spPr>
          <a:xfrm>
            <a:off x="2438400" y="4023360"/>
            <a:ext cx="3048000" cy="3048000"/>
          </a:xfrm>
          <a:prstGeom prst="rect">
            <a:avLst/>
          </a:prstGeom>
        </p:spPr>
      </p:pic>
      <p:pic>
        <p:nvPicPr>
          <p:cNvPr id="5" name="svg.freya@svg.theme@icon.icon.secondary.dark" descr="preencoded.png">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rot="10800000">
            <a:off x="6705600" y="-487680"/>
            <a:ext cx="3048000" cy="3048000"/>
          </a:xfrm>
          <a:prstGeom prst="rect">
            <a:avLst/>
          </a:prstGeom>
        </p:spPr>
      </p:pic>
      <p:sp>
        <p:nvSpPr>
          <p:cNvPr id="6" name="span"/>
          <p:cNvSpPr/>
          <p:nvPr/>
        </p:nvSpPr>
        <p:spPr>
          <a:xfrm>
            <a:off x="487680" y="518160"/>
            <a:ext cx="3613214" cy="499872"/>
          </a:xfrm>
          <a:prstGeom prst="rect">
            <a:avLst/>
          </a:prstGeom>
          <a:noFill/>
          <a:ln/>
        </p:spPr>
        <p:txBody>
          <a:bodyPr wrap="none" lIns="0" tIns="0" rIns="0" bIns="0" rtlCol="0" anchor="ctr"/>
          <a:lstStyle/>
          <a:p>
            <a:pPr indent="0" marL="0">
              <a:buNone/>
            </a:pPr>
            <a:r>
              <a:rPr lang="en-US" sz="3240" u="none" dirty="0">
                <a:solidFill>
                  <a:srgbClr val="FFFFFF"/>
                </a:solidFill>
                <a:latin typeface="Montserrat Black" pitchFamily="34" charset="0"/>
                <a:ea typeface="Montserrat Black" pitchFamily="34" charset="-122"/>
                <a:cs typeface="Montserrat Black" pitchFamily="34" charset="-120"/>
              </a:rPr>
              <a:t>One last thing™</a:t>
            </a:r>
            <a:endParaRPr lang="en-US" sz="3240" dirty="0"/>
          </a:p>
        </p:txBody>
      </p:sp>
      <p:sp>
        <p:nvSpPr>
          <p:cNvPr id="7" name="span.sentence.dark"/>
          <p:cNvSpPr/>
          <p:nvPr/>
        </p:nvSpPr>
        <p:spPr>
          <a:xfrm>
            <a:off x="487680" y="2988469"/>
            <a:ext cx="6485763" cy="493776"/>
          </a:xfrm>
          <a:prstGeom prst="rect">
            <a:avLst/>
          </a:prstGeom>
          <a:noFill/>
          <a:ln/>
        </p:spPr>
        <p:txBody>
          <a:bodyPr wrap="none" lIns="0" tIns="0" rIns="0" bIns="0" rtlCol="0" anchor="ctr"/>
          <a:lstStyle/>
          <a:p>
            <a:pPr indent="0" marL="0">
              <a:buNone/>
            </a:pPr>
            <a:r>
              <a:rPr lang="en-US" sz="3240" b="1" i="1" u="none" dirty="0">
                <a:solidFill>
                  <a:srgbClr val="FFFFFF"/>
                </a:solidFill>
                <a:latin typeface="Bitter" pitchFamily="34" charset="0"/>
                <a:ea typeface="Bitter" pitchFamily="34" charset="-122"/>
                <a:cs typeface="Bitter" pitchFamily="34" charset="-120"/>
              </a:rPr>
              <a:t>“Working hard and working smart</a:t>
            </a:r>
            <a:endParaRPr lang="en-US" sz="3240" dirty="0"/>
          </a:p>
        </p:txBody>
      </p:sp>
      <p:sp>
        <p:nvSpPr>
          <p:cNvPr id="8" name="span.sentence.dark"/>
          <p:cNvSpPr/>
          <p:nvPr/>
        </p:nvSpPr>
        <p:spPr>
          <a:xfrm>
            <a:off x="487680" y="3554254"/>
            <a:ext cx="5290852" cy="493776"/>
          </a:xfrm>
          <a:prstGeom prst="rect">
            <a:avLst/>
          </a:prstGeom>
          <a:noFill/>
          <a:ln/>
        </p:spPr>
        <p:txBody>
          <a:bodyPr wrap="none" lIns="0" tIns="0" rIns="0" bIns="0" rtlCol="0" anchor="ctr"/>
          <a:lstStyle/>
          <a:p>
            <a:pPr indent="0" marL="0">
              <a:buNone/>
            </a:pPr>
            <a:r>
              <a:rPr lang="en-US" sz="3240" b="1" i="1" u="none" dirty="0">
                <a:solidFill>
                  <a:srgbClr val="FFFFFF"/>
                </a:solidFill>
                <a:latin typeface="Bitter" pitchFamily="34" charset="0"/>
                <a:ea typeface="Bitter" pitchFamily="34" charset="-122"/>
                <a:cs typeface="Bitter" pitchFamily="34" charset="-120"/>
              </a:rPr>
              <a:t>can be two different things.”</a:t>
            </a:r>
            <a:endParaRPr lang="en-US" sz="3240" dirty="0"/>
          </a:p>
        </p:txBody>
      </p:sp>
      <p:sp>
        <p:nvSpPr>
          <p:cNvPr id="9" name="strong.author.dark"/>
          <p:cNvSpPr/>
          <p:nvPr/>
        </p:nvSpPr>
        <p:spPr>
          <a:xfrm>
            <a:off x="487680" y="4107847"/>
            <a:ext cx="1808512" cy="298704"/>
          </a:xfrm>
          <a:prstGeom prst="rect">
            <a:avLst/>
          </a:prstGeom>
          <a:noFill/>
          <a:ln/>
        </p:spPr>
        <p:txBody>
          <a:bodyPr wrap="none" lIns="0" tIns="0" rIns="0" bIns="0" rtlCol="0" anchor="ctr"/>
          <a:lstStyle/>
          <a:p>
            <a:pPr indent="0" marL="0">
              <a:buNone/>
            </a:pPr>
            <a:r>
              <a:rPr lang="en-US" sz="1944" b="1" u="none" dirty="0">
                <a:solidFill>
                  <a:srgbClr val="000000"/>
                </a:solidFill>
                <a:latin typeface="Montserrat" pitchFamily="34" charset="0"/>
                <a:ea typeface="Montserrat" pitchFamily="34" charset="-122"/>
                <a:cs typeface="Montserrat" pitchFamily="34" charset="-120"/>
              </a:rPr>
              <a:t>Byron Dorgan</a:t>
            </a:r>
            <a:endParaRPr lang="en-US" sz="1944" dirty="0"/>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name="Slide 58">
    <p:bg>
      <p:bgPr>
        <a:solidFill>
          <a:srgbClr val="FFFFFF"/>
        </a:solidFill>
      </p:bgPr>
    </p:bg>
    <p:spTree>
      <p:nvGrpSpPr>
        <p:cNvPr id="1" name=""/>
        <p:cNvGrpSpPr/>
        <p:nvPr/>
      </p:nvGrpSpPr>
      <p:grpSpPr>
        <a:xfrm>
          <a:off x="0" y="0"/>
          <a:ext cx="0" cy="0"/>
          <a:chOff x="0" y="0"/>
          <a:chExt cx="0" cy="0"/>
        </a:xfrm>
      </p:grpSpPr>
      <p:sp>
        <p:nvSpPr>
          <p:cNvPr id="3" name="article.freya@slide.theme@end"/>
          <p:cNvSpPr/>
          <p:nvPr/>
        </p:nvSpPr>
        <p:spPr>
          <a:xfrm>
            <a:off x="0" y="0"/>
            <a:ext cx="12192000" cy="6827520"/>
          </a:xfrm>
          <a:prstGeom prst="rect">
            <a:avLst/>
          </a:prstGeom>
          <a:solidFill>
            <a:srgbClr val="FFFFFF"/>
          </a:solidFill>
          <a:ln w="12700">
            <a:solidFill>
              <a:srgbClr val="FFFFFF">
                <a:alpha val="0"/>
              </a:srgbClr>
            </a:solidFill>
            <a:prstDash val="solid"/>
          </a:ln>
        </p:spPr>
      </p:sp>
      <p:pic>
        <p:nvPicPr>
          <p:cNvPr id="4" name="article.freya@slide.theme@end" descr="preencoded.png">    </p:cNvPr>
          <p:cNvPicPr>
            <a:picLocks noChangeAspect="1"/>
          </p:cNvPicPr>
          <p:nvPr/>
        </p:nvPicPr>
        <p:blipFill>
          <a:blip r:embed="rId1"/>
          <a:stretch>
            <a:fillRect/>
          </a:stretch>
        </p:blipFill>
        <p:spPr>
          <a:xfrm>
            <a:off x="0" y="0"/>
            <a:ext cx="12192000" cy="6827520"/>
          </a:xfrm>
          <a:prstGeom prst="rect">
            <a:avLst/>
          </a:prstGeom>
        </p:spPr>
      </p:pic>
      <p:sp>
        <p:nvSpPr>
          <p:cNvPr id="5" name="h1.theme@callout.title"/>
          <p:cNvSpPr/>
          <p:nvPr/>
        </p:nvSpPr>
        <p:spPr>
          <a:xfrm>
            <a:off x="487680" y="4450461"/>
            <a:ext cx="3775520" cy="1035939"/>
          </a:xfrm>
          <a:prstGeom prst="rect">
            <a:avLst/>
          </a:prstGeom>
          <a:solidFill>
            <a:srgbClr val="00050B"/>
          </a:solidFill>
          <a:ln w="12700">
            <a:solidFill>
              <a:srgbClr val="00050B">
                <a:alpha val="0"/>
              </a:srgbClr>
            </a:solidFill>
            <a:prstDash val="solid"/>
          </a:ln>
        </p:spPr>
      </p:sp>
      <p:sp>
        <p:nvSpPr>
          <p:cNvPr id="6" name="h1.theme@callout.title"/>
          <p:cNvSpPr/>
          <p:nvPr/>
        </p:nvSpPr>
        <p:spPr>
          <a:xfrm>
            <a:off x="853440" y="4621149"/>
            <a:ext cx="3044000" cy="688848"/>
          </a:xfrm>
          <a:prstGeom prst="rect">
            <a:avLst/>
          </a:prstGeom>
          <a:noFill/>
          <a:ln/>
        </p:spPr>
        <p:txBody>
          <a:bodyPr wrap="none" lIns="0" tIns="0" rIns="0" bIns="0" rtlCol="0" anchor="ctr"/>
          <a:lstStyle/>
          <a:p>
            <a:pPr indent="0" marL="0">
              <a:buNone/>
            </a:pPr>
            <a:r>
              <a:rPr lang="en-US" sz="4536" b="1" u="none" dirty="0">
                <a:solidFill>
                  <a:srgbClr val="FFFFFF"/>
                </a:solidFill>
                <a:latin typeface="Bitter" pitchFamily="34" charset="0"/>
                <a:ea typeface="Bitter" pitchFamily="34" charset="-122"/>
                <a:cs typeface="Bitter" pitchFamily="34" charset="-120"/>
              </a:rPr>
              <a:t>Thank you!</a:t>
            </a:r>
            <a:endParaRPr lang="en-US" sz="4536" dirty="0"/>
          </a:p>
        </p:txBody>
      </p:sp>
      <p:sp>
        <p:nvSpPr>
          <p:cNvPr id="7" name="footer.footer"/>
          <p:cNvSpPr/>
          <p:nvPr/>
        </p:nvSpPr>
        <p:spPr>
          <a:xfrm>
            <a:off x="0" y="5974080"/>
            <a:ext cx="12192000" cy="853440"/>
          </a:xfrm>
          <a:prstGeom prst="rect">
            <a:avLst/>
          </a:prstGeom>
          <a:solidFill>
            <a:srgbClr val="00050B"/>
          </a:solidFill>
          <a:ln w="12700">
            <a:solidFill>
              <a:srgbClr val="00050B">
                <a:alpha val="0"/>
              </a:srgbClr>
            </a:solidFill>
            <a:prstDash val="solid"/>
          </a:ln>
        </p:spPr>
      </p:sp>
      <p:sp>
        <p:nvSpPr>
          <p:cNvPr id="8" name="strong.social.highlight.author"/>
          <p:cNvSpPr/>
          <p:nvPr/>
        </p:nvSpPr>
        <p:spPr>
          <a:xfrm>
            <a:off x="487680" y="6085046"/>
            <a:ext cx="1312069" cy="237744"/>
          </a:xfrm>
          <a:prstGeom prst="rect">
            <a:avLst/>
          </a:prstGeom>
          <a:noFill/>
          <a:ln/>
        </p:spPr>
        <p:txBody>
          <a:bodyPr wrap="none" lIns="0" tIns="0" rIns="0" bIns="0" rtlCol="0" anchor="ctr"/>
          <a:lstStyle/>
          <a:p>
            <a:pPr indent="0" marL="0">
              <a:buNone/>
            </a:pPr>
            <a:r>
              <a:rPr lang="en-US" sz="1555" b="1" u="none" dirty="0">
                <a:solidFill>
                  <a:srgbClr val="FCD34D"/>
                </a:solidFill>
                <a:latin typeface="Bitter" pitchFamily="34" charset="0"/>
                <a:ea typeface="Bitter" pitchFamily="34" charset="-122"/>
                <a:cs typeface="Bitter" pitchFamily="34" charset="-120"/>
              </a:rPr>
              <a:t>Paolo Insogna</a:t>
            </a:r>
            <a:endParaRPr lang="en-US" sz="1555" dirty="0"/>
          </a:p>
        </p:txBody>
      </p:sp>
      <p:sp>
        <p:nvSpPr>
          <p:cNvPr id="9" name="a.social.twitter">
            <a:hlinkClick r:id="rId2" tooltip=""/>
          </p:cNvPr>
          <p:cNvSpPr/>
          <p:nvPr/>
        </p:nvSpPr>
        <p:spPr>
          <a:xfrm>
            <a:off x="3772281" y="6085046"/>
            <a:ext cx="1121093" cy="237744"/>
          </a:xfrm>
          <a:prstGeom prst="rect">
            <a:avLst/>
          </a:prstGeom>
          <a:noFill/>
          <a:ln/>
        </p:spPr>
        <p:txBody>
          <a:bodyPr wrap="none" lIns="0" tIns="0" rIns="0" bIns="0" rtlCol="0" anchor="ctr"/>
          <a:lstStyle/>
          <a:p>
            <a:pPr indent="0" marL="0">
              <a:buNone/>
            </a:pPr>
            <a:r>
              <a:rPr lang="en-US" sz="1555" u="none" dirty="0">
                <a:solidFill>
                  <a:srgbClr val="FFFFFF"/>
                </a:solidFill>
                <a:latin typeface="Bitter" pitchFamily="34" charset="0"/>
                <a:ea typeface="Bitter" pitchFamily="34" charset="-122"/>
                <a:cs typeface="Bitter" pitchFamily="34" charset="-120"/>
              </a:rPr>
              <a:t>@p_insogna</a:t>
            </a:r>
            <a:endParaRPr lang="en-US" sz="1555" dirty="0"/>
          </a:p>
        </p:txBody>
      </p:sp>
      <p:sp>
        <p:nvSpPr>
          <p:cNvPr id="10" name="span.social.highlight.description"/>
          <p:cNvSpPr/>
          <p:nvPr/>
        </p:nvSpPr>
        <p:spPr>
          <a:xfrm>
            <a:off x="487680" y="6469094"/>
            <a:ext cx="2918841" cy="237744"/>
          </a:xfrm>
          <a:prstGeom prst="rect">
            <a:avLst/>
          </a:prstGeom>
          <a:noFill/>
          <a:ln/>
        </p:spPr>
        <p:txBody>
          <a:bodyPr wrap="none" lIns="0" tIns="0" rIns="0" bIns="0" rtlCol="0" anchor="ctr"/>
          <a:lstStyle/>
          <a:p>
            <a:pPr indent="0" marL="0">
              <a:buNone/>
            </a:pPr>
            <a:r>
              <a:rPr lang="en-US" sz="1555" b="1" u="none" dirty="0">
                <a:solidFill>
                  <a:srgbClr val="FCD34D"/>
                </a:solidFill>
                <a:latin typeface="Bitter" pitchFamily="34" charset="0"/>
                <a:ea typeface="Bitter" pitchFamily="34" charset="-122"/>
                <a:cs typeface="Bitter" pitchFamily="34" charset="-120"/>
              </a:rPr>
              <a:t>Node.js TSC, Principal Engineer</a:t>
            </a:r>
            <a:endParaRPr lang="en-US" sz="1555" dirty="0"/>
          </a:p>
        </p:txBody>
      </p:sp>
      <p:sp>
        <p:nvSpPr>
          <p:cNvPr id="11" name="a.social.email">
            <a:hlinkClick r:id="rId3" tooltip=""/>
          </p:cNvPr>
          <p:cNvSpPr/>
          <p:nvPr/>
        </p:nvSpPr>
        <p:spPr>
          <a:xfrm>
            <a:off x="3772281" y="6469094"/>
            <a:ext cx="2959513" cy="237744"/>
          </a:xfrm>
          <a:prstGeom prst="rect">
            <a:avLst/>
          </a:prstGeom>
          <a:noFill/>
          <a:ln/>
        </p:spPr>
        <p:txBody>
          <a:bodyPr wrap="none" lIns="0" tIns="0" rIns="0" bIns="0" rtlCol="0" anchor="ctr"/>
          <a:lstStyle/>
          <a:p>
            <a:pPr indent="0" marL="0">
              <a:buNone/>
            </a:pPr>
            <a:r>
              <a:rPr lang="en-US" sz="1555" u="none" dirty="0">
                <a:solidFill>
                  <a:srgbClr val="FFFFFF"/>
                </a:solidFill>
                <a:latin typeface="Bitter" pitchFamily="34" charset="0"/>
                <a:ea typeface="Bitter" pitchFamily="34" charset="-122"/>
                <a:cs typeface="Bitter" pitchFamily="34" charset="-120"/>
              </a:rPr>
              <a:t>paolo.insogna@platformatic.dev</a:t>
            </a:r>
            <a:endParaRPr lang="en-US" sz="1555" dirty="0"/>
          </a:p>
        </p:txBody>
      </p:sp>
      <p:sp>
        <p:nvSpPr>
          <p:cNvPr id="12" name="a.logo"/>
          <p:cNvSpPr/>
          <p:nvPr/>
        </p:nvSpPr>
        <p:spPr>
          <a:xfrm>
            <a:off x="9284684" y="6035040"/>
            <a:ext cx="12192" cy="731520"/>
          </a:xfrm>
          <a:prstGeom prst="rect">
            <a:avLst/>
          </a:prstGeom>
          <a:solidFill>
            <a:srgbClr val="FCD34D"/>
          </a:solidFill>
          <a:ln w="12700">
            <a:solidFill>
              <a:srgbClr val="FCD34D">
                <a:alpha val="0"/>
              </a:srgbClr>
            </a:solidFill>
            <a:prstDash val="solid"/>
          </a:ln>
        </p:spPr>
      </p:sp>
      <p:pic>
        <p:nvPicPr>
          <p:cNvPr id="13" name="img.freya@image.image" descr="preencoded.png">
            <a:hlinkClick r:id="rId5" tooltip=""/>
          </p:cNvPr>
          <p:cNvPicPr>
            <a:picLocks noChangeAspect="1"/>
          </p:cNvPicPr>
          <p:nvPr/>
        </p:nvPicPr>
        <p:blipFill>
          <a:blip r:embed="rId4"/>
          <a:stretch>
            <a:fillRect/>
          </a:stretch>
        </p:blipFill>
        <p:spPr>
          <a:xfrm>
            <a:off x="9784556" y="6035040"/>
            <a:ext cx="731520" cy="731520"/>
          </a:xfrm>
          <a:prstGeom prst="rect">
            <a:avLst/>
          </a:prstGeom>
        </p:spPr>
      </p:pic>
      <p:sp>
        <p:nvSpPr>
          <p:cNvPr id="14" name="span.text">
            <a:hlinkClick r:id="rId6" tooltip=""/>
          </p:cNvPr>
          <p:cNvSpPr/>
          <p:nvPr/>
        </p:nvSpPr>
        <p:spPr>
          <a:xfrm>
            <a:off x="10627805" y="6295930"/>
            <a:ext cx="1076516" cy="201168"/>
          </a:xfrm>
          <a:prstGeom prst="rect">
            <a:avLst/>
          </a:prstGeom>
          <a:noFill/>
          <a:ln/>
        </p:spPr>
        <p:txBody>
          <a:bodyPr wrap="none" lIns="0" tIns="0" rIns="0" bIns="0" rtlCol="0" anchor="ctr"/>
          <a:lstStyle/>
          <a:p>
            <a:pPr indent="0" marL="0">
              <a:buNone/>
            </a:pPr>
            <a:r>
              <a:rPr lang="en-US" sz="1296" b="1" u="none" dirty="0">
                <a:solidFill>
                  <a:srgbClr val="FFFFFF"/>
                </a:solidFill>
                <a:latin typeface="Montserrat" pitchFamily="34" charset="0"/>
                <a:ea typeface="Montserrat" pitchFamily="34" charset="-122"/>
                <a:cs typeface="Montserrat" pitchFamily="34" charset="-120"/>
              </a:rPr>
              <a:t>Platformatic</a:t>
            </a:r>
            <a:endParaRPr lang="en-US" sz="1296"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Montserra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Montserrat"/>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58</Slides>
  <Notes>58</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58</vt:i4>
      </vt:variant>
    </vt:vector>
  </HeadingPairs>
  <TitlesOfParts>
    <vt:vector size="67" baseType="lpstr">
      <vt:lpstr>Montserrat</vt:lpstr>
      <vt:lpstr>Inter Light</vt:lpstr>
      <vt:lpstr>Bitter</vt:lpstr>
      <vt:lpstr>Montserrat ExtraBold</vt:lpstr>
      <vt:lpstr>Inter ExtraBold</vt:lpstr>
      <vt:lpstr>Inter</vt:lpstr>
      <vt:lpstr>Roboto Mono</vt:lpstr>
      <vt:lpstr>Montserrat Black</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lpstr>Slide 39</vt:lpstr>
      <vt:lpstr>Slide 40</vt:lpstr>
      <vt:lpstr>Slide 41</vt:lpstr>
      <vt:lpstr>Slide 42</vt:lpstr>
      <vt:lpstr>Slide 43</vt:lpstr>
      <vt:lpstr>Slide 44</vt:lpstr>
      <vt:lpstr>Slide 45</vt:lpstr>
      <vt:lpstr>Slide 46</vt:lpstr>
      <vt:lpstr>Slide 47</vt:lpstr>
      <vt:lpstr>Slide 48</vt:lpstr>
      <vt:lpstr>Slide 49</vt:lpstr>
      <vt:lpstr>Slide 50</vt:lpstr>
      <vt:lpstr>Slide 51</vt:lpstr>
      <vt:lpstr>Slide 52</vt:lpstr>
      <vt:lpstr>Slide 53</vt:lpstr>
      <vt:lpstr>Slide 54</vt:lpstr>
      <vt:lpstr>Slide 55</vt:lpstr>
      <vt:lpstr>Slide 56</vt:lpstr>
      <vt:lpstr>Slide 57</vt:lpstr>
      <vt:lpstr>Slide 58</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Compiling and bundling JS, the painless way</dc:title>
  <dc:subject>In the last years, the JavaScript ecosystem has grown exponentially.
With it, many different compilers and build systems came to life to compete to reach the best possible performances,
better stability, and compatibility with the language features.
While five years ago, we had a few choices for compiling and bundling JavaScript (for either client or server),
today, we have many good alternatives. ESBuild, SWC, Vite, WebPack... what are the differences between those tools?
How do I choose the right one for my project?
What can we predict about the future of the JavaScript ecosystem?
</dc:subject>
  <dc:creator>Paolo Insogna</dc:creator>
  <cp:lastModifiedBy>Paolo Insogna</cp:lastModifiedBy>
  <cp:revision>1</cp:revision>
  <dcterms:created xsi:type="dcterms:W3CDTF">2026-11-02T14:08:27Z</dcterms:created>
  <dcterms:modified xsi:type="dcterms:W3CDTF">2026-11-02T14:08:27Z</dcterms:modified>
</cp:coreProperties>
</file>