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Lst>
  <p:notesMasterIdLst>
    <p:notesMasterId r:id="rId75"/>
  </p:notesMasterIdLst>
  <p:sldSz cx="12192000" cy="6827520"/>
  <p:notesSz cx="6827520" cy="12192000"/>
  <p:embeddedFontLst>
    <p:embeddedFont>
      <p:font typeface="Montserrat" panose="00000000000000000000" charset="1"/>
      <p:regular r:id="rId81"/>
      <p:bold r:id="rId80"/>
    </p:embeddedFont>
    <p:embeddedFont>
      <p:font typeface="Inter Light" panose="02000503000000020004" charset="1"/>
      <p:regular r:id="rId82"/>
    </p:embeddedFont>
    <p:embeddedFont>
      <p:font typeface="Bitter" panose="00000000000000000000" charset="1"/>
      <p:regular r:id="rId92"/>
      <p:bold r:id="rId83"/>
      <p:boldItalic r:id="rId90"/>
    </p:embeddedFont>
    <p:embeddedFont>
      <p:font typeface="Montserrat ExtraBold" panose="00000000000000000000" charset="1"/>
      <p:regular r:id="rId84"/>
    </p:embeddedFont>
    <p:embeddedFont>
      <p:font typeface="Inter ExtraBold" panose="02000503000000020004" charset="1"/>
      <p:regular r:id="rId85"/>
    </p:embeddedFont>
    <p:embeddedFont>
      <p:font typeface="Inter" panose="02000503000000020004" charset="1"/>
      <p:regular r:id="rId86"/>
      <p:bold r:id="rId89"/>
    </p:embeddedFont>
    <p:embeddedFont>
      <p:font typeface="Roboto Mono" panose="00000009000000000000" charset="1"/>
      <p:regular r:id="rId91"/>
      <p:bold r:id="rId87"/>
    </p:embeddedFont>
    <p:embeddedFont>
      <p:font typeface="Montserrat Black" panose="00000000000000000000" charset="1"/>
      <p:regular r:id="rId8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presProps" Target="presProps.xml"/><Relationship Id="rId77" Type="http://schemas.openxmlformats.org/officeDocument/2006/relationships/viewProps" Target="viewProps.xml"/><Relationship Id="rId78" Type="http://schemas.openxmlformats.org/officeDocument/2006/relationships/theme" Target="theme/theme1.xml"/><Relationship Id="rId79" Type="http://schemas.openxmlformats.org/officeDocument/2006/relationships/tableStyles" Target="tableStyles.xml"/><Relationship Id="rId80" Type="http://schemas.openxmlformats.org/officeDocument/2006/relationships/font" Target="fonts/font1.fntdata"/><Relationship Id="rId81" Type="http://schemas.openxmlformats.org/officeDocument/2006/relationships/font" Target="fonts/font2.fntdata"/><Relationship Id="rId82" Type="http://schemas.openxmlformats.org/officeDocument/2006/relationships/font" Target="fonts/font3.fntdata"/><Relationship Id="rId83" Type="http://schemas.openxmlformats.org/officeDocument/2006/relationships/font" Target="fonts/font4.fntdata"/><Relationship Id="rId84" Type="http://schemas.openxmlformats.org/officeDocument/2006/relationships/font" Target="fonts/font5.fntdata"/><Relationship Id="rId85" Type="http://schemas.openxmlformats.org/officeDocument/2006/relationships/font" Target="fonts/font6.fntdata"/><Relationship Id="rId86" Type="http://schemas.openxmlformats.org/officeDocument/2006/relationships/font" Target="fonts/font7.fntdata"/><Relationship Id="rId87" Type="http://schemas.openxmlformats.org/officeDocument/2006/relationships/font" Target="fonts/font8.fntdata"/><Relationship Id="rId88" Type="http://schemas.openxmlformats.org/officeDocument/2006/relationships/font" Target="fonts/font9.fntdata"/><Relationship Id="rId89" Type="http://schemas.openxmlformats.org/officeDocument/2006/relationships/font" Target="fonts/font10.fntdata"/><Relationship Id="rId90" Type="http://schemas.openxmlformats.org/officeDocument/2006/relationships/font" Target="fonts/font11.fntdata"/><Relationship Id="rId91" Type="http://schemas.openxmlformats.org/officeDocument/2006/relationships/font" Target="fonts/font12.fntdata"/><Relationship Id="rId92" Type="http://schemas.openxmlformats.org/officeDocument/2006/relationships/font" Target="fonts/font13.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paoloinsogna.dev/" TargetMode="External"/><Relationship Id="rId9" Type="http://schemas.openxmlformats.org/officeDocument/2006/relationships/hyperlink" Target="https://talks.paoloinsogna.dev/breed-oss" TargetMode="External"/><Relationship Id="rId14" Type="http://schemas.openxmlformats.org/officeDocument/2006/relationships/hyperlink" Target="https://talks.paoloinsogna.dev/pdfs/breed-oss.pdf" TargetMode="External"/><Relationship Id="rId1" Type="http://schemas.openxmlformats.org/officeDocument/2006/relationships/image" Target="../media/image-1-1.png"/><Relationship Id="rId2" Type="http://schemas.openxmlformats.org/officeDocument/2006/relationships/image" Target="../media/image-1-2.svg"/><Relationship Id="rId3"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svg"/><Relationship Id="rId7" Type="http://schemas.openxmlformats.org/officeDocument/2006/relationships/image" Target="../media/image-1-6.png"/><Relationship Id="rId8" Type="http://schemas.openxmlformats.org/officeDocument/2006/relationships/image" Target="../media/image-1-7.svg"/><Relationship Id="rId10" Type="http://schemas.openxmlformats.org/officeDocument/2006/relationships/image" Target="../media/image-1-8.png"/><Relationship Id="rId11" Type="http://schemas.openxmlformats.org/officeDocument/2006/relationships/image" Target="../media/image-1-9.svg"/><Relationship Id="rId12" Type="http://schemas.openxmlformats.org/officeDocument/2006/relationships/image" Target="../media/image-1-10.png"/><Relationship Id="rId13" Type="http://schemas.openxmlformats.org/officeDocument/2006/relationships/image" Target="../media/image-1-11.svg"/><Relationship Id="rId15" Type="http://schemas.openxmlformats.org/officeDocument/2006/relationships/slideLayout" Target="../slideLayouts/slideLayout1.xml"/><Relationship Id="rId1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hyperlink" Target="https://nodejs.org/" TargetMode="External"/><Relationship Id="rId4" Type="http://schemas.openxmlformats.org/officeDocument/2006/relationships/hyperlink" Target="https://platformatic.dev/" TargetMode="External"/><Relationship Id="rId7" Type="http://schemas.openxmlformats.org/officeDocument/2006/relationships/hyperlink" Target="https://paoloinsogna.dev/" TargetMode="External"/><Relationship Id="rId10" Type="http://schemas.openxmlformats.org/officeDocument/2006/relationships/hyperlink" Target="https://github.com/ShogunPanda" TargetMode="External"/><Relationship Id="rId13" Type="http://schemas.openxmlformats.org/officeDocument/2006/relationships/hyperlink" Target="https://twitter.com/p_insogna" TargetMode="External"/><Relationship Id="rId16" Type="http://schemas.openxmlformats.org/officeDocument/2006/relationships/hyperlink" Target="https://linkedin.com/in/pinsogna" TargetMode="External"/><Relationship Id="rId1" Type="http://schemas.openxmlformats.org/officeDocument/2006/relationships/image" Target="../media/image-3-1.png"/><Relationship Id="rId2" Type="http://schemas.openxmlformats.org/officeDocument/2006/relationships/image" Target="../media/image-3-2.png"/><Relationship Id="rId5" Type="http://schemas.openxmlformats.org/officeDocument/2006/relationships/image" Target="../media/image-3-3.png"/><Relationship Id="rId6" Type="http://schemas.openxmlformats.org/officeDocument/2006/relationships/image" Target="../media/image-3-4.svg"/><Relationship Id="rId8" Type="http://schemas.openxmlformats.org/officeDocument/2006/relationships/image" Target="../media/image-3-5.png"/><Relationship Id="rId9" Type="http://schemas.openxmlformats.org/officeDocument/2006/relationships/image" Target="../media/image-3-6.svg"/><Relationship Id="rId11" Type="http://schemas.openxmlformats.org/officeDocument/2006/relationships/image" Target="../media/image-3-7.png"/><Relationship Id="rId12" Type="http://schemas.openxmlformats.org/officeDocument/2006/relationships/image" Target="../media/image-3-8.svg"/><Relationship Id="rId14" Type="http://schemas.openxmlformats.org/officeDocument/2006/relationships/image" Target="../media/image-3-9.png"/><Relationship Id="rId15" Type="http://schemas.openxmlformats.org/officeDocument/2006/relationships/image" Target="../media/image-3-10.sv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3.png"/><Relationship Id="rId4" Type="http://schemas.openxmlformats.org/officeDocument/2006/relationships/image" Target="../media/image-5-4.svg"/><Relationship Id="rId5" Type="http://schemas.openxmlformats.org/officeDocument/2006/relationships/image" Target="../media/image-5-5.png"/><Relationship Id="rId6" Type="http://schemas.openxmlformats.org/officeDocument/2006/relationships/image" Target="../media/image-5-6.sv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svg"/><Relationship Id="rId3" Type="http://schemas.openxmlformats.org/officeDocument/2006/relationships/image" Target="../media/image-6-3.png"/><Relationship Id="rId4" Type="http://schemas.openxmlformats.org/officeDocument/2006/relationships/image" Target="../media/image-6-4.svg"/><Relationship Id="rId5" Type="http://schemas.openxmlformats.org/officeDocument/2006/relationships/image" Target="../media/image-6-5.png"/><Relationship Id="rId6" Type="http://schemas.openxmlformats.org/officeDocument/2006/relationships/image" Target="../media/image-6-6.svg"/><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opensource.org/" TargetMode="External"/><Relationship Id="rId2" Type="http://schemas.openxmlformats.org/officeDocument/2006/relationships/hyperlink" Target="https://opensource.org/" TargetMode="External"/><Relationship Id="rId3" Type="http://schemas.openxmlformats.org/officeDocument/2006/relationships/hyperlink" Target="https://opensource.org/" TargetMode="External"/><Relationship Id="rId4" Type="http://schemas.openxmlformats.org/officeDocument/2006/relationships/image" Target="../media/image-7-1.png"/><Relationship Id="rId5" Type="http://schemas.openxmlformats.org/officeDocument/2006/relationships/image" Target="../media/image-7-2.sv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hyperlink" Target="https://sqlite.org/copyright.html" TargetMode="External"/><Relationship Id="rId3" Type="http://schemas.openxmlformats.org/officeDocument/2006/relationships/hyperlink" Target="https://sqlite.org/copyright.html" TargetMode="External"/><Relationship Id="rId4" Type="http://schemas.openxmlformats.org/officeDocument/2006/relationships/hyperlink" Target="https://sqlite.org/copyright.html" TargetMode="External"/><Relationship Id="rId5" Type="http://schemas.openxmlformats.org/officeDocument/2006/relationships/hyperlink" Target="https://sqlite.org/copyright.html" TargetMode="External"/><Relationship Id="rId6" Type="http://schemas.openxmlformats.org/officeDocument/2006/relationships/hyperlink" Target="https://sqlite.org/copyright.html" TargetMode="External"/><Relationship Id="rId7" Type="http://schemas.openxmlformats.org/officeDocument/2006/relationships/hyperlink" Target="https://sqlite.org/copyright.html" TargetMode="External"/><Relationship Id="rId1" Type="http://schemas.openxmlformats.org/officeDocument/2006/relationships/image" Target="../media/image-9-1.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3.png"/><Relationship Id="rId4" Type="http://schemas.openxmlformats.org/officeDocument/2006/relationships/image" Target="../media/image-10-4.svg"/><Relationship Id="rId5" Type="http://schemas.openxmlformats.org/officeDocument/2006/relationships/image" Target="../media/image-10-5.png"/><Relationship Id="rId6" Type="http://schemas.openxmlformats.org/officeDocument/2006/relationships/image" Target="../media/image-10-6.sv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svg"/><Relationship Id="rId3" Type="http://schemas.openxmlformats.org/officeDocument/2006/relationships/image" Target="../media/image-16-3.png"/><Relationship Id="rId4" Type="http://schemas.openxmlformats.org/officeDocument/2006/relationships/image" Target="../media/image-16-4.svg"/><Relationship Id="rId5" Type="http://schemas.openxmlformats.org/officeDocument/2006/relationships/image" Target="../media/image-16-5.png"/><Relationship Id="rId6" Type="http://schemas.openxmlformats.org/officeDocument/2006/relationships/image" Target="../media/image-16-6.sv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svg"/><Relationship Id="rId3" Type="http://schemas.openxmlformats.org/officeDocument/2006/relationships/image" Target="../media/image-23-3.png"/><Relationship Id="rId4" Type="http://schemas.openxmlformats.org/officeDocument/2006/relationships/image" Target="../media/image-23-4.svg"/><Relationship Id="rId5" Type="http://schemas.openxmlformats.org/officeDocument/2006/relationships/image" Target="../media/image-23-5.png"/><Relationship Id="rId6" Type="http://schemas.openxmlformats.org/officeDocument/2006/relationships/image" Target="../media/image-23-6.svg"/><Relationship Id="rId7" Type="http://schemas.openxmlformats.org/officeDocument/2006/relationships/slideLayout" Target="../slideLayouts/slideLayout1.xml"/><Relationship Id="rId8"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svg"/><Relationship Id="rId3" Type="http://schemas.openxmlformats.org/officeDocument/2006/relationships/image" Target="../media/image-26-3.png"/><Relationship Id="rId4" Type="http://schemas.openxmlformats.org/officeDocument/2006/relationships/image" Target="../media/image-26-4.svg"/><Relationship Id="rId5" Type="http://schemas.openxmlformats.org/officeDocument/2006/relationships/image" Target="../media/image-26-5.png"/><Relationship Id="rId6" Type="http://schemas.openxmlformats.org/officeDocument/2006/relationships/image" Target="../media/image-26-6.svg"/><Relationship Id="rId7" Type="http://schemas.openxmlformats.org/officeDocument/2006/relationships/slideLayout" Target="../slideLayouts/slideLayout1.xml"/><Relationship Id="rId8"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svg"/><Relationship Id="rId3" Type="http://schemas.openxmlformats.org/officeDocument/2006/relationships/image" Target="../media/image-27-3.png"/><Relationship Id="rId4" Type="http://schemas.openxmlformats.org/officeDocument/2006/relationships/image" Target="../media/image-27-4.svg"/><Relationship Id="rId5" Type="http://schemas.openxmlformats.org/officeDocument/2006/relationships/image" Target="../media/image-27-5.png"/><Relationship Id="rId6" Type="http://schemas.openxmlformats.org/officeDocument/2006/relationships/image" Target="../media/image-27-6.svg"/><Relationship Id="rId7" Type="http://schemas.openxmlformats.org/officeDocument/2006/relationships/slideLayout" Target="../slideLayouts/slideLayout1.xml"/><Relationship Id="rId8"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slideLayout" Target="../slideLayouts/slideLayout1.xml"/><Relationship Id="rId5"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png"/><Relationship Id="rId3" Type="http://schemas.openxmlformats.org/officeDocument/2006/relationships/image" Target="../media/image-33-3.png"/><Relationship Id="rId4" Type="http://schemas.openxmlformats.org/officeDocument/2006/relationships/slideLayout" Target="../slideLayouts/slideLayout1.xml"/><Relationship Id="rId5"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png"/><Relationship Id="rId2" Type="http://schemas.openxmlformats.org/officeDocument/2006/relationships/image" Target="../media/image-38-2.png"/><Relationship Id="rId3" Type="http://schemas.openxmlformats.org/officeDocument/2006/relationships/image" Target="../media/image-38-3.svg"/><Relationship Id="rId4" Type="http://schemas.openxmlformats.org/officeDocument/2006/relationships/image" Target="../media/image-38-4.png"/><Relationship Id="rId5" Type="http://schemas.openxmlformats.org/officeDocument/2006/relationships/image" Target="../media/image-38-5.svg"/><Relationship Id="rId6" Type="http://schemas.openxmlformats.org/officeDocument/2006/relationships/image" Target="../media/image-38-6.png"/><Relationship Id="rId7" Type="http://schemas.openxmlformats.org/officeDocument/2006/relationships/image" Target="../media/image-38-7.svg"/><Relationship Id="rId8" Type="http://schemas.openxmlformats.org/officeDocument/2006/relationships/slideLayout" Target="../slideLayouts/slideLayout1.xml"/><Relationship Id="rId9"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png"/><Relationship Id="rId2" Type="http://schemas.openxmlformats.org/officeDocument/2006/relationships/image" Target="../media/image-41-2.svg"/><Relationship Id="rId3" Type="http://schemas.openxmlformats.org/officeDocument/2006/relationships/image" Target="../media/image-41-3.png"/><Relationship Id="rId4" Type="http://schemas.openxmlformats.org/officeDocument/2006/relationships/image" Target="../media/image-41-4.svg"/><Relationship Id="rId5" Type="http://schemas.openxmlformats.org/officeDocument/2006/relationships/slideLayout" Target="../slideLayouts/slideLayout1.xml"/><Relationship Id="rId6"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image" Target="../media/image-42-2.svg"/><Relationship Id="rId3" Type="http://schemas.openxmlformats.org/officeDocument/2006/relationships/image" Target="../media/image-42-3.png"/><Relationship Id="rId4" Type="http://schemas.openxmlformats.org/officeDocument/2006/relationships/image" Target="../media/image-42-4.svg"/><Relationship Id="rId5" Type="http://schemas.openxmlformats.org/officeDocument/2006/relationships/image" Target="../media/image-42-5.png"/><Relationship Id="rId6" Type="http://schemas.openxmlformats.org/officeDocument/2006/relationships/image" Target="../media/image-42-6.svg"/><Relationship Id="rId7" Type="http://schemas.openxmlformats.org/officeDocument/2006/relationships/slideLayout" Target="../slideLayouts/slideLayout1.xml"/><Relationship Id="rId8"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pn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image" Target="../media/image-45-2.svg"/><Relationship Id="rId3" Type="http://schemas.openxmlformats.org/officeDocument/2006/relationships/image" Target="../media/image-45-3.png"/><Relationship Id="rId4" Type="http://schemas.openxmlformats.org/officeDocument/2006/relationships/image" Target="../media/image-45-4.svg"/><Relationship Id="rId5" Type="http://schemas.openxmlformats.org/officeDocument/2006/relationships/image" Target="../media/image-45-5.png"/><Relationship Id="rId6" Type="http://schemas.openxmlformats.org/officeDocument/2006/relationships/image" Target="../media/image-45-6.svg"/><Relationship Id="rId7" Type="http://schemas.openxmlformats.org/officeDocument/2006/relationships/slideLayout" Target="../slideLayouts/slideLayout1.xml"/><Relationship Id="rId8"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pn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image" Target="../media/image-49-2.svg"/><Relationship Id="rId3" Type="http://schemas.openxmlformats.org/officeDocument/2006/relationships/image" Target="../media/image-49-3.png"/><Relationship Id="rId4" Type="http://schemas.openxmlformats.org/officeDocument/2006/relationships/image" Target="../media/image-49-4.svg"/><Relationship Id="rId5" Type="http://schemas.openxmlformats.org/officeDocument/2006/relationships/image" Target="../media/image-49-5.png"/><Relationship Id="rId6" Type="http://schemas.openxmlformats.org/officeDocument/2006/relationships/image" Target="../media/image-49-6.svg"/><Relationship Id="rId7" Type="http://schemas.openxmlformats.org/officeDocument/2006/relationships/slideLayout" Target="../slideLayouts/slideLayout1.xml"/><Relationship Id="rId8"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hyperlink" Target="https://www.conventionalcommits.org/en/v1.0.0/" TargetMode="External"/><Relationship Id="rId2" Type="http://schemas.openxmlformats.org/officeDocument/2006/relationships/hyperlink" Target="https://www.conventionalcommits.org/en/v1.0.0/" TargetMode="External"/><Relationship Id="rId3" Type="http://schemas.openxmlformats.org/officeDocument/2006/relationships/image" Target="../media/image-50-1.png"/><Relationship Id="rId4" Type="http://schemas.openxmlformats.org/officeDocument/2006/relationships/image" Target="../media/image-50-2.svg"/><Relationship Id="rId5" Type="http://schemas.openxmlformats.org/officeDocument/2006/relationships/slideLayout" Target="../slideLayouts/slideLayout1.xml"/><Relationship Id="rId6"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hyperlink" Target="https://semver.org/" TargetMode="External"/><Relationship Id="rId2" Type="http://schemas.openxmlformats.org/officeDocument/2006/relationships/hyperlink" Target="https://semver.org/" TargetMode="External"/><Relationship Id="rId3" Type="http://schemas.openxmlformats.org/officeDocument/2006/relationships/image" Target="../media/image-52-1.png"/><Relationship Id="rId4" Type="http://schemas.openxmlformats.org/officeDocument/2006/relationships/image" Target="../media/image-52-2.svg"/><Relationship Id="rId5" Type="http://schemas.openxmlformats.org/officeDocument/2006/relationships/slideLayout" Target="../slideLayouts/slideLayout1.xml"/><Relationship Id="rId6"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pn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pn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pn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pn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png"/><Relationship Id="rId2" Type="http://schemas.openxmlformats.org/officeDocument/2006/relationships/image" Target="../media/image-58-2.svg"/><Relationship Id="rId3" Type="http://schemas.openxmlformats.org/officeDocument/2006/relationships/image" Target="../media/image-58-3.png"/><Relationship Id="rId4" Type="http://schemas.openxmlformats.org/officeDocument/2006/relationships/image" Target="../media/image-58-4.svg"/><Relationship Id="rId5" Type="http://schemas.openxmlformats.org/officeDocument/2006/relationships/slideLayout" Target="../slideLayouts/slideLayout1.xml"/><Relationship Id="rId6"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png"/><Relationship Id="rId2" Type="http://schemas.openxmlformats.org/officeDocument/2006/relationships/image" Target="../media/image-59-2.svg"/><Relationship Id="rId3" Type="http://schemas.openxmlformats.org/officeDocument/2006/relationships/image" Target="../media/image-59-3.png"/><Relationship Id="rId4" Type="http://schemas.openxmlformats.org/officeDocument/2006/relationships/image" Target="../media/image-59-4.svg"/><Relationship Id="rId5" Type="http://schemas.openxmlformats.org/officeDocument/2006/relationships/slideLayout" Target="../slideLayouts/slideLayout1.xml"/><Relationship Id="rId6"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png"/><Relationship Id="rId2" Type="http://schemas.openxmlformats.org/officeDocument/2006/relationships/image" Target="../media/image-60-2.svg"/><Relationship Id="rId3" Type="http://schemas.openxmlformats.org/officeDocument/2006/relationships/image" Target="../media/image-60-3.png"/><Relationship Id="rId4" Type="http://schemas.openxmlformats.org/officeDocument/2006/relationships/image" Target="../media/image-60-4.svg"/><Relationship Id="rId5" Type="http://schemas.openxmlformats.org/officeDocument/2006/relationships/image" Target="../media/image-60-5.png"/><Relationship Id="rId6" Type="http://schemas.openxmlformats.org/officeDocument/2006/relationships/image" Target="../media/image-60-6.svg"/><Relationship Id="rId7" Type="http://schemas.openxmlformats.org/officeDocument/2006/relationships/slideLayout" Target="../slideLayouts/slideLayout1.xml"/><Relationship Id="rId8"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pn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image" Target="../media/image-63-2.svg"/><Relationship Id="rId3" Type="http://schemas.openxmlformats.org/officeDocument/2006/relationships/image" Target="../media/image-63-3.png"/><Relationship Id="rId4" Type="http://schemas.openxmlformats.org/officeDocument/2006/relationships/image" Target="../media/image-63-4.svg"/><Relationship Id="rId5" Type="http://schemas.openxmlformats.org/officeDocument/2006/relationships/image" Target="../media/image-63-5.png"/><Relationship Id="rId6" Type="http://schemas.openxmlformats.org/officeDocument/2006/relationships/image" Target="../media/image-63-6.svg"/><Relationship Id="rId7" Type="http://schemas.openxmlformats.org/officeDocument/2006/relationships/slideLayout" Target="../slideLayouts/slideLayout1.xml"/><Relationship Id="rId8"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pn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pn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pn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image" Target="../media/image-72-1.png"/><Relationship Id="rId2" Type="http://schemas.openxmlformats.org/officeDocument/2006/relationships/image" Target="../media/image-72-2.svg"/><Relationship Id="rId3" Type="http://schemas.openxmlformats.org/officeDocument/2006/relationships/image" Target="../media/image-72-3.png"/><Relationship Id="rId4" Type="http://schemas.openxmlformats.org/officeDocument/2006/relationships/image" Target="../media/image-72-4.svg"/><Relationship Id="rId5" Type="http://schemas.openxmlformats.org/officeDocument/2006/relationships/slideLayout" Target="../slideLayouts/slideLayout1.xml"/><Relationship Id="rId6"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2" Type="http://schemas.openxmlformats.org/officeDocument/2006/relationships/hyperlink" Target="https://twitter.com/p_insogna" TargetMode="External"/><Relationship Id="rId3" Type="http://schemas.openxmlformats.org/officeDocument/2006/relationships/hyperlink" Target="mailto:paolo.insogna@platformatic.dev" TargetMode="External"/><Relationship Id="rId5" Type="http://schemas.openxmlformats.org/officeDocument/2006/relationships/hyperlink" Target="https://platformatic.dev/" TargetMode="External"/><Relationship Id="rId6" Type="http://schemas.openxmlformats.org/officeDocument/2006/relationships/hyperlink" Target="https://platformatic.dev/" TargetMode="External"/><Relationship Id="rId1" Type="http://schemas.openxmlformats.org/officeDocument/2006/relationships/image" Target="../media/image-73-1.png"/><Relationship Id="rId4" Type="http://schemas.openxmlformats.org/officeDocument/2006/relationships/image" Target="../media/image-73-2.png"/><Relationship Id="rId7" Type="http://schemas.openxmlformats.org/officeDocument/2006/relationships/slideLayout" Target="../slideLayouts/slideLayout1.xml"/><Relationship Id="rId8" Type="http://schemas.openxmlformats.org/officeDocument/2006/relationships/notesSlide" Target="../notesSlides/notesSlide7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3" name="article.freya@slide.theme@cover"/>
          <p:cNvSpPr/>
          <p:nvPr/>
        </p:nvSpPr>
        <p:spPr>
          <a:xfrm>
            <a:off x="0" y="0"/>
            <a:ext cx="12192000" cy="6827520"/>
          </a:xfrm>
          <a:prstGeom prst="rect">
            <a:avLst/>
          </a:prstGeom>
          <a:solidFill>
            <a:srgbClr val="00050B"/>
          </a:solidFill>
          <a:ln w="12700">
            <a:solidFill>
              <a:srgbClr val="00050B">
                <a:alpha val="0"/>
              </a:srgbClr>
            </a:solidFill>
            <a:prstDash val="solid"/>
          </a:ln>
        </p:spPr>
      </p:sp>
      <p:pic>
        <p:nvPicPr>
          <p:cNvPr id="4" name="svg.freya@svg.corner"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9700927" y="0"/>
            <a:ext cx="2491073" cy="5120640"/>
          </a:xfrm>
          <a:prstGeom prst="rect">
            <a:avLst/>
          </a:prstGeom>
        </p:spPr>
      </p:pic>
      <p:pic>
        <p:nvPicPr>
          <p:cNvPr id="5" name="img.freya@image.image" descr="preencoded.png">
            <a:hlinkClick r:id="rId4" tooltip=""/>
          </p:cNvPr>
          <p:cNvPicPr>
            <a:picLocks noChangeAspect="1"/>
          </p:cNvPicPr>
          <p:nvPr/>
        </p:nvPicPr>
        <p:blipFill>
          <a:blip r:embed="rId3"/>
          <a:stretch>
            <a:fillRect/>
          </a:stretch>
        </p:blipFill>
        <p:spPr>
          <a:xfrm>
            <a:off x="4876800" y="1024128"/>
            <a:ext cx="2438400" cy="2438400"/>
          </a:xfrm>
          <a:prstGeom prst="rect">
            <a:avLst/>
          </a:prstGeom>
        </p:spPr>
      </p:pic>
      <p:sp>
        <p:nvSpPr>
          <p:cNvPr id="6" name="span"/>
          <p:cNvSpPr/>
          <p:nvPr/>
        </p:nvSpPr>
        <p:spPr>
          <a:xfrm>
            <a:off x="1235678" y="4314920"/>
            <a:ext cx="9720548" cy="597408"/>
          </a:xfrm>
          <a:prstGeom prst="rect">
            <a:avLst/>
          </a:prstGeom>
          <a:noFill/>
          <a:ln/>
        </p:spPr>
        <p:txBody>
          <a:bodyPr wrap="none" lIns="0" tIns="0" rIns="0" bIns="0" rtlCol="0" anchor="ctr"/>
          <a:lstStyle/>
          <a:p>
            <a:pPr indent="0" marL="0">
              <a:buNone/>
            </a:pPr>
            <a:r>
              <a:rPr lang="en-US" sz="3888" b="1" u="none" dirty="0">
                <a:solidFill>
                  <a:srgbClr val="FFFFFF"/>
                </a:solidFill>
                <a:latin typeface="Montserrat" pitchFamily="34" charset="0"/>
                <a:ea typeface="Montserrat" pitchFamily="34" charset="-122"/>
                <a:cs typeface="Montserrat" pitchFamily="34" charset="-120"/>
              </a:rPr>
              <a:t>How to breed a good OSS community</a:t>
            </a:r>
            <a:endParaRPr lang="en-US" sz="3888" dirty="0"/>
          </a:p>
        </p:txBody>
      </p:sp>
      <p:sp>
        <p:nvSpPr>
          <p:cNvPr id="7" name="span"/>
          <p:cNvSpPr/>
          <p:nvPr/>
        </p:nvSpPr>
        <p:spPr>
          <a:xfrm>
            <a:off x="5115592" y="5341334"/>
            <a:ext cx="1960626" cy="323088"/>
          </a:xfrm>
          <a:prstGeom prst="rect">
            <a:avLst/>
          </a:prstGeom>
          <a:noFill/>
          <a:ln/>
        </p:spPr>
        <p:txBody>
          <a:bodyPr wrap="none" lIns="0" tIns="0" rIns="0" bIns="0" rtlCol="0" anchor="ctr"/>
          <a:lstStyle/>
          <a:p>
            <a:pPr indent="0" marL="0">
              <a:buNone/>
            </a:pPr>
            <a:r>
              <a:rPr lang="en-US" sz="2074" b="1" u="none" dirty="0">
                <a:solidFill>
                  <a:srgbClr val="FCD34D"/>
                </a:solidFill>
                <a:latin typeface="Montserrat" pitchFamily="34" charset="0"/>
                <a:ea typeface="Montserrat" pitchFamily="34" charset="-122"/>
                <a:cs typeface="Montserrat" pitchFamily="34" charset="-120"/>
              </a:rPr>
              <a:t>Paolo Insogna</a:t>
            </a:r>
            <a:endParaRPr lang="en-US" sz="2074" dirty="0"/>
          </a:p>
        </p:txBody>
      </p:sp>
      <p:sp>
        <p:nvSpPr>
          <p:cNvPr id="8" name="span"/>
          <p:cNvSpPr/>
          <p:nvPr/>
        </p:nvSpPr>
        <p:spPr>
          <a:xfrm>
            <a:off x="2978277" y="5710047"/>
            <a:ext cx="4513040" cy="323088"/>
          </a:xfrm>
          <a:prstGeom prst="rect">
            <a:avLst/>
          </a:prstGeom>
          <a:noFill/>
          <a:ln/>
        </p:spPr>
        <p:txBody>
          <a:bodyPr wrap="none" lIns="0" tIns="0" rIns="0" bIns="0" rtlCol="0" anchor="ctr"/>
          <a:lstStyle/>
          <a:p>
            <a:pPr indent="0" marL="0">
              <a:buNone/>
            </a:pPr>
            <a:r>
              <a:rPr lang="en-US" sz="2074" u="none" dirty="0">
                <a:solidFill>
                  <a:srgbClr val="FFFFFF"/>
                </a:solidFill>
                <a:latin typeface="Montserrat" pitchFamily="34" charset="0"/>
                <a:ea typeface="Montserrat" pitchFamily="34" charset="-122"/>
                <a:cs typeface="Montserrat" pitchFamily="34" charset="-120"/>
              </a:rPr>
              <a:t>Node.js TSC, Principal Engineer @ </a:t>
            </a:r>
            <a:endParaRPr lang="en-US" sz="2074" dirty="0"/>
          </a:p>
        </p:txBody>
      </p:sp>
      <p:sp>
        <p:nvSpPr>
          <p:cNvPr id="9" name="strong"/>
          <p:cNvSpPr/>
          <p:nvPr/>
        </p:nvSpPr>
        <p:spPr>
          <a:xfrm>
            <a:off x="7491317" y="5710047"/>
            <a:ext cx="1722311" cy="323088"/>
          </a:xfrm>
          <a:prstGeom prst="rect">
            <a:avLst/>
          </a:prstGeom>
          <a:noFill/>
          <a:ln/>
        </p:spPr>
        <p:txBody>
          <a:bodyPr wrap="none" lIns="0" tIns="0" rIns="0" bIns="0" rtlCol="0" anchor="ctr"/>
          <a:lstStyle/>
          <a:p>
            <a:pPr indent="0" marL="0">
              <a:buNone/>
            </a:pPr>
            <a:r>
              <a:rPr lang="en-US" sz="2074" b="1" u="none" dirty="0">
                <a:solidFill>
                  <a:srgbClr val="FFFFFF"/>
                </a:solidFill>
                <a:latin typeface="Montserrat" pitchFamily="34" charset="0"/>
                <a:ea typeface="Montserrat" pitchFamily="34" charset="-122"/>
                <a:cs typeface="Montserrat" pitchFamily="34" charset="-120"/>
              </a:rPr>
              <a:t>Platformatic</a:t>
            </a:r>
            <a:endParaRPr lang="en-US" sz="2074" dirty="0"/>
          </a:p>
        </p:txBody>
      </p:sp>
      <p:sp>
        <p:nvSpPr>
          <p:cNvPr id="10" name="svg.code"/>
          <p:cNvSpPr/>
          <p:nvPr/>
        </p:nvSpPr>
        <p:spPr>
          <a:xfrm>
            <a:off x="10485120" y="487680"/>
            <a:ext cx="1219200" cy="1219200"/>
          </a:xfrm>
          <a:prstGeom prst="roundRect">
            <a:avLst>
              <a:gd name="adj" fmla="val 5000"/>
            </a:avLst>
          </a:prstGeom>
          <a:solidFill>
            <a:srgbClr val="FFFFFF"/>
          </a:solidFill>
          <a:ln w="12700">
            <a:solidFill>
              <a:srgbClr val="FFFFFF">
                <a:alpha val="0"/>
              </a:srgbClr>
            </a:solidFill>
            <a:prstDash val="solid"/>
          </a:ln>
        </p:spPr>
      </p:sp>
      <p:sp>
        <p:nvSpPr>
          <p:cNvPr id="11" name="svg.freya@svg.theme@icon.image"/>
          <p:cNvSpPr/>
          <p:nvPr/>
        </p:nvSpPr>
        <p:spPr>
          <a:xfrm>
            <a:off x="10960608" y="963168"/>
            <a:ext cx="268224" cy="268224"/>
          </a:xfrm>
          <a:prstGeom prst="rect">
            <a:avLst/>
          </a:prstGeom>
          <a:solidFill>
            <a:srgbClr val="FFFFFF"/>
          </a:solidFill>
          <a:ln w="12700">
            <a:solidFill>
              <a:srgbClr val="FFFFFF">
                <a:alpha val="0"/>
              </a:srgbClr>
            </a:solidFill>
            <a:prstDash val="solid"/>
          </a:ln>
        </p:spPr>
      </p:sp>
      <p:sp>
        <p:nvSpPr>
          <p:cNvPr id="12" name="svg.code"/>
          <p:cNvSpPr/>
          <p:nvPr/>
        </p:nvSpPr>
        <p:spPr>
          <a:xfrm>
            <a:off x="10485120" y="2481072"/>
            <a:ext cx="1219200" cy="1219200"/>
          </a:xfrm>
          <a:prstGeom prst="roundRect">
            <a:avLst>
              <a:gd name="adj" fmla="val 5000"/>
            </a:avLst>
          </a:prstGeom>
          <a:solidFill>
            <a:srgbClr val="FFFFFF"/>
          </a:solidFill>
          <a:ln w="12700">
            <a:solidFill>
              <a:srgbClr val="FFFFFF">
                <a:alpha val="0"/>
              </a:srgbClr>
            </a:solidFill>
            <a:prstDash val="solid"/>
          </a:ln>
        </p:spPr>
      </p:sp>
      <p:sp>
        <p:nvSpPr>
          <p:cNvPr id="13" name="svg.freya@svg.theme@icon.image"/>
          <p:cNvSpPr/>
          <p:nvPr/>
        </p:nvSpPr>
        <p:spPr>
          <a:xfrm>
            <a:off x="10960608" y="2971419"/>
            <a:ext cx="268224" cy="238411"/>
          </a:xfrm>
          <a:prstGeom prst="rect">
            <a:avLst/>
          </a:prstGeom>
          <a:solidFill>
            <a:srgbClr val="FFFFFF"/>
          </a:solidFill>
          <a:ln w="12700">
            <a:solidFill>
              <a:srgbClr val="FFFFFF">
                <a:alpha val="0"/>
              </a:srgbClr>
            </a:solidFill>
            <a:prstDash val="solid"/>
          </a:ln>
        </p:spPr>
      </p:sp>
      <p:pic>
        <p:nvPicPr>
          <p:cNvPr id="14" name="svg.code"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546080" y="548640"/>
            <a:ext cx="1097280" cy="1097280"/>
          </a:xfrm>
          <a:prstGeom prst="rect">
            <a:avLst/>
          </a:prstGeom>
        </p:spPr>
      </p:pic>
      <p:pic>
        <p:nvPicPr>
          <p:cNvPr id="15" name="svg.freya@svg.theme@icon.image"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960608" y="963168"/>
            <a:ext cx="268224" cy="268224"/>
          </a:xfrm>
          <a:prstGeom prst="rect">
            <a:avLst/>
          </a:prstGeom>
        </p:spPr>
      </p:pic>
      <p:sp>
        <p:nvSpPr>
          <p:cNvPr id="16" name="a.label">
            <a:hlinkClick r:id="rId9" tooltip=""/>
          </p:cNvPr>
          <p:cNvSpPr/>
          <p:nvPr/>
        </p:nvSpPr>
        <p:spPr>
          <a:xfrm>
            <a:off x="10651903" y="1810512"/>
            <a:ext cx="885635"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View online</a:t>
            </a:r>
            <a:endParaRPr lang="en-US" sz="1296" dirty="0"/>
          </a:p>
        </p:txBody>
      </p:sp>
      <p:pic>
        <p:nvPicPr>
          <p:cNvPr id="17" name="svg.code" descr="preencoded.png">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546080" y="2542032"/>
            <a:ext cx="1097280" cy="1097280"/>
          </a:xfrm>
          <a:prstGeom prst="rect">
            <a:avLst/>
          </a:prstGeom>
        </p:spPr>
      </p:pic>
      <p:pic>
        <p:nvPicPr>
          <p:cNvPr id="18" name="svg.freya@svg.theme@icon.image" descr="preencoded.png">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960608" y="2971419"/>
            <a:ext cx="268224" cy="238411"/>
          </a:xfrm>
          <a:prstGeom prst="rect">
            <a:avLst/>
          </a:prstGeom>
        </p:spPr>
      </p:pic>
      <p:sp>
        <p:nvSpPr>
          <p:cNvPr id="19" name="a.label">
            <a:hlinkClick r:id="rId14" tooltip=""/>
          </p:cNvPr>
          <p:cNvSpPr/>
          <p:nvPr/>
        </p:nvSpPr>
        <p:spPr>
          <a:xfrm>
            <a:off x="10526744" y="3803904"/>
            <a:ext cx="1135952" cy="201168"/>
          </a:xfrm>
          <a:prstGeom prst="rect">
            <a:avLst/>
          </a:prstGeom>
          <a:noFill/>
          <a:ln/>
        </p:spPr>
        <p:txBody>
          <a:bodyPr wrap="none" lIns="0" tIns="0" rIns="0" bIns="0" rtlCol="0" anchor="ctr"/>
          <a:lstStyle/>
          <a:p>
            <a:pPr indent="0" marL="0">
              <a:buNone/>
            </a:pPr>
            <a:r>
              <a:rPr lang="en-US" sz="1296" u="none" dirty="0">
                <a:solidFill>
                  <a:srgbClr val="FFFFFF"/>
                </a:solidFill>
                <a:latin typeface="Inter Light" pitchFamily="34" charset="0"/>
                <a:ea typeface="Inter Light" pitchFamily="34" charset="-122"/>
                <a:cs typeface="Inter Light" pitchFamily="34" charset="-120"/>
              </a:rPr>
              <a:t>Download PDF</a:t>
            </a:r>
            <a:endParaRPr lang="en-US" sz="1296"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3" name="article.freya@slide.theme@bg-fuchsia.theme@separator.theme@fg-white"/>
          <p:cNvSpPr/>
          <p:nvPr/>
        </p:nvSpPr>
        <p:spPr>
          <a:xfrm>
            <a:off x="0" y="0"/>
            <a:ext cx="12192000" cy="6827520"/>
          </a:xfrm>
          <a:prstGeom prst="rect">
            <a:avLst/>
          </a:prstGeom>
          <a:solidFill>
            <a:srgbClr val="C026D3"/>
          </a:solidFill>
          <a:ln w="12700">
            <a:solidFill>
              <a:srgbClr val="C026D3">
                <a:alpha val="0"/>
              </a:srgbClr>
            </a:solidFill>
            <a:prstDash val="solid"/>
          </a:ln>
        </p:spPr>
      </p:sp>
      <p:sp>
        <p:nvSpPr>
          <p:cNvPr id="4" name="span"/>
          <p:cNvSpPr/>
          <p:nvPr/>
        </p:nvSpPr>
        <p:spPr>
          <a:xfrm>
            <a:off x="487680" y="2336292"/>
            <a:ext cx="388362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Don't ask if you</a:t>
            </a:r>
            <a:endParaRPr lang="en-US" sz="4277" dirty="0"/>
          </a:p>
        </p:txBody>
      </p:sp>
      <p:sp>
        <p:nvSpPr>
          <p:cNvPr id="5" name="span"/>
          <p:cNvSpPr/>
          <p:nvPr/>
        </p:nvSpPr>
        <p:spPr>
          <a:xfrm>
            <a:off x="487680" y="3083052"/>
            <a:ext cx="409003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can't handle the</a:t>
            </a:r>
            <a:endParaRPr lang="en-US" sz="4277" dirty="0"/>
          </a:p>
        </p:txBody>
      </p:sp>
      <p:sp>
        <p:nvSpPr>
          <p:cNvPr id="6" name="span"/>
          <p:cNvSpPr/>
          <p:nvPr/>
        </p:nvSpPr>
        <p:spPr>
          <a:xfrm>
            <a:off x="487680" y="3829812"/>
            <a:ext cx="234972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answers!</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3" name="article.freya@slide.theme@hello"/>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h1.title"/>
          <p:cNvSpPr/>
          <p:nvPr/>
        </p:nvSpPr>
        <p:spPr>
          <a:xfrm>
            <a:off x="487680" y="518160"/>
            <a:ext cx="200310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Hello, I'm </a:t>
            </a:r>
            <a:endParaRPr lang="en-US" sz="3240" dirty="0"/>
          </a:p>
        </p:txBody>
      </p:sp>
      <p:sp>
        <p:nvSpPr>
          <p:cNvPr id="5" name="h1.title"/>
          <p:cNvSpPr/>
          <p:nvPr/>
        </p:nvSpPr>
        <p:spPr>
          <a:xfrm>
            <a:off x="3726085" y="518160"/>
            <a:ext cx="1070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pitchFamily="34" charset="0"/>
                <a:ea typeface="Montserrat" pitchFamily="34" charset="-122"/>
                <a:cs typeface="Montserrat" pitchFamily="34" charset="-120"/>
              </a:rPr>
              <a:t>!</a:t>
            </a:r>
            <a:endParaRPr lang="en-US" sz="3240" dirty="0"/>
          </a:p>
        </p:txBody>
      </p:sp>
      <p:sp>
        <p:nvSpPr>
          <p:cNvPr id="6" name="span.name"/>
          <p:cNvSpPr/>
          <p:nvPr/>
        </p:nvSpPr>
        <p:spPr>
          <a:xfrm>
            <a:off x="2490788" y="518160"/>
            <a:ext cx="12352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ExtraBold" pitchFamily="34" charset="0"/>
                <a:ea typeface="Montserrat ExtraBold" pitchFamily="34" charset="-122"/>
                <a:cs typeface="Montserrat ExtraBold" pitchFamily="34" charset="-120"/>
              </a:rPr>
              <a:t>Paolo</a:t>
            </a:r>
            <a:endParaRPr lang="en-US" sz="3240" dirty="0"/>
          </a:p>
        </p:txBody>
      </p:sp>
      <p:pic>
        <p:nvPicPr>
          <p:cNvPr id="7" name="img.freya@image.location" descr="preencoded.png">    </p:cNvPr>
          <p:cNvPicPr>
            <a:picLocks noChangeAspect="1"/>
          </p:cNvPicPr>
          <p:nvPr/>
        </p:nvPicPr>
        <p:blipFill>
          <a:blip r:embed="rId1"/>
          <a:stretch>
            <a:fillRect/>
          </a:stretch>
        </p:blipFill>
        <p:spPr>
          <a:xfrm>
            <a:off x="6102096" y="0"/>
            <a:ext cx="6089904" cy="6827520"/>
          </a:xfrm>
          <a:prstGeom prst="rect">
            <a:avLst/>
          </a:prstGeom>
        </p:spPr>
      </p:pic>
      <p:pic>
        <p:nvPicPr>
          <p:cNvPr id="8" name="img.freya@image.logo" descr="preencoded.png">    </p:cNvPr>
          <p:cNvPicPr>
            <a:picLocks noChangeAspect="1"/>
          </p:cNvPicPr>
          <p:nvPr/>
        </p:nvPicPr>
        <p:blipFill>
          <a:blip r:embed="rId2"/>
          <a:stretch>
            <a:fillRect/>
          </a:stretch>
        </p:blipFill>
        <p:spPr>
          <a:xfrm>
            <a:off x="2133505" y="1723263"/>
            <a:ext cx="1828800" cy="1828800"/>
          </a:xfrm>
          <a:prstGeom prst="rect">
            <a:avLst/>
          </a:prstGeom>
        </p:spPr>
      </p:pic>
      <p:sp>
        <p:nvSpPr>
          <p:cNvPr id="9" name="a.role.company">
            <a:hlinkClick r:id="rId3" tooltip=""/>
          </p:cNvPr>
          <p:cNvSpPr/>
          <p:nvPr/>
        </p:nvSpPr>
        <p:spPr>
          <a:xfrm>
            <a:off x="961454" y="3764471"/>
            <a:ext cx="75695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Node.js</a:t>
            </a:r>
            <a:endParaRPr lang="en-US" sz="1555" dirty="0"/>
          </a:p>
        </p:txBody>
      </p:sp>
      <p:sp>
        <p:nvSpPr>
          <p:cNvPr id="10" name="span.role.description"/>
          <p:cNvSpPr/>
          <p:nvPr/>
        </p:nvSpPr>
        <p:spPr>
          <a:xfrm>
            <a:off x="1962245" y="3764471"/>
            <a:ext cx="363445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Technical Steering Committee Member</a:t>
            </a:r>
            <a:endParaRPr lang="en-US" sz="1555" dirty="0"/>
          </a:p>
        </p:txBody>
      </p:sp>
      <p:sp>
        <p:nvSpPr>
          <p:cNvPr id="11" name="a.role.company">
            <a:hlinkClick r:id="rId4" tooltip=""/>
          </p:cNvPr>
          <p:cNvSpPr/>
          <p:nvPr/>
        </p:nvSpPr>
        <p:spPr>
          <a:xfrm>
            <a:off x="517493" y="4119944"/>
            <a:ext cx="1200912" cy="237744"/>
          </a:xfrm>
          <a:prstGeom prst="rect">
            <a:avLst/>
          </a:prstGeom>
          <a:noFill/>
          <a:ln/>
        </p:spPr>
        <p:txBody>
          <a:bodyPr wrap="none" lIns="0" tIns="0" rIns="0" bIns="0" rtlCol="0" anchor="ctr"/>
          <a:lstStyle/>
          <a:p>
            <a:pPr indent="0" marL="0">
              <a:buNone/>
            </a:pPr>
            <a:r>
              <a:rPr lang="en-US" sz="1555" u="none" dirty="0">
                <a:solidFill>
                  <a:srgbClr val="2563EB"/>
                </a:solidFill>
                <a:latin typeface="Inter ExtraBold" pitchFamily="34" charset="0"/>
                <a:ea typeface="Inter ExtraBold" pitchFamily="34" charset="-122"/>
                <a:cs typeface="Inter ExtraBold" pitchFamily="34" charset="-120"/>
              </a:rPr>
              <a:t>Platformatic</a:t>
            </a:r>
            <a:endParaRPr lang="en-US" sz="1555" dirty="0"/>
          </a:p>
        </p:txBody>
      </p:sp>
      <p:sp>
        <p:nvSpPr>
          <p:cNvPr id="12" name="span.role.description"/>
          <p:cNvSpPr/>
          <p:nvPr/>
        </p:nvSpPr>
        <p:spPr>
          <a:xfrm>
            <a:off x="1962245" y="4119944"/>
            <a:ext cx="16905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pitchFamily="34" charset="0"/>
                <a:ea typeface="Inter" pitchFamily="34" charset="-122"/>
                <a:cs typeface="Inter" pitchFamily="34" charset="-120"/>
              </a:rPr>
              <a:t>Principal Engineer</a:t>
            </a:r>
            <a:endParaRPr lang="en-US" sz="1555" dirty="0"/>
          </a:p>
        </p:txBody>
      </p:sp>
      <p:pic>
        <p:nvPicPr>
          <p:cNvPr id="13" name="svg.code.qr.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31533" y="5354765"/>
            <a:ext cx="609600" cy="609600"/>
          </a:xfrm>
          <a:prstGeom prst="rect">
            <a:avLst/>
          </a:prstGeom>
        </p:spPr>
      </p:pic>
      <p:sp>
        <p:nvSpPr>
          <p:cNvPr id="14" name="span">
            <a:hlinkClick r:id="rId7" tooltip=""/>
          </p:cNvPr>
          <p:cNvSpPr/>
          <p:nvPr/>
        </p:nvSpPr>
        <p:spPr>
          <a:xfrm>
            <a:off x="504158" y="6183821"/>
            <a:ext cx="1264349"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paoloinsogna.dev</a:t>
            </a:r>
            <a:endParaRPr lang="en-US" sz="1037" dirty="0"/>
          </a:p>
        </p:txBody>
      </p:sp>
      <p:pic>
        <p:nvPicPr>
          <p:cNvPr id="15" name="svg.freya@svg.theme@icon.icon.horizontal" descr="preencoded.png">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105882" y="5354765"/>
            <a:ext cx="609600" cy="609600"/>
          </a:xfrm>
          <a:prstGeom prst="rect">
            <a:avLst/>
          </a:prstGeom>
        </p:spPr>
      </p:pic>
      <p:sp>
        <p:nvSpPr>
          <p:cNvPr id="16" name="span">
            <a:hlinkClick r:id="rId10" tooltip=""/>
          </p:cNvPr>
          <p:cNvSpPr/>
          <p:nvPr/>
        </p:nvSpPr>
        <p:spPr>
          <a:xfrm>
            <a:off x="1976057" y="6183821"/>
            <a:ext cx="86925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ShogunPanda</a:t>
            </a:r>
            <a:endParaRPr lang="en-US" sz="1037" dirty="0"/>
          </a:p>
        </p:txBody>
      </p:sp>
      <p:pic>
        <p:nvPicPr>
          <p:cNvPr id="17" name="svg.freya@svg.theme@icon.icon.horizontal" descr="preencoded.png">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380232" y="5354765"/>
            <a:ext cx="609600" cy="609600"/>
          </a:xfrm>
          <a:prstGeom prst="rect">
            <a:avLst/>
          </a:prstGeom>
        </p:spPr>
      </p:pic>
      <p:sp>
        <p:nvSpPr>
          <p:cNvPr id="18" name="span">
            <a:hlinkClick r:id="rId13" tooltip=""/>
          </p:cNvPr>
          <p:cNvSpPr/>
          <p:nvPr/>
        </p:nvSpPr>
        <p:spPr>
          <a:xfrm>
            <a:off x="3329464" y="6183821"/>
            <a:ext cx="711232"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p_insogna</a:t>
            </a:r>
            <a:endParaRPr lang="en-US" sz="1037" dirty="0"/>
          </a:p>
        </p:txBody>
      </p:sp>
      <p:pic>
        <p:nvPicPr>
          <p:cNvPr id="19" name="svg.freya@svg.theme@icon.icon.horizontal" descr="preencoded.png">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654677" y="5354765"/>
            <a:ext cx="609600" cy="609600"/>
          </a:xfrm>
          <a:prstGeom prst="rect">
            <a:avLst/>
          </a:prstGeom>
        </p:spPr>
      </p:pic>
      <p:sp>
        <p:nvSpPr>
          <p:cNvPr id="20" name="span">
            <a:hlinkClick r:id="rId16" tooltip=""/>
          </p:cNvPr>
          <p:cNvSpPr/>
          <p:nvPr/>
        </p:nvSpPr>
        <p:spPr>
          <a:xfrm>
            <a:off x="4643342" y="6183821"/>
            <a:ext cx="632174" cy="176784"/>
          </a:xfrm>
          <a:prstGeom prst="rect">
            <a:avLst/>
          </a:prstGeom>
          <a:noFill/>
          <a:ln/>
        </p:spPr>
        <p:txBody>
          <a:bodyPr wrap="none" lIns="0" tIns="0" rIns="0" bIns="0" rtlCol="0" anchor="ctr"/>
          <a:lstStyle/>
          <a:p>
            <a:pPr indent="0" marL="0">
              <a:buNone/>
            </a:pPr>
            <a:r>
              <a:rPr lang="en-US" sz="1037" b="1" u="none" dirty="0">
                <a:solidFill>
                  <a:srgbClr val="000000"/>
                </a:solidFill>
                <a:latin typeface="Roboto Mono" pitchFamily="34" charset="0"/>
                <a:ea typeface="Roboto Mono" pitchFamily="34" charset="-122"/>
                <a:cs typeface="Roboto Mono" pitchFamily="34" charset="-120"/>
              </a:rPr>
              <a:t>pinsogna</a:t>
            </a:r>
            <a:endParaRPr lang="en-US" sz="1037"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336292"/>
            <a:ext cx="3770090"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Do you want to</a:t>
            </a:r>
            <a:endParaRPr lang="en-US" sz="4277" dirty="0"/>
          </a:p>
        </p:txBody>
      </p:sp>
      <p:sp>
        <p:nvSpPr>
          <p:cNvPr id="5" name="span"/>
          <p:cNvSpPr/>
          <p:nvPr/>
        </p:nvSpPr>
        <p:spPr>
          <a:xfrm>
            <a:off x="487680" y="3083052"/>
            <a:ext cx="40954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mess with Open</a:t>
            </a:r>
            <a:endParaRPr lang="en-US" sz="4277" dirty="0"/>
          </a:p>
        </p:txBody>
      </p:sp>
      <p:sp>
        <p:nvSpPr>
          <p:cNvPr id="6" name="span"/>
          <p:cNvSpPr/>
          <p:nvPr/>
        </p:nvSpPr>
        <p:spPr>
          <a:xfrm>
            <a:off x="487680" y="3829812"/>
            <a:ext cx="2037969"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Source?</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13832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clarify things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17719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What is it?</a:t>
            </a:r>
            <a:endParaRPr lang="en-US" sz="1814" dirty="0"/>
          </a:p>
        </p:txBody>
      </p:sp>
      <p:sp>
        <p:nvSpPr>
          <p:cNvPr id="7" name="span"/>
          <p:cNvSpPr/>
          <p:nvPr/>
        </p:nvSpPr>
        <p:spPr>
          <a:xfrm>
            <a:off x="1341120" y="1905095"/>
            <a:ext cx="461162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 decentralized software development model that </a:t>
            </a:r>
            <a:endParaRPr lang="en-US" sz="1555" dirty="0"/>
          </a:p>
        </p:txBody>
      </p:sp>
      <p:sp>
        <p:nvSpPr>
          <p:cNvPr id="8" name="span"/>
          <p:cNvSpPr/>
          <p:nvPr/>
        </p:nvSpPr>
        <p:spPr>
          <a:xfrm>
            <a:off x="8945975" y="190509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9" name="em"/>
          <p:cNvSpPr/>
          <p:nvPr/>
        </p:nvSpPr>
        <p:spPr>
          <a:xfrm>
            <a:off x="5952744" y="1905095"/>
            <a:ext cx="299323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encourages open collaboration</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1" name="span"/>
          <p:cNvSpPr/>
          <p:nvPr/>
        </p:nvSpPr>
        <p:spPr>
          <a:xfrm>
            <a:off x="1341120" y="2912745"/>
            <a:ext cx="208930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How is it possible?</a:t>
            </a:r>
            <a:endParaRPr lang="en-US" sz="1814" dirty="0"/>
          </a:p>
        </p:txBody>
      </p:sp>
      <p:sp>
        <p:nvSpPr>
          <p:cNvPr id="12" name="span"/>
          <p:cNvSpPr/>
          <p:nvPr/>
        </p:nvSpPr>
        <p:spPr>
          <a:xfrm>
            <a:off x="1341120" y="3246215"/>
            <a:ext cx="18021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secret is in the </a:t>
            </a:r>
            <a:endParaRPr lang="en-US" sz="1555" dirty="0"/>
          </a:p>
        </p:txBody>
      </p:sp>
      <p:sp>
        <p:nvSpPr>
          <p:cNvPr id="13" name="span"/>
          <p:cNvSpPr/>
          <p:nvPr/>
        </p:nvSpPr>
        <p:spPr>
          <a:xfrm>
            <a:off x="3903250" y="3246215"/>
            <a:ext cx="132730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of the people.</a:t>
            </a:r>
            <a:endParaRPr lang="en-US" sz="1555" dirty="0"/>
          </a:p>
        </p:txBody>
      </p:sp>
      <p:sp>
        <p:nvSpPr>
          <p:cNvPr id="14" name="em"/>
          <p:cNvSpPr/>
          <p:nvPr/>
        </p:nvSpPr>
        <p:spPr>
          <a:xfrm>
            <a:off x="3143250" y="3246215"/>
            <a:ext cx="76000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passion</a:t>
            </a:r>
            <a:endParaRPr lang="en-US" sz="1555" dirty="0"/>
          </a:p>
        </p:txBody>
      </p:sp>
      <p:pic>
        <p:nvPicPr>
          <p:cNvPr id="1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6" name="span"/>
          <p:cNvSpPr/>
          <p:nvPr/>
        </p:nvSpPr>
        <p:spPr>
          <a:xfrm>
            <a:off x="1341120" y="4253865"/>
            <a:ext cx="14953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Is it working?</a:t>
            </a:r>
            <a:endParaRPr lang="en-US" sz="1814" dirty="0"/>
          </a:p>
        </p:txBody>
      </p:sp>
      <p:sp>
        <p:nvSpPr>
          <p:cNvPr id="17" name="span"/>
          <p:cNvSpPr/>
          <p:nvPr/>
        </p:nvSpPr>
        <p:spPr>
          <a:xfrm>
            <a:off x="1341120" y="4581239"/>
            <a:ext cx="69423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Open Source has proven to be really effective in improving software quality.</a:t>
            </a:r>
            <a:endParaRPr lang="en-US" sz="155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7206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did it start?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21678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Initially, it was free, not open</a:t>
            </a:r>
            <a:endParaRPr lang="en-US" sz="1814" dirty="0"/>
          </a:p>
        </p:txBody>
      </p:sp>
      <p:sp>
        <p:nvSpPr>
          <p:cNvPr id="7" name="span"/>
          <p:cNvSpPr/>
          <p:nvPr/>
        </p:nvSpPr>
        <p:spPr>
          <a:xfrm>
            <a:off x="1341120" y="1905095"/>
            <a:ext cx="130102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the 70s the </a:t>
            </a:r>
            <a:endParaRPr lang="en-US" sz="1555" dirty="0"/>
          </a:p>
        </p:txBody>
      </p:sp>
      <p:sp>
        <p:nvSpPr>
          <p:cNvPr id="8" name="span"/>
          <p:cNvSpPr/>
          <p:nvPr/>
        </p:nvSpPr>
        <p:spPr>
          <a:xfrm>
            <a:off x="5002911" y="1905095"/>
            <a:ext cx="42021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challenged the for-profit based development.</a:t>
            </a:r>
            <a:endParaRPr lang="en-US" sz="1555" dirty="0"/>
          </a:p>
        </p:txBody>
      </p:sp>
      <p:sp>
        <p:nvSpPr>
          <p:cNvPr id="9" name="em"/>
          <p:cNvSpPr/>
          <p:nvPr/>
        </p:nvSpPr>
        <p:spPr>
          <a:xfrm>
            <a:off x="2642140" y="1905095"/>
            <a:ext cx="236077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free software movement</a:t>
            </a:r>
            <a:endParaRPr lang="en-US" sz="1555" dirty="0"/>
          </a:p>
        </p:txBody>
      </p:sp>
      <p:pic>
        <p:nvPicPr>
          <p:cNvPr id="10"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11" name="span"/>
          <p:cNvSpPr/>
          <p:nvPr/>
        </p:nvSpPr>
        <p:spPr>
          <a:xfrm>
            <a:off x="1341120" y="2912745"/>
            <a:ext cx="241087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Free means too much</a:t>
            </a:r>
            <a:endParaRPr lang="en-US" sz="1814" dirty="0"/>
          </a:p>
        </p:txBody>
      </p:sp>
      <p:sp>
        <p:nvSpPr>
          <p:cNvPr id="12" name="span"/>
          <p:cNvSpPr/>
          <p:nvPr/>
        </p:nvSpPr>
        <p:spPr>
          <a:xfrm>
            <a:off x="1341120" y="3246215"/>
            <a:ext cx="361169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English, the word free is ambiguous. </a:t>
            </a:r>
            <a:endParaRPr lang="en-US" sz="1555" dirty="0"/>
          </a:p>
        </p:txBody>
      </p:sp>
      <p:sp>
        <p:nvSpPr>
          <p:cNvPr id="13" name="span"/>
          <p:cNvSpPr/>
          <p:nvPr/>
        </p:nvSpPr>
        <p:spPr>
          <a:xfrm>
            <a:off x="5762720" y="3246215"/>
            <a:ext cx="328888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was the most understood meaning.</a:t>
            </a:r>
            <a:endParaRPr lang="en-US" sz="1555" dirty="0"/>
          </a:p>
        </p:txBody>
      </p:sp>
      <p:sp>
        <p:nvSpPr>
          <p:cNvPr id="14" name="em"/>
          <p:cNvSpPr/>
          <p:nvPr/>
        </p:nvSpPr>
        <p:spPr>
          <a:xfrm>
            <a:off x="4952810" y="3246215"/>
            <a:ext cx="809911"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Not paid</a:t>
            </a:r>
            <a:endParaRPr lang="en-US" sz="1555" dirty="0"/>
          </a:p>
        </p:txBody>
      </p:sp>
      <p:pic>
        <p:nvPicPr>
          <p:cNvPr id="15"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6" name="span"/>
          <p:cNvSpPr/>
          <p:nvPr/>
        </p:nvSpPr>
        <p:spPr>
          <a:xfrm>
            <a:off x="1341120" y="4253865"/>
            <a:ext cx="67609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Open Source was branched off the Free Software Movement</a:t>
            </a:r>
            <a:endParaRPr lang="en-US" sz="1814" dirty="0"/>
          </a:p>
        </p:txBody>
      </p:sp>
      <p:sp>
        <p:nvSpPr>
          <p:cNvPr id="17" name="span"/>
          <p:cNvSpPr/>
          <p:nvPr/>
        </p:nvSpPr>
        <p:spPr>
          <a:xfrm>
            <a:off x="1341120" y="4587335"/>
            <a:ext cx="489804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OSS software can be used for commercial purposes. </a:t>
            </a:r>
            <a:endParaRPr lang="en-US" sz="1555" dirty="0"/>
          </a:p>
        </p:txBody>
      </p:sp>
      <p:sp>
        <p:nvSpPr>
          <p:cNvPr id="18" name="em"/>
          <p:cNvSpPr/>
          <p:nvPr/>
        </p:nvSpPr>
        <p:spPr>
          <a:xfrm>
            <a:off x="6239161" y="4587335"/>
            <a:ext cx="235820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The freedom is retained.</a:t>
            </a:r>
            <a:endParaRPr lang="en-US" sz="155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1420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 might not be OpenSource</a:t>
            </a:r>
            <a:endParaRPr lang="en-US" sz="3240" dirty="0"/>
          </a:p>
        </p:txBody>
      </p:sp>
      <p:sp>
        <p:nvSpPr>
          <p:cNvPr id="5" name="span"/>
          <p:cNvSpPr/>
          <p:nvPr/>
        </p:nvSpPr>
        <p:spPr>
          <a:xfrm>
            <a:off x="487680" y="1571625"/>
            <a:ext cx="2840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6" name="span"/>
          <p:cNvSpPr/>
          <p:nvPr/>
        </p:nvSpPr>
        <p:spPr>
          <a:xfrm>
            <a:off x="841058" y="1571625"/>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7" name="span"/>
          <p:cNvSpPr/>
          <p:nvPr/>
        </p:nvSpPr>
        <p:spPr>
          <a:xfrm>
            <a:off x="1202246" y="1571625"/>
            <a:ext cx="128292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considered</a:t>
            </a:r>
            <a:endParaRPr lang="en-US" sz="1944" dirty="0"/>
          </a:p>
        </p:txBody>
      </p:sp>
      <p:sp>
        <p:nvSpPr>
          <p:cNvPr id="8" name="span"/>
          <p:cNvSpPr/>
          <p:nvPr/>
        </p:nvSpPr>
        <p:spPr>
          <a:xfrm>
            <a:off x="2554510" y="1571625"/>
            <a:ext cx="6243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9" name="span"/>
          <p:cNvSpPr/>
          <p:nvPr/>
        </p:nvSpPr>
        <p:spPr>
          <a:xfrm>
            <a:off x="3248216" y="1571625"/>
            <a:ext cx="8832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10" name="span"/>
          <p:cNvSpPr/>
          <p:nvPr/>
        </p:nvSpPr>
        <p:spPr>
          <a:xfrm>
            <a:off x="4200811"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1" name="span"/>
          <p:cNvSpPr/>
          <p:nvPr/>
        </p:nvSpPr>
        <p:spPr>
          <a:xfrm>
            <a:off x="4405884" y="1571625"/>
            <a:ext cx="996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12" name="span"/>
          <p:cNvSpPr/>
          <p:nvPr/>
        </p:nvSpPr>
        <p:spPr>
          <a:xfrm>
            <a:off x="5471541" y="1571625"/>
            <a:ext cx="5619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must</a:t>
            </a:r>
            <a:endParaRPr lang="en-US" sz="1944" dirty="0"/>
          </a:p>
        </p:txBody>
      </p:sp>
      <p:sp>
        <p:nvSpPr>
          <p:cNvPr id="13" name="span"/>
          <p:cNvSpPr/>
          <p:nvPr/>
        </p:nvSpPr>
        <p:spPr>
          <a:xfrm>
            <a:off x="6102858" y="1571625"/>
            <a:ext cx="4160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a:t>
            </a:r>
            <a:endParaRPr lang="en-US" sz="1944" dirty="0"/>
          </a:p>
        </p:txBody>
      </p:sp>
      <p:sp>
        <p:nvSpPr>
          <p:cNvPr id="14" name="span"/>
          <p:cNvSpPr/>
          <p:nvPr/>
        </p:nvSpPr>
        <p:spPr>
          <a:xfrm>
            <a:off x="6588252" y="1571625"/>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5" name="span"/>
          <p:cNvSpPr/>
          <p:nvPr/>
        </p:nvSpPr>
        <p:spPr>
          <a:xfrm>
            <a:off x="6793325" y="1571625"/>
            <a:ext cx="4993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OSS</a:t>
            </a:r>
            <a:endParaRPr lang="en-US" sz="1944" dirty="0"/>
          </a:p>
        </p:txBody>
      </p:sp>
      <p:sp>
        <p:nvSpPr>
          <p:cNvPr id="16" name="span"/>
          <p:cNvSpPr/>
          <p:nvPr/>
        </p:nvSpPr>
        <p:spPr>
          <a:xfrm>
            <a:off x="7362063" y="1571625"/>
            <a:ext cx="126720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compatible</a:t>
            </a:r>
            <a:endParaRPr lang="en-US" sz="1944" dirty="0"/>
          </a:p>
        </p:txBody>
      </p:sp>
      <p:sp>
        <p:nvSpPr>
          <p:cNvPr id="17" name="span"/>
          <p:cNvSpPr/>
          <p:nvPr/>
        </p:nvSpPr>
        <p:spPr>
          <a:xfrm>
            <a:off x="8698611" y="1571625"/>
            <a:ext cx="8819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license.</a:t>
            </a:r>
            <a:endParaRPr lang="en-US" sz="1944" dirty="0"/>
          </a:p>
        </p:txBody>
      </p:sp>
      <p:sp>
        <p:nvSpPr>
          <p:cNvPr id="18" name="span"/>
          <p:cNvSpPr/>
          <p:nvPr/>
        </p:nvSpPr>
        <p:spPr>
          <a:xfrm>
            <a:off x="487680" y="1941957"/>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9" name="span"/>
          <p:cNvSpPr/>
          <p:nvPr/>
        </p:nvSpPr>
        <p:spPr>
          <a:xfrm>
            <a:off x="3727799" y="1941957"/>
            <a:ext cx="10950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maintains</a:t>
            </a:r>
            <a:endParaRPr lang="en-US" sz="1944" dirty="0"/>
          </a:p>
        </p:txBody>
      </p:sp>
      <p:sp>
        <p:nvSpPr>
          <p:cNvPr id="20" name="span"/>
          <p:cNvSpPr/>
          <p:nvPr/>
        </p:nvSpPr>
        <p:spPr>
          <a:xfrm>
            <a:off x="4892231" y="1941957"/>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1" name="span"/>
          <p:cNvSpPr/>
          <p:nvPr/>
        </p:nvSpPr>
        <p:spPr>
          <a:xfrm>
            <a:off x="5097304" y="1941957"/>
            <a:ext cx="3164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list</a:t>
            </a:r>
            <a:endParaRPr lang="en-US" sz="1944" dirty="0"/>
          </a:p>
        </p:txBody>
      </p:sp>
      <p:sp>
        <p:nvSpPr>
          <p:cNvPr id="22" name="span"/>
          <p:cNvSpPr/>
          <p:nvPr/>
        </p:nvSpPr>
        <p:spPr>
          <a:xfrm>
            <a:off x="5483066" y="1941957"/>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3" name="span"/>
          <p:cNvSpPr/>
          <p:nvPr/>
        </p:nvSpPr>
        <p:spPr>
          <a:xfrm>
            <a:off x="5783961" y="1941957"/>
            <a:ext cx="5563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such</a:t>
            </a:r>
            <a:endParaRPr lang="en-US" sz="1944" dirty="0"/>
          </a:p>
        </p:txBody>
      </p:sp>
      <p:sp>
        <p:nvSpPr>
          <p:cNvPr id="24" name="span"/>
          <p:cNvSpPr/>
          <p:nvPr/>
        </p:nvSpPr>
        <p:spPr>
          <a:xfrm>
            <a:off x="6409658" y="1941957"/>
            <a:ext cx="10093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licenses.</a:t>
            </a:r>
            <a:endParaRPr lang="en-US" sz="1944" dirty="0"/>
          </a:p>
        </p:txBody>
      </p:sp>
      <p:sp>
        <p:nvSpPr>
          <p:cNvPr id="25" name="a">
            <a:hlinkClick r:id="rId1" tooltip=""/>
          </p:cNvPr>
          <p:cNvSpPr/>
          <p:nvPr/>
        </p:nvSpPr>
        <p:spPr>
          <a:xfrm>
            <a:off x="1002602" y="1941957"/>
            <a:ext cx="64665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Open</a:t>
            </a:r>
            <a:endParaRPr lang="en-US" sz="1944" dirty="0"/>
          </a:p>
        </p:txBody>
      </p:sp>
      <p:sp>
        <p:nvSpPr>
          <p:cNvPr id="26" name="a">
            <a:hlinkClick r:id="rId2" tooltip=""/>
          </p:cNvPr>
          <p:cNvSpPr/>
          <p:nvPr/>
        </p:nvSpPr>
        <p:spPr>
          <a:xfrm>
            <a:off x="1707642" y="1941957"/>
            <a:ext cx="85372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Source</a:t>
            </a:r>
            <a:endParaRPr lang="en-US" sz="1944" dirty="0"/>
          </a:p>
        </p:txBody>
      </p:sp>
      <p:sp>
        <p:nvSpPr>
          <p:cNvPr id="27" name="a">
            <a:hlinkClick r:id="rId3" tooltip=""/>
          </p:cNvPr>
          <p:cNvSpPr/>
          <p:nvPr/>
        </p:nvSpPr>
        <p:spPr>
          <a:xfrm>
            <a:off x="2619756" y="1941957"/>
            <a:ext cx="103860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Initiative</a:t>
            </a:r>
            <a:endParaRPr lang="en-US" sz="1944" dirty="0"/>
          </a:p>
        </p:txBody>
      </p:sp>
      <p:pic>
        <p:nvPicPr>
          <p:cNvPr id="28" name="svg.code.theme@qr.big"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52672" y="2769489"/>
            <a:ext cx="4486656" cy="24384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3083052"/>
            <a:ext cx="210426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Beware!</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5316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devil is in the</a:t>
            </a:r>
            <a:endParaRPr lang="en-US" sz="3240" dirty="0"/>
          </a:p>
        </p:txBody>
      </p:sp>
      <p:sp>
        <p:nvSpPr>
          <p:cNvPr id="5" name="span"/>
          <p:cNvSpPr/>
          <p:nvPr/>
        </p:nvSpPr>
        <p:spPr>
          <a:xfrm>
            <a:off x="487680" y="1083945"/>
            <a:ext cx="150561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details</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sp>
        <p:nvSpPr>
          <p:cNvPr id="7" name="span"/>
          <p:cNvSpPr/>
          <p:nvPr/>
        </p:nvSpPr>
        <p:spPr>
          <a:xfrm>
            <a:off x="487680" y="2137410"/>
            <a:ext cx="5678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8" name="span"/>
          <p:cNvSpPr/>
          <p:nvPr/>
        </p:nvSpPr>
        <p:spPr>
          <a:xfrm>
            <a:off x="1208151" y="2137410"/>
            <a:ext cx="1427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9" name="span"/>
          <p:cNvSpPr/>
          <p:nvPr/>
        </p:nvSpPr>
        <p:spPr>
          <a:xfrm>
            <a:off x="1503617" y="2137410"/>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0" name="span"/>
          <p:cNvSpPr/>
          <p:nvPr/>
        </p:nvSpPr>
        <p:spPr>
          <a:xfrm>
            <a:off x="1791938" y="2137410"/>
            <a:ext cx="996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11" name="span"/>
          <p:cNvSpPr/>
          <p:nvPr/>
        </p:nvSpPr>
        <p:spPr>
          <a:xfrm>
            <a:off x="2940939" y="2137410"/>
            <a:ext cx="4084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2" name="span"/>
          <p:cNvSpPr/>
          <p:nvPr/>
        </p:nvSpPr>
        <p:spPr>
          <a:xfrm>
            <a:off x="3502057" y="2137410"/>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3" name="span"/>
          <p:cNvSpPr/>
          <p:nvPr/>
        </p:nvSpPr>
        <p:spPr>
          <a:xfrm>
            <a:off x="3790379" y="2137410"/>
            <a:ext cx="4993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OSS</a:t>
            </a:r>
            <a:endParaRPr lang="en-US" sz="1944" dirty="0"/>
          </a:p>
        </p:txBody>
      </p:sp>
      <p:sp>
        <p:nvSpPr>
          <p:cNvPr id="14" name="span"/>
          <p:cNvSpPr/>
          <p:nvPr/>
        </p:nvSpPr>
        <p:spPr>
          <a:xfrm>
            <a:off x="4442460" y="2137410"/>
            <a:ext cx="8819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license,</a:t>
            </a:r>
            <a:endParaRPr lang="en-US" sz="1944" dirty="0"/>
          </a:p>
        </p:txBody>
      </p:sp>
      <p:sp>
        <p:nvSpPr>
          <p:cNvPr id="15" name="span"/>
          <p:cNvSpPr/>
          <p:nvPr/>
        </p:nvSpPr>
        <p:spPr>
          <a:xfrm>
            <a:off x="5476970" y="2137410"/>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6" name="span"/>
          <p:cNvSpPr/>
          <p:nvPr/>
        </p:nvSpPr>
        <p:spPr>
          <a:xfrm>
            <a:off x="487680" y="2507742"/>
            <a:ext cx="6409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might</a:t>
            </a:r>
            <a:endParaRPr lang="en-US" sz="1944" dirty="0"/>
          </a:p>
        </p:txBody>
      </p:sp>
      <p:sp>
        <p:nvSpPr>
          <p:cNvPr id="17" name="span"/>
          <p:cNvSpPr/>
          <p:nvPr/>
        </p:nvSpPr>
        <p:spPr>
          <a:xfrm>
            <a:off x="1197959" y="2507742"/>
            <a:ext cx="3652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18" name="span"/>
          <p:cNvSpPr/>
          <p:nvPr/>
        </p:nvSpPr>
        <p:spPr>
          <a:xfrm>
            <a:off x="1632585" y="2507742"/>
            <a:ext cx="7565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strictly</a:t>
            </a:r>
            <a:endParaRPr lang="en-US" sz="1944" dirty="0"/>
          </a:p>
        </p:txBody>
      </p:sp>
      <p:sp>
        <p:nvSpPr>
          <p:cNvPr id="19" name="span"/>
          <p:cNvSpPr/>
          <p:nvPr/>
        </p:nvSpPr>
        <p:spPr>
          <a:xfrm>
            <a:off x="2458498" y="2507742"/>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20" name="span"/>
          <p:cNvSpPr/>
          <p:nvPr/>
        </p:nvSpPr>
        <p:spPr>
          <a:xfrm>
            <a:off x="2819686" y="2507742"/>
            <a:ext cx="5691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OSS.</a:t>
            </a:r>
            <a:endParaRPr lang="en-US" sz="1944" dirty="0"/>
          </a:p>
        </p:txBody>
      </p:sp>
      <p:sp>
        <p:nvSpPr>
          <p:cNvPr id="21" name="span"/>
          <p:cNvSpPr/>
          <p:nvPr/>
        </p:nvSpPr>
        <p:spPr>
          <a:xfrm>
            <a:off x="487680" y="3365754"/>
            <a:ext cx="7550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SQLite</a:t>
            </a:r>
            <a:endParaRPr lang="en-US" sz="1944" dirty="0"/>
          </a:p>
        </p:txBody>
      </p:sp>
      <p:sp>
        <p:nvSpPr>
          <p:cNvPr id="22" name="span"/>
          <p:cNvSpPr/>
          <p:nvPr/>
        </p:nvSpPr>
        <p:spPr>
          <a:xfrm>
            <a:off x="1456373" y="3365754"/>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3" name="span"/>
          <p:cNvSpPr/>
          <p:nvPr/>
        </p:nvSpPr>
        <p:spPr>
          <a:xfrm>
            <a:off x="2006156" y="3736086"/>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4" name="a">
            <a:hlinkClick r:id="rId2" tooltip=""/>
          </p:cNvPr>
          <p:cNvSpPr/>
          <p:nvPr/>
        </p:nvSpPr>
        <p:spPr>
          <a:xfrm>
            <a:off x="1855184" y="3365754"/>
            <a:ext cx="646652"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Open</a:t>
            </a:r>
            <a:endParaRPr lang="en-US" sz="1944" dirty="0"/>
          </a:p>
        </p:txBody>
      </p:sp>
      <p:sp>
        <p:nvSpPr>
          <p:cNvPr id="25" name="a">
            <a:hlinkClick r:id="rId3" tooltip=""/>
          </p:cNvPr>
          <p:cNvSpPr/>
          <p:nvPr/>
        </p:nvSpPr>
        <p:spPr>
          <a:xfrm>
            <a:off x="2704529" y="3365754"/>
            <a:ext cx="85372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Source</a:t>
            </a:r>
            <a:endParaRPr lang="en-US" sz="1944" dirty="0"/>
          </a:p>
        </p:txBody>
      </p:sp>
      <p:sp>
        <p:nvSpPr>
          <p:cNvPr id="26" name="a">
            <a:hlinkClick r:id="rId4" tooltip=""/>
          </p:cNvPr>
          <p:cNvSpPr/>
          <p:nvPr/>
        </p:nvSpPr>
        <p:spPr>
          <a:xfrm>
            <a:off x="3760851" y="3365754"/>
            <a:ext cx="39986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but</a:t>
            </a:r>
            <a:endParaRPr lang="en-US" sz="1944" dirty="0"/>
          </a:p>
        </p:txBody>
      </p:sp>
      <p:sp>
        <p:nvSpPr>
          <p:cNvPr id="27" name="a">
            <a:hlinkClick r:id="rId5" tooltip=""/>
          </p:cNvPr>
          <p:cNvSpPr/>
          <p:nvPr/>
        </p:nvSpPr>
        <p:spPr>
          <a:xfrm>
            <a:off x="4363307" y="3365754"/>
            <a:ext cx="39566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not</a:t>
            </a:r>
            <a:endParaRPr lang="en-US" sz="1944" dirty="0"/>
          </a:p>
        </p:txBody>
      </p:sp>
      <p:sp>
        <p:nvSpPr>
          <p:cNvPr id="28" name="a">
            <a:hlinkClick r:id="rId6" tooltip=""/>
          </p:cNvPr>
          <p:cNvSpPr/>
          <p:nvPr/>
        </p:nvSpPr>
        <p:spPr>
          <a:xfrm>
            <a:off x="4961573" y="3365754"/>
            <a:ext cx="64674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Open</a:t>
            </a:r>
            <a:endParaRPr lang="en-US" sz="1944" dirty="0"/>
          </a:p>
        </p:txBody>
      </p:sp>
      <p:sp>
        <p:nvSpPr>
          <p:cNvPr id="29" name="a">
            <a:hlinkClick r:id="rId7" tooltip=""/>
          </p:cNvPr>
          <p:cNvSpPr/>
          <p:nvPr/>
        </p:nvSpPr>
        <p:spPr>
          <a:xfrm>
            <a:off x="487680" y="3736086"/>
            <a:ext cx="151847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Contribution</a:t>
            </a:r>
            <a:endParaRPr lang="en-US" sz="1944"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78287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would somebody want to go Open Source?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50186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best of the best of the best</a:t>
            </a:r>
            <a:endParaRPr lang="en-US" sz="1814" dirty="0"/>
          </a:p>
        </p:txBody>
      </p:sp>
      <p:sp>
        <p:nvSpPr>
          <p:cNvPr id="7" name="span"/>
          <p:cNvSpPr/>
          <p:nvPr/>
        </p:nvSpPr>
        <p:spPr>
          <a:xfrm>
            <a:off x="1341120" y="1898999"/>
            <a:ext cx="56270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access a developer base not physically close to you.</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540658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Different cultures, backgrounds and capabilities</a:t>
            </a:r>
            <a:endParaRPr lang="en-US" sz="1814" dirty="0"/>
          </a:p>
        </p:txBody>
      </p:sp>
      <p:sp>
        <p:nvSpPr>
          <p:cNvPr id="10" name="span"/>
          <p:cNvSpPr/>
          <p:nvPr/>
        </p:nvSpPr>
        <p:spPr>
          <a:xfrm>
            <a:off x="1341120" y="3240119"/>
            <a:ext cx="51662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get different point of views, which increases quality.</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52679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Low maintenance cost</a:t>
            </a:r>
            <a:endParaRPr lang="en-US" sz="1814" dirty="0"/>
          </a:p>
        </p:txBody>
      </p:sp>
      <p:sp>
        <p:nvSpPr>
          <p:cNvPr id="13" name="span"/>
          <p:cNvSpPr/>
          <p:nvPr/>
        </p:nvSpPr>
        <p:spPr>
          <a:xfrm>
            <a:off x="1341120" y="4581239"/>
            <a:ext cx="49447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don't need an office, just a version control server.</a:t>
            </a:r>
            <a:endParaRPr lang="en-US" sz="155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3083052"/>
            <a:ext cx="293522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Wait a sec...</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revers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6583680" y="3083052"/>
            <a:ext cx="289121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Ring a bell?</a:t>
            </a:r>
            <a:endParaRPr lang="en-US" sz="4277" dirty="0"/>
          </a:p>
        </p:txBody>
      </p:sp>
      <p:pic>
        <p:nvPicPr>
          <p:cNvPr id="5" name="div.image" descr="preencoded.png">    </p:cNvPr>
          <p:cNvPicPr>
            <a:picLocks noChangeAspect="1"/>
          </p:cNvPicPr>
          <p:nvPr/>
        </p:nvPicPr>
        <p:blipFill>
          <a:blip r:embed="rId1"/>
          <a:stretch>
            <a:fillRect/>
          </a:stretch>
        </p:blipFill>
        <p:spPr>
          <a:xfrm>
            <a:off x="0" y="0"/>
            <a:ext cx="6096000" cy="682752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1387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It's similar, but it's not!</a:t>
            </a:r>
            <a:endParaRPr lang="en-US" sz="3240" dirty="0"/>
          </a:p>
        </p:txBody>
      </p:sp>
      <p:sp>
        <p:nvSpPr>
          <p:cNvPr id="5"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6" name="span"/>
          <p:cNvSpPr/>
          <p:nvPr/>
        </p:nvSpPr>
        <p:spPr>
          <a:xfrm>
            <a:off x="1002506" y="1571625"/>
            <a:ext cx="6244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7" name="span"/>
          <p:cNvSpPr/>
          <p:nvPr/>
        </p:nvSpPr>
        <p:spPr>
          <a:xfrm>
            <a:off x="1696307" y="1571625"/>
            <a:ext cx="813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8" name="span"/>
          <p:cNvSpPr/>
          <p:nvPr/>
        </p:nvSpPr>
        <p:spPr>
          <a:xfrm>
            <a:off x="2579180" y="1571625"/>
            <a:ext cx="14926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development</a:t>
            </a:r>
            <a:endParaRPr lang="en-US" sz="1944" dirty="0"/>
          </a:p>
        </p:txBody>
      </p:sp>
      <p:sp>
        <p:nvSpPr>
          <p:cNvPr id="9" name="span"/>
          <p:cNvSpPr/>
          <p:nvPr/>
        </p:nvSpPr>
        <p:spPr>
          <a:xfrm>
            <a:off x="4141184" y="1571625"/>
            <a:ext cx="7112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model</a:t>
            </a:r>
            <a:endParaRPr lang="en-US" sz="1944" dirty="0"/>
          </a:p>
        </p:txBody>
      </p:sp>
      <p:sp>
        <p:nvSpPr>
          <p:cNvPr id="10" name="span"/>
          <p:cNvSpPr/>
          <p:nvPr/>
        </p:nvSpPr>
        <p:spPr>
          <a:xfrm>
            <a:off x="4921758"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1" name="span"/>
          <p:cNvSpPr/>
          <p:nvPr/>
        </p:nvSpPr>
        <p:spPr>
          <a:xfrm>
            <a:off x="5176171" y="1571625"/>
            <a:ext cx="74018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similar</a:t>
            </a:r>
            <a:endParaRPr lang="en-US" sz="1944" dirty="0"/>
          </a:p>
        </p:txBody>
      </p:sp>
      <p:sp>
        <p:nvSpPr>
          <p:cNvPr id="12" name="span"/>
          <p:cNvSpPr/>
          <p:nvPr/>
        </p:nvSpPr>
        <p:spPr>
          <a:xfrm>
            <a:off x="5985701"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6273070" y="1571625"/>
            <a:ext cx="8730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Remote</a:t>
            </a:r>
            <a:endParaRPr lang="en-US" sz="1944" dirty="0"/>
          </a:p>
        </p:txBody>
      </p:sp>
      <p:sp>
        <p:nvSpPr>
          <p:cNvPr id="14" name="span"/>
          <p:cNvSpPr/>
          <p:nvPr/>
        </p:nvSpPr>
        <p:spPr>
          <a:xfrm>
            <a:off x="7215473" y="1571625"/>
            <a:ext cx="10154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Working.</a:t>
            </a:r>
            <a:endParaRPr lang="en-US" sz="1944" dirty="0"/>
          </a:p>
        </p:txBody>
      </p:sp>
      <p:sp>
        <p:nvSpPr>
          <p:cNvPr id="15" name="span"/>
          <p:cNvSpPr/>
          <p:nvPr/>
        </p:nvSpPr>
        <p:spPr>
          <a:xfrm>
            <a:off x="487680" y="1941957"/>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1002506" y="1941957"/>
            <a:ext cx="5827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huge</a:t>
            </a:r>
            <a:endParaRPr lang="en-US" sz="1944" dirty="0"/>
          </a:p>
        </p:txBody>
      </p:sp>
      <p:sp>
        <p:nvSpPr>
          <p:cNvPr id="17" name="span"/>
          <p:cNvSpPr/>
          <p:nvPr/>
        </p:nvSpPr>
        <p:spPr>
          <a:xfrm>
            <a:off x="1654588" y="1941957"/>
            <a:ext cx="116014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difference</a:t>
            </a:r>
            <a:endParaRPr lang="en-US" sz="1944" dirty="0"/>
          </a:p>
        </p:txBody>
      </p:sp>
      <p:sp>
        <p:nvSpPr>
          <p:cNvPr id="18" name="span"/>
          <p:cNvSpPr/>
          <p:nvPr/>
        </p:nvSpPr>
        <p:spPr>
          <a:xfrm>
            <a:off x="2884075" y="1941957"/>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9" name="span"/>
          <p:cNvSpPr/>
          <p:nvPr/>
        </p:nvSpPr>
        <p:spPr>
          <a:xfrm>
            <a:off x="3138583" y="1941957"/>
            <a:ext cx="428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that</a:t>
            </a:r>
            <a:endParaRPr lang="en-US" sz="1944" dirty="0"/>
          </a:p>
        </p:txBody>
      </p:sp>
      <p:sp>
        <p:nvSpPr>
          <p:cNvPr id="20" name="span"/>
          <p:cNvSpPr/>
          <p:nvPr/>
        </p:nvSpPr>
        <p:spPr>
          <a:xfrm>
            <a:off x="3636264" y="1941957"/>
            <a:ext cx="787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21" name="span"/>
          <p:cNvSpPr/>
          <p:nvPr/>
        </p:nvSpPr>
        <p:spPr>
          <a:xfrm>
            <a:off x="4493133" y="1941957"/>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22" name="span"/>
          <p:cNvSpPr/>
          <p:nvPr/>
        </p:nvSpPr>
        <p:spPr>
          <a:xfrm>
            <a:off x="4925949" y="1941957"/>
            <a:ext cx="7175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driven</a:t>
            </a:r>
            <a:endParaRPr lang="en-US" sz="1944" dirty="0"/>
          </a:p>
        </p:txBody>
      </p:sp>
      <p:sp>
        <p:nvSpPr>
          <p:cNvPr id="23" name="span"/>
          <p:cNvSpPr/>
          <p:nvPr/>
        </p:nvSpPr>
        <p:spPr>
          <a:xfrm>
            <a:off x="5712809" y="1941957"/>
            <a:ext cx="2811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24" name="span"/>
          <p:cNvSpPr/>
          <p:nvPr/>
        </p:nvSpPr>
        <p:spPr>
          <a:xfrm>
            <a:off x="7013448" y="1941957"/>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5" name="span"/>
          <p:cNvSpPr/>
          <p:nvPr/>
        </p:nvSpPr>
        <p:spPr>
          <a:xfrm>
            <a:off x="7152513" y="1941957"/>
            <a:ext cx="3653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not</a:t>
            </a:r>
            <a:endParaRPr lang="en-US" sz="1944" dirty="0"/>
          </a:p>
        </p:txBody>
      </p:sp>
      <p:sp>
        <p:nvSpPr>
          <p:cNvPr id="26" name="span"/>
          <p:cNvSpPr/>
          <p:nvPr/>
        </p:nvSpPr>
        <p:spPr>
          <a:xfrm>
            <a:off x="7587234" y="1941957"/>
            <a:ext cx="8415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money.</a:t>
            </a:r>
            <a:endParaRPr lang="en-US" sz="1944" dirty="0"/>
          </a:p>
        </p:txBody>
      </p:sp>
      <p:sp>
        <p:nvSpPr>
          <p:cNvPr id="27" name="em"/>
          <p:cNvSpPr/>
          <p:nvPr/>
        </p:nvSpPr>
        <p:spPr>
          <a:xfrm>
            <a:off x="6063425" y="1941957"/>
            <a:ext cx="95002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passion</a:t>
            </a:r>
            <a:endParaRPr lang="en-US" sz="1944" dirty="0"/>
          </a:p>
        </p:txBody>
      </p:sp>
      <p:sp>
        <p:nvSpPr>
          <p:cNvPr id="28" name="em"/>
          <p:cNvSpPr/>
          <p:nvPr/>
        </p:nvSpPr>
        <p:spPr>
          <a:xfrm>
            <a:off x="487680" y="2787777"/>
            <a:ext cx="45862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You</a:t>
            </a:r>
            <a:endParaRPr lang="en-US" sz="1944" dirty="0"/>
          </a:p>
        </p:txBody>
      </p:sp>
      <p:sp>
        <p:nvSpPr>
          <p:cNvPr id="29" name="em"/>
          <p:cNvSpPr/>
          <p:nvPr/>
        </p:nvSpPr>
        <p:spPr>
          <a:xfrm>
            <a:off x="1004697" y="2787777"/>
            <a:ext cx="38500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are</a:t>
            </a:r>
            <a:endParaRPr lang="en-US" sz="1944" dirty="0"/>
          </a:p>
        </p:txBody>
      </p:sp>
      <p:sp>
        <p:nvSpPr>
          <p:cNvPr id="30" name="em"/>
          <p:cNvSpPr/>
          <p:nvPr/>
        </p:nvSpPr>
        <p:spPr>
          <a:xfrm>
            <a:off x="1448086" y="2787777"/>
            <a:ext cx="39557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not</a:t>
            </a:r>
            <a:endParaRPr lang="en-US" sz="1944" dirty="0"/>
          </a:p>
        </p:txBody>
      </p:sp>
      <p:sp>
        <p:nvSpPr>
          <p:cNvPr id="31" name="em"/>
          <p:cNvSpPr/>
          <p:nvPr/>
        </p:nvSpPr>
        <p:spPr>
          <a:xfrm>
            <a:off x="1902047" y="2787777"/>
            <a:ext cx="55930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their</a:t>
            </a:r>
            <a:endParaRPr lang="en-US" sz="1944" dirty="0"/>
          </a:p>
        </p:txBody>
      </p:sp>
      <p:sp>
        <p:nvSpPr>
          <p:cNvPr id="32" name="em"/>
          <p:cNvSpPr/>
          <p:nvPr/>
        </p:nvSpPr>
        <p:spPr>
          <a:xfrm>
            <a:off x="2519744" y="2787777"/>
            <a:ext cx="66713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boss!</a:t>
            </a:r>
            <a:endParaRPr lang="en-US" sz="1944"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39928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to make it</a:t>
            </a:r>
            <a:endParaRPr lang="en-US" sz="3240" dirty="0"/>
          </a:p>
        </p:txBody>
      </p:sp>
      <p:sp>
        <p:nvSpPr>
          <p:cNvPr id="5" name="span"/>
          <p:cNvSpPr/>
          <p:nvPr/>
        </p:nvSpPr>
        <p:spPr>
          <a:xfrm>
            <a:off x="487680" y="1083945"/>
            <a:ext cx="17710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similar?</a:t>
            </a:r>
            <a:endParaRPr lang="en-US" sz="3240" dirty="0"/>
          </a:p>
        </p:txBody>
      </p:sp>
      <p:pic>
        <p:nvPicPr>
          <p:cNvPr id="6" name="img.freya@image.image" descr="preencoded.png">    </p:cNvPr>
          <p:cNvPicPr>
            <a:picLocks noChangeAspect="1"/>
          </p:cNvPicPr>
          <p:nvPr/>
        </p:nvPicPr>
        <p:blipFill>
          <a:blip r:embed="rId1"/>
          <a:stretch>
            <a:fillRect/>
          </a:stretch>
        </p:blipFill>
        <p:spPr>
          <a:xfrm>
            <a:off x="7272623" y="975360"/>
            <a:ext cx="3742754" cy="4876705"/>
          </a:xfrm>
          <a:prstGeom prst="rect">
            <a:avLst/>
          </a:prstGeom>
        </p:spPr>
      </p:pic>
      <p:sp>
        <p:nvSpPr>
          <p:cNvPr id="7" name="span"/>
          <p:cNvSpPr/>
          <p:nvPr/>
        </p:nvSpPr>
        <p:spPr>
          <a:xfrm>
            <a:off x="487680" y="2137410"/>
            <a:ext cx="437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8" name="span"/>
          <p:cNvSpPr/>
          <p:nvPr/>
        </p:nvSpPr>
        <p:spPr>
          <a:xfrm>
            <a:off x="996982" y="2137410"/>
            <a:ext cx="4213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9" name="span"/>
          <p:cNvSpPr/>
          <p:nvPr/>
        </p:nvSpPr>
        <p:spPr>
          <a:xfrm>
            <a:off x="1490472" y="2137410"/>
            <a:ext cx="7185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create</a:t>
            </a:r>
            <a:endParaRPr lang="en-US" sz="1944" dirty="0"/>
          </a:p>
        </p:txBody>
      </p:sp>
      <p:sp>
        <p:nvSpPr>
          <p:cNvPr id="10" name="span"/>
          <p:cNvSpPr/>
          <p:nvPr/>
        </p:nvSpPr>
        <p:spPr>
          <a:xfrm>
            <a:off x="2281047" y="2137410"/>
            <a:ext cx="8019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bounty</a:t>
            </a:r>
            <a:endParaRPr lang="en-US" sz="1944" dirty="0"/>
          </a:p>
        </p:txBody>
      </p:sp>
      <p:sp>
        <p:nvSpPr>
          <p:cNvPr id="11" name="span"/>
          <p:cNvSpPr/>
          <p:nvPr/>
        </p:nvSpPr>
        <p:spPr>
          <a:xfrm>
            <a:off x="3154966" y="2137410"/>
            <a:ext cx="10956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programs</a:t>
            </a:r>
            <a:endParaRPr lang="en-US" sz="1944" dirty="0"/>
          </a:p>
        </p:txBody>
      </p:sp>
      <p:sp>
        <p:nvSpPr>
          <p:cNvPr id="12" name="span"/>
          <p:cNvSpPr/>
          <p:nvPr/>
        </p:nvSpPr>
        <p:spPr>
          <a:xfrm>
            <a:off x="4322636"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4612672" y="2137410"/>
            <a:ext cx="9956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prioritize</a:t>
            </a:r>
            <a:endParaRPr lang="en-US" sz="1944" dirty="0"/>
          </a:p>
        </p:txBody>
      </p:sp>
      <p:sp>
        <p:nvSpPr>
          <p:cNvPr id="14" name="span"/>
          <p:cNvSpPr/>
          <p:nvPr/>
        </p:nvSpPr>
        <p:spPr>
          <a:xfrm>
            <a:off x="487680" y="2507742"/>
            <a:ext cx="14775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collaboration</a:t>
            </a:r>
            <a:endParaRPr lang="en-US" sz="1944" dirty="0"/>
          </a:p>
        </p:txBody>
      </p:sp>
      <p:sp>
        <p:nvSpPr>
          <p:cNvPr id="15" name="span"/>
          <p:cNvSpPr/>
          <p:nvPr/>
        </p:nvSpPr>
        <p:spPr>
          <a:xfrm>
            <a:off x="2213324" y="2507742"/>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a:t>
            </a:r>
            <a:endParaRPr lang="en-US" sz="1944" dirty="0"/>
          </a:p>
        </p:txBody>
      </p:sp>
      <p:sp>
        <p:nvSpPr>
          <p:cNvPr id="16" name="span"/>
          <p:cNvSpPr/>
          <p:nvPr/>
        </p:nvSpPr>
        <p:spPr>
          <a:xfrm>
            <a:off x="2753201" y="2507742"/>
            <a:ext cx="44291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bug</a:t>
            </a:r>
            <a:endParaRPr lang="en-US" sz="1944" dirty="0"/>
          </a:p>
        </p:txBody>
      </p:sp>
      <p:sp>
        <p:nvSpPr>
          <p:cNvPr id="17" name="span"/>
          <p:cNvSpPr/>
          <p:nvPr/>
        </p:nvSpPr>
        <p:spPr>
          <a:xfrm>
            <a:off x="3444240" y="2507742"/>
            <a:ext cx="6255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fixing</a:t>
            </a:r>
            <a:endParaRPr lang="en-US" sz="1944" dirty="0"/>
          </a:p>
        </p:txBody>
      </p:sp>
      <p:sp>
        <p:nvSpPr>
          <p:cNvPr id="18" name="span"/>
          <p:cNvSpPr/>
          <p:nvPr/>
        </p:nvSpPr>
        <p:spPr>
          <a:xfrm>
            <a:off x="4317968" y="2507742"/>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19" name="span"/>
          <p:cNvSpPr/>
          <p:nvPr/>
        </p:nvSpPr>
        <p:spPr>
          <a:xfrm>
            <a:off x="4801267" y="2507742"/>
            <a:ext cx="8070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feature</a:t>
            </a:r>
            <a:endParaRPr lang="en-US" sz="1944" dirty="0"/>
          </a:p>
        </p:txBody>
      </p:sp>
      <p:sp>
        <p:nvSpPr>
          <p:cNvPr id="20" name="span"/>
          <p:cNvSpPr/>
          <p:nvPr/>
        </p:nvSpPr>
        <p:spPr>
          <a:xfrm>
            <a:off x="487680" y="2878074"/>
            <a:ext cx="15622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development.</a:t>
            </a:r>
            <a:endParaRPr lang="en-US" sz="1944"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3" name="article.freya@slide.theme@bg-red.theme@hero"/>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2829592" y="426720"/>
            <a:ext cx="6532721" cy="3011424"/>
          </a:xfrm>
          <a:prstGeom prst="rect">
            <a:avLst/>
          </a:prstGeom>
          <a:noFill/>
          <a:ln/>
        </p:spPr>
        <p:txBody>
          <a:bodyPr wrap="none" lIns="0" tIns="0" rIns="0" bIns="0" rtlCol="0" anchor="ctr"/>
          <a:lstStyle/>
          <a:p>
            <a:pPr indent="0" marL="0">
              <a:buNone/>
            </a:pPr>
            <a:r>
              <a:rPr lang="en-US" sz="19440" b="1" u="none" dirty="0">
                <a:solidFill>
                  <a:srgbClr val="000000"/>
                </a:solidFill>
                <a:latin typeface="Montserrat" pitchFamily="34" charset="0"/>
                <a:ea typeface="Montserrat" pitchFamily="34" charset="-122"/>
                <a:cs typeface="Montserrat" pitchFamily="34" charset="-120"/>
              </a:rPr>
              <a:t>BAD!</a:t>
            </a:r>
            <a:endParaRPr lang="en-US" sz="19440" dirty="0"/>
          </a:p>
        </p:txBody>
      </p:sp>
      <p:sp>
        <p:nvSpPr>
          <p:cNvPr id="5" name="span"/>
          <p:cNvSpPr/>
          <p:nvPr/>
        </p:nvSpPr>
        <p:spPr>
          <a:xfrm>
            <a:off x="1653064" y="3395472"/>
            <a:ext cx="8885873" cy="2987040"/>
          </a:xfrm>
          <a:prstGeom prst="rect">
            <a:avLst/>
          </a:prstGeom>
          <a:noFill/>
          <a:ln/>
        </p:spPr>
        <p:txBody>
          <a:bodyPr wrap="none" lIns="0" tIns="0" rIns="0" bIns="0" rtlCol="0" anchor="ctr"/>
          <a:lstStyle/>
          <a:p>
            <a:pPr indent="0" marL="0">
              <a:buNone/>
            </a:pPr>
            <a:r>
              <a:rPr lang="en-US" sz="19440" b="1" u="none" dirty="0">
                <a:solidFill>
                  <a:srgbClr val="FFFFFF"/>
                </a:solidFill>
                <a:latin typeface="Inter" pitchFamily="34" charset="0"/>
                <a:ea typeface="Inter" pitchFamily="34" charset="-122"/>
                <a:cs typeface="Inter" pitchFamily="34" charset="-120"/>
              </a:rPr>
              <a:t>DON'T!</a:t>
            </a:r>
            <a:endParaRPr lang="en-US" sz="1944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4838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Diversity and freedom are a huge treasure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86483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Let them follow their path</a:t>
            </a:r>
            <a:endParaRPr lang="en-US" sz="1814" dirty="0"/>
          </a:p>
        </p:txBody>
      </p:sp>
      <p:sp>
        <p:nvSpPr>
          <p:cNvPr id="7" name="span"/>
          <p:cNvSpPr/>
          <p:nvPr/>
        </p:nvSpPr>
        <p:spPr>
          <a:xfrm>
            <a:off x="1341120" y="1898999"/>
            <a:ext cx="70317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Open Source model works because people can freely follow their paths.</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3106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a hobby</a:t>
            </a:r>
            <a:endParaRPr lang="en-US" sz="1814" dirty="0"/>
          </a:p>
        </p:txBody>
      </p:sp>
      <p:sp>
        <p:nvSpPr>
          <p:cNvPr id="10" name="span"/>
          <p:cNvSpPr/>
          <p:nvPr/>
        </p:nvSpPr>
        <p:spPr>
          <a:xfrm>
            <a:off x="1341120" y="3240119"/>
            <a:ext cx="69783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Most collaborators send code in their free time, after a day of boring coding.</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20694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Keep the difference</a:t>
            </a:r>
            <a:endParaRPr lang="en-US" sz="1814" dirty="0"/>
          </a:p>
        </p:txBody>
      </p:sp>
      <p:sp>
        <p:nvSpPr>
          <p:cNvPr id="13" name="span"/>
          <p:cNvSpPr/>
          <p:nvPr/>
        </p:nvSpPr>
        <p:spPr>
          <a:xfrm>
            <a:off x="1341120" y="4581239"/>
            <a:ext cx="434435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you make it look like a job, you will lose them.</a:t>
            </a:r>
            <a:endParaRPr lang="en-US" sz="1555"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6951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can you avoid losing control?</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sp>
        <p:nvSpPr>
          <p:cNvPr id="7" name="span"/>
          <p:cNvSpPr/>
          <p:nvPr/>
        </p:nvSpPr>
        <p:spPr>
          <a:xfrm>
            <a:off x="2093976" y="2990088"/>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8" name="span"/>
          <p:cNvSpPr/>
          <p:nvPr/>
        </p:nvSpPr>
        <p:spPr>
          <a:xfrm>
            <a:off x="847154" y="3953256"/>
            <a:ext cx="25240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Propose, don't impose</a:t>
            </a:r>
            <a:endParaRPr lang="en-US" sz="1814" dirty="0"/>
          </a:p>
        </p:txBody>
      </p:sp>
      <p:sp>
        <p:nvSpPr>
          <p:cNvPr id="9" name="span"/>
          <p:cNvSpPr/>
          <p:nvPr/>
        </p:nvSpPr>
        <p:spPr>
          <a:xfrm>
            <a:off x="533591" y="4280630"/>
            <a:ext cx="315125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share your vision and see</a:t>
            </a:r>
            <a:endParaRPr lang="en-US" sz="1555" dirty="0"/>
          </a:p>
        </p:txBody>
      </p:sp>
      <p:sp>
        <p:nvSpPr>
          <p:cNvPr id="10" name="span"/>
          <p:cNvSpPr/>
          <p:nvPr/>
        </p:nvSpPr>
        <p:spPr>
          <a:xfrm>
            <a:off x="1026128" y="4552188"/>
            <a:ext cx="21660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people are interested.</a:t>
            </a:r>
            <a:endParaRPr lang="en-US" sz="1555" dirty="0"/>
          </a:p>
        </p:txBody>
      </p:sp>
      <p:sp>
        <p:nvSpPr>
          <p:cNvPr id="11" name="span"/>
          <p:cNvSpPr/>
          <p:nvPr/>
        </p:nvSpPr>
        <p:spPr>
          <a:xfrm>
            <a:off x="5983796" y="2990088"/>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2" name="span"/>
          <p:cNvSpPr/>
          <p:nvPr/>
        </p:nvSpPr>
        <p:spPr>
          <a:xfrm>
            <a:off x="5165503" y="3953256"/>
            <a:ext cx="18608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Follow your path</a:t>
            </a:r>
            <a:endParaRPr lang="en-US" sz="1814" dirty="0"/>
          </a:p>
        </p:txBody>
      </p:sp>
      <p:sp>
        <p:nvSpPr>
          <p:cNvPr id="13" name="span"/>
          <p:cNvSpPr/>
          <p:nvPr/>
        </p:nvSpPr>
        <p:spPr>
          <a:xfrm>
            <a:off x="4636961" y="4280630"/>
            <a:ext cx="29180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still deliver the features</a:t>
            </a:r>
            <a:endParaRPr lang="en-US" sz="1555" dirty="0"/>
          </a:p>
        </p:txBody>
      </p:sp>
      <p:sp>
        <p:nvSpPr>
          <p:cNvPr id="14" name="span"/>
          <p:cNvSpPr/>
          <p:nvPr/>
        </p:nvSpPr>
        <p:spPr>
          <a:xfrm>
            <a:off x="5381435" y="4552188"/>
            <a:ext cx="142903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care about.</a:t>
            </a:r>
            <a:endParaRPr lang="en-US" sz="1555" dirty="0"/>
          </a:p>
        </p:txBody>
      </p:sp>
      <p:sp>
        <p:nvSpPr>
          <p:cNvPr id="15" name="span"/>
          <p:cNvSpPr/>
          <p:nvPr/>
        </p:nvSpPr>
        <p:spPr>
          <a:xfrm>
            <a:off x="9960959" y="2990088"/>
            <a:ext cx="42662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3</a:t>
            </a:r>
            <a:endParaRPr lang="en-US" sz="5832" dirty="0"/>
          </a:p>
        </p:txBody>
      </p:sp>
      <p:sp>
        <p:nvSpPr>
          <p:cNvPr id="16" name="span"/>
          <p:cNvSpPr/>
          <p:nvPr/>
        </p:nvSpPr>
        <p:spPr>
          <a:xfrm>
            <a:off x="9626918" y="3953256"/>
            <a:ext cx="9116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open</a:t>
            </a:r>
            <a:endParaRPr lang="en-US" sz="1814" dirty="0"/>
          </a:p>
        </p:txBody>
      </p:sp>
      <p:sp>
        <p:nvSpPr>
          <p:cNvPr id="17" name="span"/>
          <p:cNvSpPr/>
          <p:nvPr/>
        </p:nvSpPr>
        <p:spPr>
          <a:xfrm>
            <a:off x="8747284" y="4280630"/>
            <a:ext cx="26710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Other people's path might be</a:t>
            </a:r>
            <a:endParaRPr lang="en-US" sz="1555" dirty="0"/>
          </a:p>
        </p:txBody>
      </p:sp>
      <p:sp>
        <p:nvSpPr>
          <p:cNvPr id="18" name="span"/>
          <p:cNvSpPr/>
          <p:nvPr/>
        </p:nvSpPr>
        <p:spPr>
          <a:xfrm>
            <a:off x="9335929" y="4552188"/>
            <a:ext cx="149371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useful for yours.</a:t>
            </a:r>
            <a:endParaRPr lang="en-US" sz="155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2358390"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Trust the</a:t>
            </a:r>
            <a:endParaRPr lang="en-US" sz="4277" dirty="0"/>
          </a:p>
        </p:txBody>
      </p:sp>
      <p:sp>
        <p:nvSpPr>
          <p:cNvPr id="5" name="span"/>
          <p:cNvSpPr/>
          <p:nvPr/>
        </p:nvSpPr>
        <p:spPr>
          <a:xfrm>
            <a:off x="487680" y="3456432"/>
            <a:ext cx="317477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community!</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29587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world is nice ...</a:t>
            </a:r>
            <a:endParaRPr lang="en-US" sz="3240"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6" name="span"/>
          <p:cNvSpPr/>
          <p:nvPr/>
        </p:nvSpPr>
        <p:spPr>
          <a:xfrm>
            <a:off x="487680" y="1571625"/>
            <a:ext cx="7925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7" name="span"/>
          <p:cNvSpPr/>
          <p:nvPr/>
        </p:nvSpPr>
        <p:spPr>
          <a:xfrm>
            <a:off x="1349597" y="1571625"/>
            <a:ext cx="10580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generally</a:t>
            </a:r>
            <a:endParaRPr lang="en-US" sz="1944" dirty="0"/>
          </a:p>
        </p:txBody>
      </p:sp>
      <p:sp>
        <p:nvSpPr>
          <p:cNvPr id="8" name="span"/>
          <p:cNvSpPr/>
          <p:nvPr/>
        </p:nvSpPr>
        <p:spPr>
          <a:xfrm>
            <a:off x="2476976" y="1571625"/>
            <a:ext cx="5557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want</a:t>
            </a:r>
            <a:endParaRPr lang="en-US" sz="1944" dirty="0"/>
          </a:p>
        </p:txBody>
      </p:sp>
      <p:sp>
        <p:nvSpPr>
          <p:cNvPr id="9" name="span"/>
          <p:cNvSpPr/>
          <p:nvPr/>
        </p:nvSpPr>
        <p:spPr>
          <a:xfrm>
            <a:off x="3102102" y="1571625"/>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3389567" y="1571625"/>
            <a:ext cx="5644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help.</a:t>
            </a:r>
            <a:endParaRPr lang="en-US" sz="1944" dirty="0"/>
          </a:p>
        </p:txBody>
      </p:sp>
      <p:sp>
        <p:nvSpPr>
          <p:cNvPr id="11" name="span"/>
          <p:cNvSpPr/>
          <p:nvPr/>
        </p:nvSpPr>
        <p:spPr>
          <a:xfrm>
            <a:off x="487680" y="2429637"/>
            <a:ext cx="57797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2" name="span"/>
          <p:cNvSpPr/>
          <p:nvPr/>
        </p:nvSpPr>
        <p:spPr>
          <a:xfrm>
            <a:off x="1145096" y="2429637"/>
            <a:ext cx="5527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13" name="span"/>
          <p:cNvSpPr/>
          <p:nvPr/>
        </p:nvSpPr>
        <p:spPr>
          <a:xfrm>
            <a:off x="1777270" y="2429637"/>
            <a:ext cx="8464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interest</a:t>
            </a:r>
            <a:endParaRPr lang="en-US" sz="1944" dirty="0"/>
          </a:p>
        </p:txBody>
      </p:sp>
      <p:sp>
        <p:nvSpPr>
          <p:cNvPr id="14" name="span"/>
          <p:cNvSpPr/>
          <p:nvPr/>
        </p:nvSpPr>
        <p:spPr>
          <a:xfrm>
            <a:off x="2703290" y="2429637"/>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5" name="span"/>
          <p:cNvSpPr/>
          <p:nvPr/>
        </p:nvSpPr>
        <p:spPr>
          <a:xfrm>
            <a:off x="2985707" y="2429637"/>
            <a:ext cx="5559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what</a:t>
            </a:r>
            <a:endParaRPr lang="en-US" sz="1944" dirty="0"/>
          </a:p>
        </p:txBody>
      </p:sp>
      <p:sp>
        <p:nvSpPr>
          <p:cNvPr id="16" name="span"/>
          <p:cNvSpPr/>
          <p:nvPr/>
        </p:nvSpPr>
        <p:spPr>
          <a:xfrm>
            <a:off x="3621119" y="2429637"/>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7" name="span"/>
          <p:cNvSpPr/>
          <p:nvPr/>
        </p:nvSpPr>
        <p:spPr>
          <a:xfrm>
            <a:off x="4124897" y="2429637"/>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8" name="span"/>
          <p:cNvSpPr/>
          <p:nvPr/>
        </p:nvSpPr>
        <p:spPr>
          <a:xfrm>
            <a:off x="4567809" y="2429637"/>
            <a:ext cx="64674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doing</a:t>
            </a:r>
            <a:endParaRPr lang="en-US" sz="1944" dirty="0"/>
          </a:p>
        </p:txBody>
      </p:sp>
      <p:sp>
        <p:nvSpPr>
          <p:cNvPr id="19" name="span"/>
          <p:cNvSpPr/>
          <p:nvPr/>
        </p:nvSpPr>
        <p:spPr>
          <a:xfrm>
            <a:off x="5293995" y="2429637"/>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20" name="span"/>
          <p:cNvSpPr/>
          <p:nvPr/>
        </p:nvSpPr>
        <p:spPr>
          <a:xfrm>
            <a:off x="487680" y="2799969"/>
            <a:ext cx="5085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their</a:t>
            </a:r>
            <a:endParaRPr lang="en-US" sz="1944" dirty="0"/>
          </a:p>
        </p:txBody>
      </p:sp>
      <p:sp>
        <p:nvSpPr>
          <p:cNvPr id="21" name="span"/>
          <p:cNvSpPr/>
          <p:nvPr/>
        </p:nvSpPr>
        <p:spPr>
          <a:xfrm>
            <a:off x="1065562" y="2799969"/>
            <a:ext cx="4884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own</a:t>
            </a:r>
            <a:endParaRPr lang="en-US" sz="1944" dirty="0"/>
          </a:p>
        </p:txBody>
      </p:sp>
      <p:sp>
        <p:nvSpPr>
          <p:cNvPr id="22" name="span"/>
          <p:cNvSpPr/>
          <p:nvPr/>
        </p:nvSpPr>
        <p:spPr>
          <a:xfrm>
            <a:off x="1623346" y="2799969"/>
            <a:ext cx="7772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needs.</a:t>
            </a:r>
            <a:endParaRPr lang="en-US" sz="1944"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64277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but don't be afraid</a:t>
            </a:r>
            <a:endParaRPr lang="en-US" sz="3240" dirty="0"/>
          </a:p>
        </p:txBody>
      </p:sp>
      <p:sp>
        <p:nvSpPr>
          <p:cNvPr id="5" name="span"/>
          <p:cNvSpPr/>
          <p:nvPr/>
        </p:nvSpPr>
        <p:spPr>
          <a:xfrm>
            <a:off x="487680" y="1083945"/>
            <a:ext cx="302523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to be harsh ...</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6588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Quick</a:t>
            </a:r>
            <a:endParaRPr lang="en-US" sz="1944" dirty="0"/>
          </a:p>
        </p:txBody>
      </p:sp>
      <p:sp>
        <p:nvSpPr>
          <p:cNvPr id="8" name="span"/>
          <p:cNvSpPr/>
          <p:nvPr/>
        </p:nvSpPr>
        <p:spPr>
          <a:xfrm>
            <a:off x="1374839" y="2137410"/>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9" name="span"/>
          <p:cNvSpPr/>
          <p:nvPr/>
        </p:nvSpPr>
        <p:spPr>
          <a:xfrm>
            <a:off x="2032826" y="2137410"/>
            <a:ext cx="98774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effective</a:t>
            </a:r>
            <a:endParaRPr lang="en-US" sz="1944" dirty="0"/>
          </a:p>
        </p:txBody>
      </p:sp>
      <p:sp>
        <p:nvSpPr>
          <p:cNvPr id="10" name="span"/>
          <p:cNvSpPr/>
          <p:nvPr/>
        </p:nvSpPr>
        <p:spPr>
          <a:xfrm>
            <a:off x="3248882" y="2137410"/>
            <a:ext cx="14814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interventions</a:t>
            </a:r>
            <a:endParaRPr lang="en-US" sz="1944" dirty="0"/>
          </a:p>
        </p:txBody>
      </p:sp>
      <p:sp>
        <p:nvSpPr>
          <p:cNvPr id="11" name="span"/>
          <p:cNvSpPr/>
          <p:nvPr/>
        </p:nvSpPr>
        <p:spPr>
          <a:xfrm>
            <a:off x="4958620" y="2137410"/>
            <a:ext cx="649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12" name="span"/>
          <p:cNvSpPr/>
          <p:nvPr/>
        </p:nvSpPr>
        <p:spPr>
          <a:xfrm>
            <a:off x="487680" y="2507742"/>
            <a:ext cx="16686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uncomfortable</a:t>
            </a:r>
            <a:endParaRPr lang="en-US" sz="1944" dirty="0"/>
          </a:p>
        </p:txBody>
      </p:sp>
      <p:sp>
        <p:nvSpPr>
          <p:cNvPr id="13" name="span"/>
          <p:cNvSpPr/>
          <p:nvPr/>
        </p:nvSpPr>
        <p:spPr>
          <a:xfrm>
            <a:off x="2225707" y="2507742"/>
            <a:ext cx="10901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situations</a:t>
            </a:r>
            <a:endParaRPr lang="en-US" sz="1944" dirty="0"/>
          </a:p>
        </p:txBody>
      </p:sp>
      <p:sp>
        <p:nvSpPr>
          <p:cNvPr id="14" name="span"/>
          <p:cNvSpPr/>
          <p:nvPr/>
        </p:nvSpPr>
        <p:spPr>
          <a:xfrm>
            <a:off x="3385185" y="2507742"/>
            <a:ext cx="36347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are</a:t>
            </a:r>
            <a:endParaRPr lang="en-US" sz="1944" dirty="0"/>
          </a:p>
        </p:txBody>
      </p:sp>
      <p:sp>
        <p:nvSpPr>
          <p:cNvPr id="15" name="span"/>
          <p:cNvSpPr/>
          <p:nvPr/>
        </p:nvSpPr>
        <p:spPr>
          <a:xfrm>
            <a:off x="3818001" y="2507742"/>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4249579" y="2507742"/>
            <a:ext cx="4593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key.</a:t>
            </a:r>
            <a:endParaRPr lang="en-US" sz="1944" dirty="0"/>
          </a:p>
        </p:txBody>
      </p:sp>
      <p:sp>
        <p:nvSpPr>
          <p:cNvPr id="17" name="span"/>
          <p:cNvSpPr/>
          <p:nvPr/>
        </p:nvSpPr>
        <p:spPr>
          <a:xfrm>
            <a:off x="487680" y="3365754"/>
            <a:ext cx="9863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Avoiding</a:t>
            </a:r>
            <a:endParaRPr lang="en-US" sz="1944" dirty="0"/>
          </a:p>
        </p:txBody>
      </p:sp>
      <p:sp>
        <p:nvSpPr>
          <p:cNvPr id="18" name="span"/>
          <p:cNvSpPr/>
          <p:nvPr/>
        </p:nvSpPr>
        <p:spPr>
          <a:xfrm>
            <a:off x="1687068" y="3365754"/>
            <a:ext cx="9291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creating</a:t>
            </a:r>
            <a:endParaRPr lang="en-US" sz="1944" dirty="0"/>
          </a:p>
        </p:txBody>
      </p:sp>
      <p:sp>
        <p:nvSpPr>
          <p:cNvPr id="19" name="span"/>
          <p:cNvSpPr/>
          <p:nvPr/>
        </p:nvSpPr>
        <p:spPr>
          <a:xfrm>
            <a:off x="2829306" y="3365754"/>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0" name="span"/>
          <p:cNvSpPr/>
          <p:nvPr/>
        </p:nvSpPr>
        <p:spPr>
          <a:xfrm>
            <a:off x="3178112" y="3365754"/>
            <a:ext cx="5391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toxic</a:t>
            </a:r>
            <a:endParaRPr lang="en-US" sz="1944" dirty="0"/>
          </a:p>
        </p:txBody>
      </p:sp>
      <p:sp>
        <p:nvSpPr>
          <p:cNvPr id="21" name="span"/>
          <p:cNvSpPr/>
          <p:nvPr/>
        </p:nvSpPr>
        <p:spPr>
          <a:xfrm>
            <a:off x="3930301" y="3365754"/>
            <a:ext cx="1279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community</a:t>
            </a:r>
            <a:endParaRPr lang="en-US" sz="1944" dirty="0"/>
          </a:p>
        </p:txBody>
      </p:sp>
      <p:sp>
        <p:nvSpPr>
          <p:cNvPr id="22" name="span"/>
          <p:cNvSpPr/>
          <p:nvPr/>
        </p:nvSpPr>
        <p:spPr>
          <a:xfrm>
            <a:off x="5423154" y="3365754"/>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3" name="span"/>
          <p:cNvSpPr/>
          <p:nvPr/>
        </p:nvSpPr>
        <p:spPr>
          <a:xfrm>
            <a:off x="487680" y="3736086"/>
            <a:ext cx="7908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always</a:t>
            </a:r>
            <a:endParaRPr lang="en-US" sz="1944" dirty="0"/>
          </a:p>
        </p:txBody>
      </p:sp>
      <p:sp>
        <p:nvSpPr>
          <p:cNvPr id="24" name="span"/>
          <p:cNvSpPr/>
          <p:nvPr/>
        </p:nvSpPr>
        <p:spPr>
          <a:xfrm>
            <a:off x="1347883" y="3736086"/>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25" name="span"/>
          <p:cNvSpPr/>
          <p:nvPr/>
        </p:nvSpPr>
        <p:spPr>
          <a:xfrm>
            <a:off x="2496217" y="3736086"/>
            <a:ext cx="8658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priority.</a:t>
            </a:r>
            <a:endParaRPr lang="en-US" sz="1944" dirty="0"/>
          </a:p>
        </p:txBody>
      </p:sp>
      <p:sp>
        <p:nvSpPr>
          <p:cNvPr id="26" name="em"/>
          <p:cNvSpPr/>
          <p:nvPr/>
        </p:nvSpPr>
        <p:spPr>
          <a:xfrm>
            <a:off x="1930337" y="3736086"/>
            <a:ext cx="49644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first</a:t>
            </a:r>
            <a:endParaRPr lang="en-US" sz="1944"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172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and don't forget to</a:t>
            </a:r>
            <a:endParaRPr lang="en-US" sz="3240" dirty="0"/>
          </a:p>
        </p:txBody>
      </p:sp>
      <p:sp>
        <p:nvSpPr>
          <p:cNvPr id="5" name="span"/>
          <p:cNvSpPr/>
          <p:nvPr/>
        </p:nvSpPr>
        <p:spPr>
          <a:xfrm>
            <a:off x="487680" y="1083945"/>
            <a:ext cx="181508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be kind!</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437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8" name="span"/>
          <p:cNvSpPr/>
          <p:nvPr/>
        </p:nvSpPr>
        <p:spPr>
          <a:xfrm>
            <a:off x="1047274" y="2137410"/>
            <a:ext cx="37423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will</a:t>
            </a:r>
            <a:endParaRPr lang="en-US" sz="1944" dirty="0"/>
          </a:p>
        </p:txBody>
      </p:sp>
      <p:sp>
        <p:nvSpPr>
          <p:cNvPr id="9" name="span"/>
          <p:cNvSpPr/>
          <p:nvPr/>
        </p:nvSpPr>
        <p:spPr>
          <a:xfrm>
            <a:off x="1543812" y="2137410"/>
            <a:ext cx="3655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get</a:t>
            </a:r>
            <a:endParaRPr lang="en-US" sz="1944" dirty="0"/>
          </a:p>
        </p:txBody>
      </p:sp>
      <p:sp>
        <p:nvSpPr>
          <p:cNvPr id="10" name="span"/>
          <p:cNvSpPr/>
          <p:nvPr/>
        </p:nvSpPr>
        <p:spPr>
          <a:xfrm>
            <a:off x="2031778" y="2137410"/>
            <a:ext cx="787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11" name="span"/>
          <p:cNvSpPr/>
          <p:nvPr/>
        </p:nvSpPr>
        <p:spPr>
          <a:xfrm>
            <a:off x="2941606" y="2137410"/>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12" name="span"/>
          <p:cNvSpPr/>
          <p:nvPr/>
        </p:nvSpPr>
        <p:spPr>
          <a:xfrm>
            <a:off x="3295555" y="2137410"/>
            <a:ext cx="2508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13" name="span"/>
          <p:cNvSpPr/>
          <p:nvPr/>
        </p:nvSpPr>
        <p:spPr>
          <a:xfrm>
            <a:off x="3668840" y="2137410"/>
            <a:ext cx="13875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knowledges</a:t>
            </a:r>
            <a:endParaRPr lang="en-US" sz="1944" dirty="0"/>
          </a:p>
        </p:txBody>
      </p:sp>
      <p:sp>
        <p:nvSpPr>
          <p:cNvPr id="14" name="span"/>
          <p:cNvSpPr/>
          <p:nvPr/>
        </p:nvSpPr>
        <p:spPr>
          <a:xfrm>
            <a:off x="5178647" y="2137410"/>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5" name="span"/>
          <p:cNvSpPr/>
          <p:nvPr/>
        </p:nvSpPr>
        <p:spPr>
          <a:xfrm>
            <a:off x="487680" y="2507742"/>
            <a:ext cx="1251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expertises.</a:t>
            </a:r>
            <a:endParaRPr lang="en-US" sz="1944" dirty="0"/>
          </a:p>
        </p:txBody>
      </p:sp>
      <p:sp>
        <p:nvSpPr>
          <p:cNvPr id="16" name="span"/>
          <p:cNvSpPr/>
          <p:nvPr/>
        </p:nvSpPr>
        <p:spPr>
          <a:xfrm>
            <a:off x="2012156" y="2507742"/>
            <a:ext cx="3035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17" name="span"/>
          <p:cNvSpPr/>
          <p:nvPr/>
        </p:nvSpPr>
        <p:spPr>
          <a:xfrm>
            <a:off x="2588324" y="2507742"/>
            <a:ext cx="8497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patient,</a:t>
            </a:r>
            <a:endParaRPr lang="en-US" sz="1944" dirty="0"/>
          </a:p>
        </p:txBody>
      </p:sp>
      <p:sp>
        <p:nvSpPr>
          <p:cNvPr id="18" name="span"/>
          <p:cNvSpPr/>
          <p:nvPr/>
        </p:nvSpPr>
        <p:spPr>
          <a:xfrm>
            <a:off x="3710654" y="2507742"/>
            <a:ext cx="11470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especially</a:t>
            </a:r>
            <a:endParaRPr lang="en-US" sz="1944" dirty="0"/>
          </a:p>
        </p:txBody>
      </p:sp>
      <p:sp>
        <p:nvSpPr>
          <p:cNvPr id="19" name="span"/>
          <p:cNvSpPr/>
          <p:nvPr/>
        </p:nvSpPr>
        <p:spPr>
          <a:xfrm>
            <a:off x="5130356" y="2507742"/>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20" name="span"/>
          <p:cNvSpPr/>
          <p:nvPr/>
        </p:nvSpPr>
        <p:spPr>
          <a:xfrm>
            <a:off x="487680" y="2878074"/>
            <a:ext cx="14094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newcomers.</a:t>
            </a:r>
            <a:endParaRPr lang="en-US" sz="1944" dirty="0"/>
          </a:p>
        </p:txBody>
      </p:sp>
      <p:sp>
        <p:nvSpPr>
          <p:cNvPr id="21" name="span"/>
          <p:cNvSpPr/>
          <p:nvPr/>
        </p:nvSpPr>
        <p:spPr>
          <a:xfrm>
            <a:off x="487680" y="3736086"/>
            <a:ext cx="10693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Basically,</a:t>
            </a:r>
            <a:endParaRPr lang="en-US" sz="1944" dirty="0"/>
          </a:p>
        </p:txBody>
      </p:sp>
      <p:sp>
        <p:nvSpPr>
          <p:cNvPr id="22" name="span"/>
          <p:cNvSpPr/>
          <p:nvPr/>
        </p:nvSpPr>
        <p:spPr>
          <a:xfrm>
            <a:off x="1859756" y="3736086"/>
            <a:ext cx="3307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it's</a:t>
            </a:r>
            <a:endParaRPr lang="en-US" sz="1944" dirty="0"/>
          </a:p>
        </p:txBody>
      </p:sp>
      <p:sp>
        <p:nvSpPr>
          <p:cNvPr id="23" name="span"/>
          <p:cNvSpPr/>
          <p:nvPr/>
        </p:nvSpPr>
        <p:spPr>
          <a:xfrm>
            <a:off x="2493264" y="3736086"/>
            <a:ext cx="3832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like</a:t>
            </a:r>
            <a:endParaRPr lang="en-US" sz="1944" dirty="0"/>
          </a:p>
        </p:txBody>
      </p:sp>
      <p:sp>
        <p:nvSpPr>
          <p:cNvPr id="24" name="span"/>
          <p:cNvSpPr/>
          <p:nvPr/>
        </p:nvSpPr>
        <p:spPr>
          <a:xfrm>
            <a:off x="4343114" y="3736086"/>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25" name="span"/>
          <p:cNvSpPr/>
          <p:nvPr/>
        </p:nvSpPr>
        <p:spPr>
          <a:xfrm>
            <a:off x="4715542" y="3736086"/>
            <a:ext cx="89268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endless</a:t>
            </a:r>
            <a:endParaRPr lang="en-US" sz="1944" dirty="0"/>
          </a:p>
        </p:txBody>
      </p:sp>
      <p:sp>
        <p:nvSpPr>
          <p:cNvPr id="26" name="span"/>
          <p:cNvSpPr/>
          <p:nvPr/>
        </p:nvSpPr>
        <p:spPr>
          <a:xfrm>
            <a:off x="487680" y="4106418"/>
            <a:ext cx="10571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patience,</a:t>
            </a:r>
            <a:endParaRPr lang="en-US" sz="1944" dirty="0"/>
          </a:p>
        </p:txBody>
      </p:sp>
      <p:sp>
        <p:nvSpPr>
          <p:cNvPr id="27" name="span"/>
          <p:cNvSpPr/>
          <p:nvPr/>
        </p:nvSpPr>
        <p:spPr>
          <a:xfrm>
            <a:off x="1614202" y="4106418"/>
            <a:ext cx="612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close</a:t>
            </a:r>
            <a:endParaRPr lang="en-US" sz="1944" dirty="0"/>
          </a:p>
        </p:txBody>
      </p:sp>
      <p:sp>
        <p:nvSpPr>
          <p:cNvPr id="28" name="span"/>
          <p:cNvSpPr/>
          <p:nvPr/>
        </p:nvSpPr>
        <p:spPr>
          <a:xfrm>
            <a:off x="2296097" y="4106418"/>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9" name="span"/>
          <p:cNvSpPr/>
          <p:nvPr/>
        </p:nvSpPr>
        <p:spPr>
          <a:xfrm>
            <a:off x="2583561" y="4106418"/>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30" name="span"/>
          <p:cNvSpPr/>
          <p:nvPr/>
        </p:nvSpPr>
        <p:spPr>
          <a:xfrm>
            <a:off x="2944559" y="4106418"/>
            <a:ext cx="13564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recognition.</a:t>
            </a:r>
            <a:endParaRPr lang="en-US" sz="1944" dirty="0"/>
          </a:p>
        </p:txBody>
      </p:sp>
      <p:sp>
        <p:nvSpPr>
          <p:cNvPr id="31" name="em"/>
          <p:cNvSpPr/>
          <p:nvPr/>
        </p:nvSpPr>
        <p:spPr>
          <a:xfrm>
            <a:off x="3179350" y="3736086"/>
            <a:ext cx="116376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parenting</a:t>
            </a:r>
            <a:endParaRPr lang="en-US" sz="1944"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336292"/>
            <a:ext cx="371084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But here we're</a:t>
            </a:r>
            <a:endParaRPr lang="en-US" sz="4277" dirty="0"/>
          </a:p>
        </p:txBody>
      </p:sp>
      <p:sp>
        <p:nvSpPr>
          <p:cNvPr id="5" name="span"/>
          <p:cNvSpPr/>
          <p:nvPr/>
        </p:nvSpPr>
        <p:spPr>
          <a:xfrm>
            <a:off x="487680" y="3083052"/>
            <a:ext cx="342576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talking about</a:t>
            </a:r>
            <a:endParaRPr lang="en-US" sz="4277" dirty="0"/>
          </a:p>
        </p:txBody>
      </p:sp>
      <p:sp>
        <p:nvSpPr>
          <p:cNvPr id="6" name="span"/>
          <p:cNvSpPr/>
          <p:nvPr/>
        </p:nvSpPr>
        <p:spPr>
          <a:xfrm>
            <a:off x="487680" y="3829812"/>
            <a:ext cx="270443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breeding...</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49427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job NEVER ends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5048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Too big to fail</a:t>
            </a:r>
            <a:endParaRPr lang="en-US" sz="1814" dirty="0"/>
          </a:p>
        </p:txBody>
      </p:sp>
      <p:sp>
        <p:nvSpPr>
          <p:cNvPr id="7" name="span"/>
          <p:cNvSpPr/>
          <p:nvPr/>
        </p:nvSpPr>
        <p:spPr>
          <a:xfrm>
            <a:off x="1341120" y="1898999"/>
            <a:ext cx="78790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Once you start a community, you are responsible for maintaining it. Potentially forever.</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5944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Don't take it personally</a:t>
            </a:r>
            <a:endParaRPr lang="en-US" sz="1814" dirty="0"/>
          </a:p>
        </p:txBody>
      </p:sp>
      <p:sp>
        <p:nvSpPr>
          <p:cNvPr id="10" name="span"/>
          <p:cNvSpPr/>
          <p:nvPr/>
        </p:nvSpPr>
        <p:spPr>
          <a:xfrm>
            <a:off x="1341120" y="3246215"/>
            <a:ext cx="519274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best way to manage such communities is to avoid a </a:t>
            </a:r>
            <a:endParaRPr lang="en-US" sz="1555" dirty="0"/>
          </a:p>
        </p:txBody>
      </p:sp>
      <p:sp>
        <p:nvSpPr>
          <p:cNvPr id="11" name="span"/>
          <p:cNvSpPr/>
          <p:nvPr/>
        </p:nvSpPr>
        <p:spPr>
          <a:xfrm>
            <a:off x="8232077" y="324621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2" name="em"/>
          <p:cNvSpPr/>
          <p:nvPr/>
        </p:nvSpPr>
        <p:spPr>
          <a:xfrm>
            <a:off x="6533864" y="3246215"/>
            <a:ext cx="1698212"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one-person show</a:t>
            </a:r>
            <a:endParaRPr lang="en-US" sz="1555" dirty="0"/>
          </a:p>
        </p:txBody>
      </p:sp>
      <p:pic>
        <p:nvPicPr>
          <p:cNvPr id="13"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4" name="span"/>
          <p:cNvSpPr/>
          <p:nvPr/>
        </p:nvSpPr>
        <p:spPr>
          <a:xfrm>
            <a:off x="1341120" y="4253865"/>
            <a:ext cx="284235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Everybody is replaceable</a:t>
            </a:r>
            <a:endParaRPr lang="en-US" sz="1814" dirty="0"/>
          </a:p>
        </p:txBody>
      </p:sp>
      <p:sp>
        <p:nvSpPr>
          <p:cNvPr id="15" name="span"/>
          <p:cNvSpPr/>
          <p:nvPr/>
        </p:nvSpPr>
        <p:spPr>
          <a:xfrm>
            <a:off x="1341120" y="4581239"/>
            <a:ext cx="849934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people are important, but prepare the community to survive if people suddenly disappear.</a:t>
            </a:r>
            <a:endParaRPr lang="en-US" sz="1555"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3" name="article.freya@slide.theme@bg-red.theme@separator.theme@fg-white"/>
          <p:cNvSpPr/>
          <p:nvPr/>
        </p:nvSpPr>
        <p:spPr>
          <a:xfrm>
            <a:off x="0" y="0"/>
            <a:ext cx="12192000" cy="6827520"/>
          </a:xfrm>
          <a:prstGeom prst="rect">
            <a:avLst/>
          </a:prstGeom>
          <a:solidFill>
            <a:srgbClr val="DC2626"/>
          </a:solidFill>
          <a:ln w="12700">
            <a:solidFill>
              <a:srgbClr val="DC2626">
                <a:alpha val="0"/>
              </a:srgbClr>
            </a:solidFill>
            <a:prstDash val="solid"/>
          </a:ln>
        </p:spPr>
      </p:sp>
      <p:sp>
        <p:nvSpPr>
          <p:cNvPr id="4" name="span"/>
          <p:cNvSpPr/>
          <p:nvPr/>
        </p:nvSpPr>
        <p:spPr>
          <a:xfrm>
            <a:off x="487680" y="2709672"/>
            <a:ext cx="3654362"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Nobody wants</a:t>
            </a:r>
            <a:endParaRPr lang="en-US" sz="4277" dirty="0"/>
          </a:p>
        </p:txBody>
      </p:sp>
      <p:sp>
        <p:nvSpPr>
          <p:cNvPr id="5" name="span"/>
          <p:cNvSpPr/>
          <p:nvPr/>
        </p:nvSpPr>
        <p:spPr>
          <a:xfrm>
            <a:off x="487680" y="3456432"/>
            <a:ext cx="274405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to be sued!</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7175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do we need legal licenses?</a:t>
            </a:r>
            <a:endParaRPr lang="en-US" sz="3240" dirty="0"/>
          </a:p>
        </p:txBody>
      </p:sp>
      <p:sp>
        <p:nvSpPr>
          <p:cNvPr id="5" name="span"/>
          <p:cNvSpPr/>
          <p:nvPr/>
        </p:nvSpPr>
        <p:spPr>
          <a:xfrm>
            <a:off x="487680" y="1571625"/>
            <a:ext cx="6400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Since</a:t>
            </a:r>
            <a:endParaRPr lang="en-US" sz="1944" dirty="0"/>
          </a:p>
        </p:txBody>
      </p:sp>
      <p:sp>
        <p:nvSpPr>
          <p:cNvPr id="6" name="span"/>
          <p:cNvSpPr/>
          <p:nvPr/>
        </p:nvSpPr>
        <p:spPr>
          <a:xfrm>
            <a:off x="1233583" y="1571625"/>
            <a:ext cx="6243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7" name="span"/>
          <p:cNvSpPr/>
          <p:nvPr/>
        </p:nvSpPr>
        <p:spPr>
          <a:xfrm>
            <a:off x="1963769" y="1571625"/>
            <a:ext cx="813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8" name="span"/>
          <p:cNvSpPr/>
          <p:nvPr/>
        </p:nvSpPr>
        <p:spPr>
          <a:xfrm>
            <a:off x="2883122" y="1571625"/>
            <a:ext cx="1024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9" name="span"/>
          <p:cNvSpPr/>
          <p:nvPr/>
        </p:nvSpPr>
        <p:spPr>
          <a:xfrm>
            <a:off x="4013835"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4304824" y="1571625"/>
            <a:ext cx="5646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used</a:t>
            </a:r>
            <a:endParaRPr lang="en-US" sz="1944" dirty="0"/>
          </a:p>
        </p:txBody>
      </p:sp>
      <p:sp>
        <p:nvSpPr>
          <p:cNvPr id="11" name="span"/>
          <p:cNvSpPr/>
          <p:nvPr/>
        </p:nvSpPr>
        <p:spPr>
          <a:xfrm>
            <a:off x="4975193" y="1571625"/>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2" name="span"/>
          <p:cNvSpPr/>
          <p:nvPr/>
        </p:nvSpPr>
        <p:spPr>
          <a:xfrm>
            <a:off x="5283994" y="1571625"/>
            <a:ext cx="643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every</a:t>
            </a:r>
            <a:endParaRPr lang="en-US" sz="1944" dirty="0"/>
          </a:p>
        </p:txBody>
      </p:sp>
      <p:sp>
        <p:nvSpPr>
          <p:cNvPr id="13" name="span"/>
          <p:cNvSpPr/>
          <p:nvPr/>
        </p:nvSpPr>
        <p:spPr>
          <a:xfrm>
            <a:off x="6033611" y="1571625"/>
            <a:ext cx="76962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sector,</a:t>
            </a:r>
            <a:endParaRPr lang="en-US" sz="1944" dirty="0"/>
          </a:p>
        </p:txBody>
      </p:sp>
      <p:sp>
        <p:nvSpPr>
          <p:cNvPr id="14" name="span"/>
          <p:cNvSpPr/>
          <p:nvPr/>
        </p:nvSpPr>
        <p:spPr>
          <a:xfrm>
            <a:off x="6909054" y="1571625"/>
            <a:ext cx="1313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15" name="span"/>
          <p:cNvSpPr/>
          <p:nvPr/>
        </p:nvSpPr>
        <p:spPr>
          <a:xfrm>
            <a:off x="7146227" y="1571625"/>
            <a:ext cx="408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has</a:t>
            </a:r>
            <a:endParaRPr lang="en-US" sz="1944" dirty="0"/>
          </a:p>
        </p:txBody>
      </p:sp>
      <p:sp>
        <p:nvSpPr>
          <p:cNvPr id="16" name="span"/>
          <p:cNvSpPr/>
          <p:nvPr/>
        </p:nvSpPr>
        <p:spPr>
          <a:xfrm>
            <a:off x="7660577" y="1571625"/>
            <a:ext cx="5427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legal</a:t>
            </a:r>
            <a:endParaRPr lang="en-US" sz="1944" dirty="0"/>
          </a:p>
        </p:txBody>
      </p:sp>
      <p:sp>
        <p:nvSpPr>
          <p:cNvPr id="17" name="span"/>
          <p:cNvSpPr/>
          <p:nvPr/>
        </p:nvSpPr>
        <p:spPr>
          <a:xfrm>
            <a:off x="8309134" y="1571625"/>
            <a:ext cx="13634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implications</a:t>
            </a:r>
            <a:endParaRPr lang="en-US" sz="1944" dirty="0"/>
          </a:p>
        </p:txBody>
      </p:sp>
      <p:sp>
        <p:nvSpPr>
          <p:cNvPr id="18" name="span"/>
          <p:cNvSpPr/>
          <p:nvPr/>
        </p:nvSpPr>
        <p:spPr>
          <a:xfrm>
            <a:off x="9778365"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9" name="span"/>
          <p:cNvSpPr/>
          <p:nvPr/>
        </p:nvSpPr>
        <p:spPr>
          <a:xfrm>
            <a:off x="10313765" y="1571625"/>
            <a:ext cx="8474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liability.</a:t>
            </a:r>
            <a:endParaRPr lang="en-US" sz="1944" dirty="0"/>
          </a:p>
        </p:txBody>
      </p:sp>
      <p:sp>
        <p:nvSpPr>
          <p:cNvPr id="20" name="span"/>
          <p:cNvSpPr/>
          <p:nvPr/>
        </p:nvSpPr>
        <p:spPr>
          <a:xfrm>
            <a:off x="11267027" y="1571625"/>
            <a:ext cx="437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21" name="span"/>
          <p:cNvSpPr/>
          <p:nvPr/>
        </p:nvSpPr>
        <p:spPr>
          <a:xfrm>
            <a:off x="487680" y="1941957"/>
            <a:ext cx="58016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need</a:t>
            </a:r>
            <a:endParaRPr lang="en-US" sz="1944" dirty="0"/>
          </a:p>
        </p:txBody>
      </p:sp>
      <p:sp>
        <p:nvSpPr>
          <p:cNvPr id="22" name="span"/>
          <p:cNvSpPr/>
          <p:nvPr/>
        </p:nvSpPr>
        <p:spPr>
          <a:xfrm>
            <a:off x="1137190" y="1941957"/>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3" name="span"/>
          <p:cNvSpPr/>
          <p:nvPr/>
        </p:nvSpPr>
        <p:spPr>
          <a:xfrm>
            <a:off x="1424559" y="1941957"/>
            <a:ext cx="6168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avoid</a:t>
            </a:r>
            <a:endParaRPr lang="en-US" sz="1944" dirty="0"/>
          </a:p>
        </p:txBody>
      </p:sp>
      <p:sp>
        <p:nvSpPr>
          <p:cNvPr id="24" name="span"/>
          <p:cNvSpPr/>
          <p:nvPr/>
        </p:nvSpPr>
        <p:spPr>
          <a:xfrm>
            <a:off x="2110740" y="1941957"/>
            <a:ext cx="17608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consequences.</a:t>
            </a:r>
            <a:endParaRPr lang="en-US" sz="1944" dirty="0"/>
          </a:p>
        </p:txBody>
      </p:sp>
      <p:sp>
        <p:nvSpPr>
          <p:cNvPr id="25" name="em"/>
          <p:cNvSpPr/>
          <p:nvPr/>
        </p:nvSpPr>
        <p:spPr>
          <a:xfrm>
            <a:off x="487680" y="2787777"/>
            <a:ext cx="3297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Do</a:t>
            </a:r>
            <a:endParaRPr lang="en-US" sz="1944" dirty="0"/>
          </a:p>
        </p:txBody>
      </p:sp>
      <p:sp>
        <p:nvSpPr>
          <p:cNvPr id="26" name="em"/>
          <p:cNvSpPr/>
          <p:nvPr/>
        </p:nvSpPr>
        <p:spPr>
          <a:xfrm>
            <a:off x="875824" y="2787777"/>
            <a:ext cx="39557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not</a:t>
            </a:r>
            <a:endParaRPr lang="en-US" sz="1944" dirty="0"/>
          </a:p>
        </p:txBody>
      </p:sp>
      <p:sp>
        <p:nvSpPr>
          <p:cNvPr id="27" name="em"/>
          <p:cNvSpPr/>
          <p:nvPr/>
        </p:nvSpPr>
        <p:spPr>
          <a:xfrm>
            <a:off x="1329785" y="2787777"/>
            <a:ext cx="99288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reinvent</a:t>
            </a:r>
            <a:endParaRPr lang="en-US" sz="1944" dirty="0"/>
          </a:p>
        </p:txBody>
      </p:sp>
      <p:sp>
        <p:nvSpPr>
          <p:cNvPr id="28" name="em"/>
          <p:cNvSpPr/>
          <p:nvPr/>
        </p:nvSpPr>
        <p:spPr>
          <a:xfrm>
            <a:off x="2380964" y="2787777"/>
            <a:ext cx="39195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a:t>
            </a:r>
            <a:endParaRPr lang="en-US" sz="1944" dirty="0"/>
          </a:p>
        </p:txBody>
      </p:sp>
      <p:sp>
        <p:nvSpPr>
          <p:cNvPr id="29" name="em"/>
          <p:cNvSpPr/>
          <p:nvPr/>
        </p:nvSpPr>
        <p:spPr>
          <a:xfrm>
            <a:off x="2831306" y="2787777"/>
            <a:ext cx="79952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wheel,</a:t>
            </a:r>
            <a:endParaRPr lang="en-US" sz="1944" dirty="0"/>
          </a:p>
        </p:txBody>
      </p:sp>
      <p:sp>
        <p:nvSpPr>
          <p:cNvPr id="30" name="em"/>
          <p:cNvSpPr/>
          <p:nvPr/>
        </p:nvSpPr>
        <p:spPr>
          <a:xfrm>
            <a:off x="3689223" y="2787777"/>
            <a:ext cx="88725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choose</a:t>
            </a:r>
            <a:endParaRPr lang="en-US" sz="1944" dirty="0"/>
          </a:p>
        </p:txBody>
      </p:sp>
      <p:sp>
        <p:nvSpPr>
          <p:cNvPr id="31" name="em"/>
          <p:cNvSpPr/>
          <p:nvPr/>
        </p:nvSpPr>
        <p:spPr>
          <a:xfrm>
            <a:off x="4634865" y="2787777"/>
            <a:ext cx="297085"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an</a:t>
            </a:r>
            <a:endParaRPr lang="en-US" sz="1944" dirty="0"/>
          </a:p>
        </p:txBody>
      </p:sp>
      <p:sp>
        <p:nvSpPr>
          <p:cNvPr id="32" name="em"/>
          <p:cNvSpPr/>
          <p:nvPr/>
        </p:nvSpPr>
        <p:spPr>
          <a:xfrm>
            <a:off x="4990338" y="2787777"/>
            <a:ext cx="95764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existing</a:t>
            </a:r>
            <a:endParaRPr lang="en-US" sz="1944" dirty="0"/>
          </a:p>
        </p:txBody>
      </p:sp>
      <p:sp>
        <p:nvSpPr>
          <p:cNvPr id="33" name="em"/>
          <p:cNvSpPr/>
          <p:nvPr/>
        </p:nvSpPr>
        <p:spPr>
          <a:xfrm>
            <a:off x="6006370" y="2787777"/>
            <a:ext cx="94869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license!</a:t>
            </a:r>
            <a:endParaRPr lang="en-US" sz="1944"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5042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Remember, it's permanent ...</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764536"/>
            <a:ext cx="1219200" cy="1219200"/>
          </a:xfrm>
          <a:prstGeom prst="rect">
            <a:avLst/>
          </a:prstGeom>
        </p:spPr>
      </p:pic>
      <p:sp>
        <p:nvSpPr>
          <p:cNvPr id="8" name="span"/>
          <p:cNvSpPr/>
          <p:nvPr/>
        </p:nvSpPr>
        <p:spPr>
          <a:xfrm>
            <a:off x="1098042" y="4258056"/>
            <a:ext cx="20222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You can change...</a:t>
            </a:r>
            <a:endParaRPr lang="en-US" sz="1814" dirty="0"/>
          </a:p>
        </p:txBody>
      </p:sp>
      <p:sp>
        <p:nvSpPr>
          <p:cNvPr id="9" name="span"/>
          <p:cNvSpPr/>
          <p:nvPr/>
        </p:nvSpPr>
        <p:spPr>
          <a:xfrm>
            <a:off x="533876" y="4585430"/>
            <a:ext cx="315058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With every release, you can pick a</a:t>
            </a:r>
            <a:endParaRPr lang="en-US" sz="1555" dirty="0"/>
          </a:p>
        </p:txBody>
      </p:sp>
      <p:sp>
        <p:nvSpPr>
          <p:cNvPr id="10" name="span"/>
          <p:cNvSpPr/>
          <p:nvPr/>
        </p:nvSpPr>
        <p:spPr>
          <a:xfrm>
            <a:off x="1000030" y="4856988"/>
            <a:ext cx="22183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new compatible license.</a:t>
            </a:r>
            <a:endParaRPr lang="en-US" sz="1555" dirty="0"/>
          </a:p>
        </p:txBody>
      </p:sp>
      <p:pic>
        <p:nvPicPr>
          <p:cNvPr id="11"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764536"/>
            <a:ext cx="1219200" cy="1219200"/>
          </a:xfrm>
          <a:prstGeom prst="rect">
            <a:avLst/>
          </a:prstGeom>
        </p:spPr>
      </p:pic>
      <p:sp>
        <p:nvSpPr>
          <p:cNvPr id="12" name="span"/>
          <p:cNvSpPr/>
          <p:nvPr/>
        </p:nvSpPr>
        <p:spPr>
          <a:xfrm>
            <a:off x="4780693" y="4258056"/>
            <a:ext cx="263051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but not retroactively.</a:t>
            </a:r>
            <a:endParaRPr lang="en-US" sz="1814" dirty="0"/>
          </a:p>
        </p:txBody>
      </p:sp>
      <p:sp>
        <p:nvSpPr>
          <p:cNvPr id="13" name="span"/>
          <p:cNvSpPr/>
          <p:nvPr/>
        </p:nvSpPr>
        <p:spPr>
          <a:xfrm>
            <a:off x="4646295" y="4585430"/>
            <a:ext cx="289931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Only new releases use different</a:t>
            </a:r>
            <a:endParaRPr lang="en-US" sz="1555" dirty="0"/>
          </a:p>
        </p:txBody>
      </p:sp>
      <p:sp>
        <p:nvSpPr>
          <p:cNvPr id="14" name="span"/>
          <p:cNvSpPr/>
          <p:nvPr/>
        </p:nvSpPr>
        <p:spPr>
          <a:xfrm>
            <a:off x="4656677" y="4856988"/>
            <a:ext cx="287864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licenses. Past is unchangeable.</a:t>
            </a:r>
            <a:endParaRPr lang="en-US" sz="1555" dirty="0"/>
          </a:p>
        </p:txBody>
      </p:sp>
      <p:pic>
        <p:nvPicPr>
          <p:cNvPr id="15"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764536"/>
            <a:ext cx="1219200" cy="1219200"/>
          </a:xfrm>
          <a:prstGeom prst="rect">
            <a:avLst/>
          </a:prstGeom>
        </p:spPr>
      </p:pic>
      <p:sp>
        <p:nvSpPr>
          <p:cNvPr id="16" name="span"/>
          <p:cNvSpPr/>
          <p:nvPr/>
        </p:nvSpPr>
        <p:spPr>
          <a:xfrm>
            <a:off x="8816912" y="4258056"/>
            <a:ext cx="253174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Forking is unavoidable</a:t>
            </a:r>
            <a:endParaRPr lang="en-US" sz="1814" dirty="0"/>
          </a:p>
        </p:txBody>
      </p:sp>
      <p:sp>
        <p:nvSpPr>
          <p:cNvPr id="17" name="span"/>
          <p:cNvSpPr/>
          <p:nvPr/>
        </p:nvSpPr>
        <p:spPr>
          <a:xfrm>
            <a:off x="8461915" y="4585430"/>
            <a:ext cx="324173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If people don't like the new license,</a:t>
            </a:r>
            <a:endParaRPr lang="en-US" sz="1555" dirty="0"/>
          </a:p>
        </p:txBody>
      </p:sp>
      <p:sp>
        <p:nvSpPr>
          <p:cNvPr id="18" name="span"/>
          <p:cNvSpPr/>
          <p:nvPr/>
        </p:nvSpPr>
        <p:spPr>
          <a:xfrm>
            <a:off x="8855202" y="4856988"/>
            <a:ext cx="245516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they can fork the software.</a:t>
            </a:r>
            <a:endParaRPr lang="en-US" sz="1555"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11041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...but you can still profit from it!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94836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Remember how it started?</a:t>
            </a:r>
            <a:endParaRPr lang="en-US" sz="1814" dirty="0"/>
          </a:p>
        </p:txBody>
      </p:sp>
      <p:sp>
        <p:nvSpPr>
          <p:cNvPr id="7" name="span"/>
          <p:cNvSpPr/>
          <p:nvPr/>
        </p:nvSpPr>
        <p:spPr>
          <a:xfrm>
            <a:off x="1341120" y="1898999"/>
            <a:ext cx="29915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Open Source doesn't mean free.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7110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Think outside of the box</a:t>
            </a:r>
            <a:endParaRPr lang="en-US" sz="1814" dirty="0"/>
          </a:p>
        </p:txBody>
      </p:sp>
      <p:sp>
        <p:nvSpPr>
          <p:cNvPr id="10" name="span"/>
          <p:cNvSpPr/>
          <p:nvPr/>
        </p:nvSpPr>
        <p:spPr>
          <a:xfrm>
            <a:off x="1341120" y="3240119"/>
            <a:ext cx="595103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don't have to think about profiting directly from the software.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0140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around and everywhere</a:t>
            </a:r>
            <a:endParaRPr lang="en-US" sz="1814" dirty="0"/>
          </a:p>
        </p:txBody>
      </p:sp>
      <p:sp>
        <p:nvSpPr>
          <p:cNvPr id="13" name="span"/>
          <p:cNvSpPr/>
          <p:nvPr/>
        </p:nvSpPr>
        <p:spPr>
          <a:xfrm>
            <a:off x="1341120" y="4581239"/>
            <a:ext cx="710860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profit by offering premium services or a commercial derived product.</a:t>
            </a:r>
            <a:endParaRPr lang="en-US" sz="1555"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44509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Don't try to mess the system</a:t>
            </a:r>
            <a:endParaRPr lang="en-US" sz="3240" dirty="0"/>
          </a:p>
        </p:txBody>
      </p:sp>
      <p:sp>
        <p:nvSpPr>
          <p:cNvPr id="5" name="div.spacer"/>
          <p:cNvSpPr/>
          <p:nvPr/>
        </p:nvSpPr>
        <p:spPr>
          <a:xfrm>
            <a:off x="4096512" y="2596229"/>
            <a:ext cx="12192" cy="3546539"/>
          </a:xfrm>
          <a:prstGeom prst="rect">
            <a:avLst/>
          </a:prstGeom>
          <a:solidFill>
            <a:srgbClr val="D4D4D4"/>
          </a:solidFill>
          <a:ln w="12700">
            <a:solidFill>
              <a:srgbClr val="D4D4D4">
                <a:alpha val="0"/>
              </a:srgbClr>
            </a:solidFill>
            <a:prstDash val="solid"/>
          </a:ln>
        </p:spPr>
      </p:sp>
      <p:sp>
        <p:nvSpPr>
          <p:cNvPr id="6" name="div.spacer"/>
          <p:cNvSpPr/>
          <p:nvPr/>
        </p:nvSpPr>
        <p:spPr>
          <a:xfrm>
            <a:off x="8083296" y="2596229"/>
            <a:ext cx="12192" cy="3546539"/>
          </a:xfrm>
          <a:prstGeom prst="rect">
            <a:avLst/>
          </a:prstGeom>
          <a:solidFill>
            <a:srgbClr val="D4D4D4"/>
          </a:solidFill>
          <a:ln w="12700">
            <a:solidFill>
              <a:srgbClr val="D4D4D4">
                <a:alpha val="0"/>
              </a:srgbClr>
            </a:solidFill>
            <a:prstDash val="solid"/>
          </a:ln>
        </p:spPr>
      </p:sp>
      <p:sp>
        <p:nvSpPr>
          <p:cNvPr id="7" name="span"/>
          <p:cNvSpPr/>
          <p:nvPr/>
        </p:nvSpPr>
        <p:spPr>
          <a:xfrm>
            <a:off x="487680" y="1571625"/>
            <a:ext cx="7925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8" name="span"/>
          <p:cNvSpPr/>
          <p:nvPr/>
        </p:nvSpPr>
        <p:spPr>
          <a:xfrm>
            <a:off x="1349597" y="1571625"/>
            <a:ext cx="585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don't</a:t>
            </a:r>
            <a:endParaRPr lang="en-US" sz="1944" dirty="0"/>
          </a:p>
        </p:txBody>
      </p:sp>
      <p:sp>
        <p:nvSpPr>
          <p:cNvPr id="9" name="span"/>
          <p:cNvSpPr/>
          <p:nvPr/>
        </p:nvSpPr>
        <p:spPr>
          <a:xfrm>
            <a:off x="2004917" y="1571625"/>
            <a:ext cx="3832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like</a:t>
            </a:r>
            <a:endParaRPr lang="en-US" sz="1944" dirty="0"/>
          </a:p>
        </p:txBody>
      </p:sp>
      <p:sp>
        <p:nvSpPr>
          <p:cNvPr id="10" name="span"/>
          <p:cNvSpPr/>
          <p:nvPr/>
        </p:nvSpPr>
        <p:spPr>
          <a:xfrm>
            <a:off x="2457545" y="1571625"/>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11" name="span"/>
          <p:cNvSpPr/>
          <p:nvPr/>
        </p:nvSpPr>
        <p:spPr>
          <a:xfrm>
            <a:off x="2669762" y="1571625"/>
            <a:ext cx="4242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2" name="span"/>
          <p:cNvSpPr/>
          <p:nvPr/>
        </p:nvSpPr>
        <p:spPr>
          <a:xfrm>
            <a:off x="3163348" y="1571625"/>
            <a:ext cx="3036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try</a:t>
            </a:r>
            <a:endParaRPr lang="en-US" sz="1944" dirty="0"/>
          </a:p>
        </p:txBody>
      </p:sp>
      <p:sp>
        <p:nvSpPr>
          <p:cNvPr id="13" name="span"/>
          <p:cNvSpPr/>
          <p:nvPr/>
        </p:nvSpPr>
        <p:spPr>
          <a:xfrm>
            <a:off x="3536347"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4" name="span"/>
          <p:cNvSpPr/>
          <p:nvPr/>
        </p:nvSpPr>
        <p:spPr>
          <a:xfrm>
            <a:off x="3823716" y="1571625"/>
            <a:ext cx="4789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take</a:t>
            </a:r>
            <a:endParaRPr lang="en-US" sz="1944" dirty="0"/>
          </a:p>
        </p:txBody>
      </p:sp>
      <p:sp>
        <p:nvSpPr>
          <p:cNvPr id="15" name="span"/>
          <p:cNvSpPr/>
          <p:nvPr/>
        </p:nvSpPr>
        <p:spPr>
          <a:xfrm>
            <a:off x="4371975" y="1571625"/>
            <a:ext cx="6058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away</a:t>
            </a:r>
            <a:endParaRPr lang="en-US" sz="1944" dirty="0"/>
          </a:p>
        </p:txBody>
      </p:sp>
      <p:sp>
        <p:nvSpPr>
          <p:cNvPr id="16" name="span"/>
          <p:cNvSpPr/>
          <p:nvPr/>
        </p:nvSpPr>
        <p:spPr>
          <a:xfrm>
            <a:off x="5047202" y="1571625"/>
            <a:ext cx="50863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their</a:t>
            </a:r>
            <a:endParaRPr lang="en-US" sz="1944" dirty="0"/>
          </a:p>
        </p:txBody>
      </p:sp>
      <p:sp>
        <p:nvSpPr>
          <p:cNvPr id="17" name="span"/>
          <p:cNvSpPr/>
          <p:nvPr/>
        </p:nvSpPr>
        <p:spPr>
          <a:xfrm>
            <a:off x="5625179" y="1571625"/>
            <a:ext cx="9151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beloved</a:t>
            </a:r>
            <a:endParaRPr lang="en-US" sz="1944" dirty="0"/>
          </a:p>
        </p:txBody>
      </p:sp>
      <p:sp>
        <p:nvSpPr>
          <p:cNvPr id="18" name="span"/>
          <p:cNvSpPr/>
          <p:nvPr/>
        </p:nvSpPr>
        <p:spPr>
          <a:xfrm>
            <a:off x="6609683" y="1571625"/>
            <a:ext cx="6244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Open</a:t>
            </a:r>
            <a:endParaRPr lang="en-US" sz="1944" dirty="0"/>
          </a:p>
        </p:txBody>
      </p:sp>
      <p:sp>
        <p:nvSpPr>
          <p:cNvPr id="19" name="span"/>
          <p:cNvSpPr/>
          <p:nvPr/>
        </p:nvSpPr>
        <p:spPr>
          <a:xfrm>
            <a:off x="7303484" y="1571625"/>
            <a:ext cx="813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Source</a:t>
            </a:r>
            <a:endParaRPr lang="en-US" sz="1944" dirty="0"/>
          </a:p>
        </p:txBody>
      </p:sp>
      <p:sp>
        <p:nvSpPr>
          <p:cNvPr id="20" name="span"/>
          <p:cNvSpPr/>
          <p:nvPr/>
        </p:nvSpPr>
        <p:spPr>
          <a:xfrm>
            <a:off x="8186357" y="1571625"/>
            <a:ext cx="10660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pic>
        <p:nvPicPr>
          <p:cNvPr id="21" name="img.freya@image.image.horizontal.width-auto" descr="preencoded.png">    </p:cNvPr>
          <p:cNvPicPr>
            <a:picLocks noChangeAspect="1"/>
          </p:cNvPicPr>
          <p:nvPr/>
        </p:nvPicPr>
        <p:blipFill>
          <a:blip r:embed="rId1"/>
          <a:stretch>
            <a:fillRect/>
          </a:stretch>
        </p:blipFill>
        <p:spPr>
          <a:xfrm>
            <a:off x="975551" y="3465100"/>
            <a:ext cx="2267236" cy="1219200"/>
          </a:xfrm>
          <a:prstGeom prst="rect">
            <a:avLst/>
          </a:prstGeom>
        </p:spPr>
      </p:pic>
      <p:sp>
        <p:nvSpPr>
          <p:cNvPr id="22" name="span"/>
          <p:cNvSpPr/>
          <p:nvPr/>
        </p:nvSpPr>
        <p:spPr>
          <a:xfrm>
            <a:off x="1675162" y="4958620"/>
            <a:ext cx="8680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Node.js</a:t>
            </a:r>
            <a:endParaRPr lang="en-US" sz="1814" dirty="0"/>
          </a:p>
        </p:txBody>
      </p:sp>
      <p:pic>
        <p:nvPicPr>
          <p:cNvPr id="23" name="img.freya@image.image.horizontal" descr="preencoded.png">    </p:cNvPr>
          <p:cNvPicPr>
            <a:picLocks noChangeAspect="1"/>
          </p:cNvPicPr>
          <p:nvPr/>
        </p:nvPicPr>
        <p:blipFill>
          <a:blip r:embed="rId2"/>
          <a:stretch>
            <a:fillRect/>
          </a:stretch>
        </p:blipFill>
        <p:spPr>
          <a:xfrm>
            <a:off x="5486400" y="3465100"/>
            <a:ext cx="1219200" cy="1219200"/>
          </a:xfrm>
          <a:prstGeom prst="rect">
            <a:avLst/>
          </a:prstGeom>
        </p:spPr>
      </p:pic>
      <p:sp>
        <p:nvSpPr>
          <p:cNvPr id="24" name="span"/>
          <p:cNvSpPr/>
          <p:nvPr/>
        </p:nvSpPr>
        <p:spPr>
          <a:xfrm>
            <a:off x="5532501" y="4958620"/>
            <a:ext cx="11269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Terraform</a:t>
            </a:r>
            <a:endParaRPr lang="en-US" sz="1814" dirty="0"/>
          </a:p>
        </p:txBody>
      </p:sp>
      <p:pic>
        <p:nvPicPr>
          <p:cNvPr id="25" name="img.freya@image.image.horizontal" descr="preencoded.png">    </p:cNvPr>
          <p:cNvPicPr>
            <a:picLocks noChangeAspect="1"/>
          </p:cNvPicPr>
          <p:nvPr/>
        </p:nvPicPr>
        <p:blipFill>
          <a:blip r:embed="rId3"/>
          <a:stretch>
            <a:fillRect/>
          </a:stretch>
        </p:blipFill>
        <p:spPr>
          <a:xfrm>
            <a:off x="9473184" y="3465100"/>
            <a:ext cx="1219200" cy="1219200"/>
          </a:xfrm>
          <a:prstGeom prst="rect">
            <a:avLst/>
          </a:prstGeom>
        </p:spPr>
      </p:pic>
      <p:sp>
        <p:nvSpPr>
          <p:cNvPr id="26" name="span"/>
          <p:cNvSpPr/>
          <p:nvPr/>
        </p:nvSpPr>
        <p:spPr>
          <a:xfrm>
            <a:off x="9828657" y="4958620"/>
            <a:ext cx="50825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Rust</a:t>
            </a:r>
            <a:endParaRPr lang="en-US" sz="1814"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3" name="article.freya@slide.theme@bg-green.theme@separator.theme@fg-white"/>
          <p:cNvSpPr/>
          <p:nvPr/>
        </p:nvSpPr>
        <p:spPr>
          <a:xfrm>
            <a:off x="0" y="0"/>
            <a:ext cx="12192000" cy="6827520"/>
          </a:xfrm>
          <a:prstGeom prst="rect">
            <a:avLst/>
          </a:prstGeom>
          <a:solidFill>
            <a:srgbClr val="16A34A"/>
          </a:solidFill>
          <a:ln w="12700">
            <a:solidFill>
              <a:srgbClr val="16A34A">
                <a:alpha val="0"/>
              </a:srgbClr>
            </a:solidFill>
            <a:prstDash val="solid"/>
          </a:ln>
        </p:spPr>
      </p:sp>
      <p:sp>
        <p:nvSpPr>
          <p:cNvPr id="4" name="span"/>
          <p:cNvSpPr/>
          <p:nvPr/>
        </p:nvSpPr>
        <p:spPr>
          <a:xfrm>
            <a:off x="487680" y="2709672"/>
            <a:ext cx="274462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Being kind</a:t>
            </a:r>
            <a:endParaRPr lang="en-US" sz="4277" dirty="0"/>
          </a:p>
        </p:txBody>
      </p:sp>
      <p:sp>
        <p:nvSpPr>
          <p:cNvPr id="5" name="span"/>
          <p:cNvSpPr/>
          <p:nvPr/>
        </p:nvSpPr>
        <p:spPr>
          <a:xfrm>
            <a:off x="487680" y="3456432"/>
            <a:ext cx="3174206"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never hurts!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286902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Questions?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4166330"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3435191"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Coffee Break</a:t>
            </a:r>
            <a:endParaRPr lang="en-US" sz="4536"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717483"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Let's get to</a:t>
            </a:r>
            <a:endParaRPr lang="en-US" sz="4277" dirty="0"/>
          </a:p>
        </p:txBody>
      </p:sp>
      <p:sp>
        <p:nvSpPr>
          <p:cNvPr id="5" name="span"/>
          <p:cNvSpPr/>
          <p:nvPr/>
        </p:nvSpPr>
        <p:spPr>
          <a:xfrm>
            <a:off x="487680" y="3456432"/>
            <a:ext cx="275224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action!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80589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First of all, choose the hosting</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img.freya@image.image.horizontal" descr="preencoded.png">    </p:cNvPr>
          <p:cNvPicPr>
            <a:picLocks noChangeAspect="1"/>
          </p:cNvPicPr>
          <p:nvPr/>
        </p:nvPicPr>
        <p:blipFill>
          <a:blip r:embed="rId1"/>
          <a:stretch>
            <a:fillRect/>
          </a:stretch>
        </p:blipFill>
        <p:spPr>
          <a:xfrm>
            <a:off x="1499616" y="3036094"/>
            <a:ext cx="1219200" cy="1219200"/>
          </a:xfrm>
          <a:prstGeom prst="rect">
            <a:avLst/>
          </a:prstGeom>
        </p:spPr>
      </p:pic>
      <p:sp>
        <p:nvSpPr>
          <p:cNvPr id="8" name="span"/>
          <p:cNvSpPr/>
          <p:nvPr/>
        </p:nvSpPr>
        <p:spPr>
          <a:xfrm>
            <a:off x="1718596" y="4529614"/>
            <a:ext cx="7812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GitHub</a:t>
            </a:r>
            <a:endParaRPr lang="en-US" sz="1814" dirty="0"/>
          </a:p>
        </p:txBody>
      </p:sp>
      <p:pic>
        <p:nvPicPr>
          <p:cNvPr id="9" name="img.freya@image.image.horizontal" descr="preencoded.png">    </p:cNvPr>
          <p:cNvPicPr>
            <a:picLocks noChangeAspect="1"/>
          </p:cNvPicPr>
          <p:nvPr/>
        </p:nvPicPr>
        <p:blipFill>
          <a:blip r:embed="rId2"/>
          <a:stretch>
            <a:fillRect/>
          </a:stretch>
        </p:blipFill>
        <p:spPr>
          <a:xfrm>
            <a:off x="5486400" y="3036094"/>
            <a:ext cx="1219200" cy="1219200"/>
          </a:xfrm>
          <a:prstGeom prst="rect">
            <a:avLst/>
          </a:prstGeom>
        </p:spPr>
      </p:pic>
      <p:sp>
        <p:nvSpPr>
          <p:cNvPr id="10" name="span"/>
          <p:cNvSpPr/>
          <p:nvPr/>
        </p:nvSpPr>
        <p:spPr>
          <a:xfrm>
            <a:off x="5731097" y="4529614"/>
            <a:ext cx="72971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GitLab</a:t>
            </a:r>
            <a:endParaRPr lang="en-US" sz="1814" dirty="0"/>
          </a:p>
        </p:txBody>
      </p:sp>
      <p:pic>
        <p:nvPicPr>
          <p:cNvPr id="11" name="img.freya@image.image.horizontal" descr="preencoded.png">    </p:cNvPr>
          <p:cNvPicPr>
            <a:picLocks noChangeAspect="1"/>
          </p:cNvPicPr>
          <p:nvPr/>
        </p:nvPicPr>
        <p:blipFill>
          <a:blip r:embed="rId3"/>
          <a:stretch>
            <a:fillRect/>
          </a:stretch>
        </p:blipFill>
        <p:spPr>
          <a:xfrm>
            <a:off x="9473184" y="3036094"/>
            <a:ext cx="1219200" cy="1219200"/>
          </a:xfrm>
          <a:prstGeom prst="rect">
            <a:avLst/>
          </a:prstGeom>
        </p:spPr>
      </p:pic>
      <p:sp>
        <p:nvSpPr>
          <p:cNvPr id="12" name="span"/>
          <p:cNvSpPr/>
          <p:nvPr/>
        </p:nvSpPr>
        <p:spPr>
          <a:xfrm>
            <a:off x="9541955" y="4529614"/>
            <a:ext cx="10815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BitBucket</a:t>
            </a:r>
            <a:endParaRPr lang="en-US" sz="1814"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1004096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Three reasons not to go self-hosted or exotic</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sp>
        <p:nvSpPr>
          <p:cNvPr id="7" name="span"/>
          <p:cNvSpPr/>
          <p:nvPr/>
        </p:nvSpPr>
        <p:spPr>
          <a:xfrm>
            <a:off x="2093976" y="3125915"/>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8" name="span"/>
          <p:cNvSpPr/>
          <p:nvPr/>
        </p:nvSpPr>
        <p:spPr>
          <a:xfrm>
            <a:off x="1030224" y="4089083"/>
            <a:ext cx="215798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Self hosting is hard</a:t>
            </a:r>
            <a:endParaRPr lang="en-US" sz="1814" dirty="0"/>
          </a:p>
        </p:txBody>
      </p:sp>
      <p:sp>
        <p:nvSpPr>
          <p:cNvPr id="9" name="span"/>
          <p:cNvSpPr/>
          <p:nvPr/>
        </p:nvSpPr>
        <p:spPr>
          <a:xfrm>
            <a:off x="765429" y="4416457"/>
            <a:ext cx="268757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Ownership cost will increase.</a:t>
            </a:r>
            <a:endParaRPr lang="en-US" sz="1555" dirty="0"/>
          </a:p>
        </p:txBody>
      </p:sp>
      <p:sp>
        <p:nvSpPr>
          <p:cNvPr id="10" name="span"/>
          <p:cNvSpPr/>
          <p:nvPr/>
        </p:nvSpPr>
        <p:spPr>
          <a:xfrm>
            <a:off x="5983796" y="3125915"/>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1" name="span"/>
          <p:cNvSpPr/>
          <p:nvPr/>
        </p:nvSpPr>
        <p:spPr>
          <a:xfrm>
            <a:off x="4883753" y="4089083"/>
            <a:ext cx="242439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Self hosting is hidden</a:t>
            </a:r>
            <a:endParaRPr lang="en-US" sz="1814" dirty="0"/>
          </a:p>
        </p:txBody>
      </p:sp>
      <p:sp>
        <p:nvSpPr>
          <p:cNvPr id="12" name="span"/>
          <p:cNvSpPr/>
          <p:nvPr/>
        </p:nvSpPr>
        <p:spPr>
          <a:xfrm>
            <a:off x="4887849" y="4416457"/>
            <a:ext cx="24162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will be difficult to find.</a:t>
            </a:r>
            <a:endParaRPr lang="en-US" sz="1555" dirty="0"/>
          </a:p>
        </p:txBody>
      </p:sp>
      <p:sp>
        <p:nvSpPr>
          <p:cNvPr id="13" name="span"/>
          <p:cNvSpPr/>
          <p:nvPr/>
        </p:nvSpPr>
        <p:spPr>
          <a:xfrm>
            <a:off x="9960959" y="3125915"/>
            <a:ext cx="42662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3</a:t>
            </a:r>
            <a:endParaRPr lang="en-US" sz="5832" dirty="0"/>
          </a:p>
        </p:txBody>
      </p:sp>
      <p:sp>
        <p:nvSpPr>
          <p:cNvPr id="14" name="span"/>
          <p:cNvSpPr/>
          <p:nvPr/>
        </p:nvSpPr>
        <p:spPr>
          <a:xfrm>
            <a:off x="9140476" y="4089083"/>
            <a:ext cx="18845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Git is well known</a:t>
            </a:r>
            <a:endParaRPr lang="en-US" sz="1814" dirty="0"/>
          </a:p>
        </p:txBody>
      </p:sp>
      <p:sp>
        <p:nvSpPr>
          <p:cNvPr id="15" name="span"/>
          <p:cNvSpPr/>
          <p:nvPr/>
        </p:nvSpPr>
        <p:spPr>
          <a:xfrm>
            <a:off x="8789861" y="4416457"/>
            <a:ext cx="25857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Do not create entry barriers.</a:t>
            </a:r>
            <a:endParaRPr lang="en-US" sz="1555"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675602"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How do we get</a:t>
            </a:r>
            <a:endParaRPr lang="en-US" sz="4277" dirty="0"/>
          </a:p>
        </p:txBody>
      </p:sp>
      <p:sp>
        <p:nvSpPr>
          <p:cNvPr id="5" name="span"/>
          <p:cNvSpPr/>
          <p:nvPr/>
        </p:nvSpPr>
        <p:spPr>
          <a:xfrm>
            <a:off x="487680" y="3456432"/>
            <a:ext cx="2111788"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started?</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7979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Everybody has issues</a:t>
            </a:r>
            <a:endParaRPr lang="en-US" sz="3240" dirty="0"/>
          </a:p>
        </p:txBody>
      </p:sp>
      <p:pic>
        <p:nvPicPr>
          <p:cNvPr id="5"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sp>
        <p:nvSpPr>
          <p:cNvPr id="6" name="span"/>
          <p:cNvSpPr/>
          <p:nvPr/>
        </p:nvSpPr>
        <p:spPr>
          <a:xfrm>
            <a:off x="487680" y="1571625"/>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7" name="span"/>
          <p:cNvSpPr/>
          <p:nvPr/>
        </p:nvSpPr>
        <p:spPr>
          <a:xfrm>
            <a:off x="1049655" y="1571625"/>
            <a:ext cx="5121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core</a:t>
            </a:r>
            <a:endParaRPr lang="en-US" sz="1944" dirty="0"/>
          </a:p>
        </p:txBody>
      </p:sp>
      <p:sp>
        <p:nvSpPr>
          <p:cNvPr id="8" name="span"/>
          <p:cNvSpPr/>
          <p:nvPr/>
        </p:nvSpPr>
        <p:spPr>
          <a:xfrm>
            <a:off x="1678305" y="1571625"/>
            <a:ext cx="4874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idea</a:t>
            </a:r>
            <a:endParaRPr lang="en-US" sz="1944" dirty="0"/>
          </a:p>
        </p:txBody>
      </p:sp>
      <p:sp>
        <p:nvSpPr>
          <p:cNvPr id="9" name="span"/>
          <p:cNvSpPr/>
          <p:nvPr/>
        </p:nvSpPr>
        <p:spPr>
          <a:xfrm>
            <a:off x="2282190"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0" name="span"/>
          <p:cNvSpPr/>
          <p:nvPr/>
        </p:nvSpPr>
        <p:spPr>
          <a:xfrm>
            <a:off x="2616708" y="1571625"/>
            <a:ext cx="7190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attract</a:t>
            </a:r>
            <a:endParaRPr lang="en-US" sz="1944" dirty="0"/>
          </a:p>
        </p:txBody>
      </p:sp>
      <p:sp>
        <p:nvSpPr>
          <p:cNvPr id="11" name="span"/>
          <p:cNvSpPr/>
          <p:nvPr/>
        </p:nvSpPr>
        <p:spPr>
          <a:xfrm>
            <a:off x="3452241" y="1571625"/>
            <a:ext cx="787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12" name="span"/>
          <p:cNvSpPr/>
          <p:nvPr/>
        </p:nvSpPr>
        <p:spPr>
          <a:xfrm>
            <a:off x="4356259" y="1571625"/>
            <a:ext cx="1850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3" name="span"/>
          <p:cNvSpPr/>
          <p:nvPr/>
        </p:nvSpPr>
        <p:spPr>
          <a:xfrm>
            <a:off x="4657820"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4" name="span"/>
          <p:cNvSpPr/>
          <p:nvPr/>
        </p:nvSpPr>
        <p:spPr>
          <a:xfrm>
            <a:off x="4992338" y="1571625"/>
            <a:ext cx="6159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show</a:t>
            </a:r>
            <a:endParaRPr lang="en-US" sz="1944" dirty="0"/>
          </a:p>
        </p:txBody>
      </p:sp>
      <p:sp>
        <p:nvSpPr>
          <p:cNvPr id="15" name="span"/>
          <p:cNvSpPr/>
          <p:nvPr/>
        </p:nvSpPr>
        <p:spPr>
          <a:xfrm>
            <a:off x="487680" y="1941957"/>
            <a:ext cx="4242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6" name="span"/>
          <p:cNvSpPr/>
          <p:nvPr/>
        </p:nvSpPr>
        <p:spPr>
          <a:xfrm>
            <a:off x="981266" y="1941957"/>
            <a:ext cx="5735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care.</a:t>
            </a:r>
            <a:endParaRPr lang="en-US" sz="1944" dirty="0"/>
          </a:p>
        </p:txBody>
      </p:sp>
      <p:sp>
        <p:nvSpPr>
          <p:cNvPr id="17" name="span"/>
          <p:cNvSpPr/>
          <p:nvPr/>
        </p:nvSpPr>
        <p:spPr>
          <a:xfrm>
            <a:off x="487680" y="2799969"/>
            <a:ext cx="4454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8" name="span"/>
          <p:cNvSpPr/>
          <p:nvPr/>
        </p:nvSpPr>
        <p:spPr>
          <a:xfrm>
            <a:off x="1024414" y="2799969"/>
            <a:ext cx="6010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issue</a:t>
            </a:r>
            <a:endParaRPr lang="en-US" sz="1944" dirty="0"/>
          </a:p>
        </p:txBody>
      </p:sp>
      <p:sp>
        <p:nvSpPr>
          <p:cNvPr id="19" name="span"/>
          <p:cNvSpPr/>
          <p:nvPr/>
        </p:nvSpPr>
        <p:spPr>
          <a:xfrm>
            <a:off x="1716691" y="2799969"/>
            <a:ext cx="82229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system</a:t>
            </a:r>
            <a:endParaRPr lang="en-US" sz="1944" dirty="0"/>
          </a:p>
        </p:txBody>
      </p:sp>
      <p:sp>
        <p:nvSpPr>
          <p:cNvPr id="20" name="span"/>
          <p:cNvSpPr/>
          <p:nvPr/>
        </p:nvSpPr>
        <p:spPr>
          <a:xfrm>
            <a:off x="2630234" y="2799969"/>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1" name="span"/>
          <p:cNvSpPr/>
          <p:nvPr/>
        </p:nvSpPr>
        <p:spPr>
          <a:xfrm>
            <a:off x="2906649" y="2799969"/>
            <a:ext cx="7174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where</a:t>
            </a:r>
            <a:endParaRPr lang="en-US" sz="1944" dirty="0"/>
          </a:p>
        </p:txBody>
      </p:sp>
      <p:sp>
        <p:nvSpPr>
          <p:cNvPr id="22" name="span"/>
          <p:cNvSpPr/>
          <p:nvPr/>
        </p:nvSpPr>
        <p:spPr>
          <a:xfrm>
            <a:off x="3715322" y="2799969"/>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23" name="span"/>
          <p:cNvSpPr/>
          <p:nvPr/>
        </p:nvSpPr>
        <p:spPr>
          <a:xfrm>
            <a:off x="4230815" y="2799969"/>
            <a:ext cx="807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usually</a:t>
            </a:r>
            <a:endParaRPr lang="en-US" sz="1944" dirty="0"/>
          </a:p>
        </p:txBody>
      </p:sp>
      <p:sp>
        <p:nvSpPr>
          <p:cNvPr id="24" name="span"/>
          <p:cNvSpPr/>
          <p:nvPr/>
        </p:nvSpPr>
        <p:spPr>
          <a:xfrm>
            <a:off x="5129403" y="2799969"/>
            <a:ext cx="4789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take</a:t>
            </a:r>
            <a:endParaRPr lang="en-US" sz="1944" dirty="0"/>
          </a:p>
        </p:txBody>
      </p:sp>
      <p:sp>
        <p:nvSpPr>
          <p:cNvPr id="25" name="span"/>
          <p:cNvSpPr/>
          <p:nvPr/>
        </p:nvSpPr>
        <p:spPr>
          <a:xfrm>
            <a:off x="487680" y="3170301"/>
            <a:ext cx="106908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feedback</a:t>
            </a:r>
            <a:endParaRPr lang="en-US" sz="1944" dirty="0"/>
          </a:p>
        </p:txBody>
      </p:sp>
      <p:sp>
        <p:nvSpPr>
          <p:cNvPr id="26" name="span"/>
          <p:cNvSpPr/>
          <p:nvPr/>
        </p:nvSpPr>
        <p:spPr>
          <a:xfrm>
            <a:off x="1692688" y="3170301"/>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27" name="span"/>
          <p:cNvSpPr/>
          <p:nvPr/>
        </p:nvSpPr>
        <p:spPr>
          <a:xfrm>
            <a:off x="2258282" y="3170301"/>
            <a:ext cx="4428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bug</a:t>
            </a:r>
            <a:endParaRPr lang="en-US" sz="1944" dirty="0"/>
          </a:p>
        </p:txBody>
      </p:sp>
      <p:sp>
        <p:nvSpPr>
          <p:cNvPr id="28" name="span"/>
          <p:cNvSpPr/>
          <p:nvPr/>
        </p:nvSpPr>
        <p:spPr>
          <a:xfrm>
            <a:off x="2837117" y="3170301"/>
            <a:ext cx="8140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reports</a:t>
            </a:r>
            <a:endParaRPr lang="en-US" sz="1944" dirty="0"/>
          </a:p>
        </p:txBody>
      </p:sp>
      <p:sp>
        <p:nvSpPr>
          <p:cNvPr id="29" name="span"/>
          <p:cNvSpPr/>
          <p:nvPr/>
        </p:nvSpPr>
        <p:spPr>
          <a:xfrm>
            <a:off x="3787045" y="3170301"/>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30" name="span"/>
          <p:cNvSpPr/>
          <p:nvPr/>
        </p:nvSpPr>
        <p:spPr>
          <a:xfrm>
            <a:off x="4454652" y="3170301"/>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31" name="span"/>
          <p:cNvSpPr/>
          <p:nvPr/>
        </p:nvSpPr>
        <p:spPr>
          <a:xfrm>
            <a:off x="5103590" y="3170301"/>
            <a:ext cx="5047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user</a:t>
            </a:r>
            <a:endParaRPr lang="en-US" sz="1944" dirty="0"/>
          </a:p>
        </p:txBody>
      </p:sp>
      <p:sp>
        <p:nvSpPr>
          <p:cNvPr id="32" name="span"/>
          <p:cNvSpPr/>
          <p:nvPr/>
        </p:nvSpPr>
        <p:spPr>
          <a:xfrm>
            <a:off x="487680" y="3540633"/>
            <a:ext cx="6269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base.</a:t>
            </a:r>
            <a:endParaRPr lang="en-US" sz="1944"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41985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Templates help</a:t>
            </a:r>
            <a:endParaRPr lang="en-US" sz="3240" dirty="0"/>
          </a:p>
        </p:txBody>
      </p:sp>
      <p:pic>
        <p:nvPicPr>
          <p:cNvPr id="5"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sp>
        <p:nvSpPr>
          <p:cNvPr id="6" name="span"/>
          <p:cNvSpPr/>
          <p:nvPr/>
        </p:nvSpPr>
        <p:spPr>
          <a:xfrm>
            <a:off x="487680" y="1571625"/>
            <a:ext cx="16071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will help you</a:t>
            </a:r>
            <a:endParaRPr lang="en-US" sz="1814" dirty="0"/>
          </a:p>
        </p:txBody>
      </p:sp>
      <p:sp>
        <p:nvSpPr>
          <p:cNvPr id="7" name="span"/>
          <p:cNvSpPr/>
          <p:nvPr/>
        </p:nvSpPr>
        <p:spPr>
          <a:xfrm>
            <a:off x="487680" y="1898999"/>
            <a:ext cx="477707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 explicitly ask for the info you care the most.</a:t>
            </a:r>
            <a:endParaRPr lang="en-US" sz="1555" dirty="0"/>
          </a:p>
        </p:txBody>
      </p:sp>
      <p:sp>
        <p:nvSpPr>
          <p:cNvPr id="8" name="span"/>
          <p:cNvSpPr/>
          <p:nvPr/>
        </p:nvSpPr>
        <p:spPr>
          <a:xfrm>
            <a:off x="487680" y="2912745"/>
            <a:ext cx="176384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will help them</a:t>
            </a:r>
            <a:endParaRPr lang="en-US" sz="1814" dirty="0"/>
          </a:p>
        </p:txBody>
      </p:sp>
      <p:sp>
        <p:nvSpPr>
          <p:cNvPr id="9" name="span"/>
          <p:cNvSpPr/>
          <p:nvPr/>
        </p:nvSpPr>
        <p:spPr>
          <a:xfrm>
            <a:off x="487680" y="3240119"/>
            <a:ext cx="446008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Having templates speeds up their reporting time.</a:t>
            </a:r>
            <a:endParaRPr lang="en-US" sz="1555"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98323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Reproducible</a:t>
            </a:r>
            <a:endParaRPr lang="en-US" sz="3240" dirty="0"/>
          </a:p>
        </p:txBody>
      </p:sp>
      <p:sp>
        <p:nvSpPr>
          <p:cNvPr id="5" name="span"/>
          <p:cNvSpPr/>
          <p:nvPr/>
        </p:nvSpPr>
        <p:spPr>
          <a:xfrm>
            <a:off x="487680" y="1083945"/>
            <a:ext cx="461438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examples are crucial</a:t>
            </a:r>
            <a:endParaRPr lang="en-US" sz="3240" dirty="0"/>
          </a:p>
        </p:txBody>
      </p:sp>
      <p:sp>
        <p:nvSpPr>
          <p:cNvPr id="6" name="span"/>
          <p:cNvSpPr/>
          <p:nvPr/>
        </p:nvSpPr>
        <p:spPr>
          <a:xfrm>
            <a:off x="487680" y="1649730"/>
            <a:ext cx="186366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for bugs</a:t>
            </a:r>
            <a:endParaRPr lang="en-US" sz="3240" dirty="0"/>
          </a:p>
        </p:txBody>
      </p:sp>
      <p:pic>
        <p:nvPicPr>
          <p:cNvPr id="7"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pic>
        <p:nvPicPr>
          <p:cNvPr id="8" name="svg.freya@svg.theme@icon.icon"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87680" y="2699004"/>
            <a:ext cx="609600" cy="609600"/>
          </a:xfrm>
          <a:prstGeom prst="rect">
            <a:avLst/>
          </a:prstGeom>
        </p:spPr>
      </p:pic>
      <p:sp>
        <p:nvSpPr>
          <p:cNvPr id="9" name="span"/>
          <p:cNvSpPr/>
          <p:nvPr/>
        </p:nvSpPr>
        <p:spPr>
          <a:xfrm>
            <a:off x="1341120" y="2703195"/>
            <a:ext cx="264290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Reduce to the minimum</a:t>
            </a:r>
            <a:endParaRPr lang="en-US" sz="1814" dirty="0"/>
          </a:p>
        </p:txBody>
      </p:sp>
      <p:sp>
        <p:nvSpPr>
          <p:cNvPr id="10" name="span"/>
          <p:cNvSpPr/>
          <p:nvPr/>
        </p:nvSpPr>
        <p:spPr>
          <a:xfrm>
            <a:off x="1341120" y="3030569"/>
            <a:ext cx="37001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want to rule out all irrelevant details.</a:t>
            </a:r>
            <a:endParaRPr lang="en-US" sz="1555" dirty="0"/>
          </a:p>
        </p:txBody>
      </p:sp>
      <p:pic>
        <p:nvPicPr>
          <p:cNvPr id="11" name="svg.freya@svg.theme@icon.icon"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87680" y="4040124"/>
            <a:ext cx="609600" cy="609600"/>
          </a:xfrm>
          <a:prstGeom prst="rect">
            <a:avLst/>
          </a:prstGeom>
        </p:spPr>
      </p:pic>
      <p:sp>
        <p:nvSpPr>
          <p:cNvPr id="12" name="span"/>
          <p:cNvSpPr/>
          <p:nvPr/>
        </p:nvSpPr>
        <p:spPr>
          <a:xfrm>
            <a:off x="1341120" y="4044315"/>
            <a:ext cx="333822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Remove sensitive information</a:t>
            </a:r>
            <a:endParaRPr lang="en-US" sz="1814" dirty="0"/>
          </a:p>
        </p:txBody>
      </p:sp>
      <p:sp>
        <p:nvSpPr>
          <p:cNvPr id="13" name="span"/>
          <p:cNvSpPr/>
          <p:nvPr/>
        </p:nvSpPr>
        <p:spPr>
          <a:xfrm>
            <a:off x="1341120" y="4371689"/>
            <a:ext cx="28792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Nobody wants to get in trouble.</a:t>
            </a:r>
            <a:endParaRPr lang="en-US" sz="1555" dirty="0"/>
          </a:p>
        </p:txBody>
      </p:sp>
      <p:pic>
        <p:nvPicPr>
          <p:cNvPr id="14" name="svg.freya@svg.theme@icon.icon"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7680" y="5381244"/>
            <a:ext cx="609600" cy="609600"/>
          </a:xfrm>
          <a:prstGeom prst="rect">
            <a:avLst/>
          </a:prstGeom>
        </p:spPr>
      </p:pic>
      <p:sp>
        <p:nvSpPr>
          <p:cNvPr id="15" name="span"/>
          <p:cNvSpPr/>
          <p:nvPr/>
        </p:nvSpPr>
        <p:spPr>
          <a:xfrm>
            <a:off x="1341120" y="5385435"/>
            <a:ext cx="2963799"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Ask for a public repository</a:t>
            </a:r>
            <a:endParaRPr lang="en-US" sz="1814" dirty="0"/>
          </a:p>
        </p:txBody>
      </p:sp>
      <p:sp>
        <p:nvSpPr>
          <p:cNvPr id="16" name="span"/>
          <p:cNvSpPr/>
          <p:nvPr/>
        </p:nvSpPr>
        <p:spPr>
          <a:xfrm>
            <a:off x="1341120" y="5712809"/>
            <a:ext cx="366445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will facilitate reporters to help triagers.</a:t>
            </a:r>
            <a:endParaRPr lang="en-US" sz="1555"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16963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You don't owe</a:t>
            </a:r>
            <a:endParaRPr lang="en-US" sz="3240" dirty="0"/>
          </a:p>
        </p:txBody>
      </p:sp>
      <p:sp>
        <p:nvSpPr>
          <p:cNvPr id="5" name="span"/>
          <p:cNvSpPr/>
          <p:nvPr/>
        </p:nvSpPr>
        <p:spPr>
          <a:xfrm>
            <a:off x="487680" y="1083945"/>
            <a:ext cx="458190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anybody anything ...</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142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a:t>
            </a:r>
            <a:endParaRPr lang="en-US" sz="1944" dirty="0"/>
          </a:p>
        </p:txBody>
      </p:sp>
      <p:sp>
        <p:nvSpPr>
          <p:cNvPr id="8" name="span"/>
          <p:cNvSpPr/>
          <p:nvPr/>
        </p:nvSpPr>
        <p:spPr>
          <a:xfrm>
            <a:off x="726662" y="2137410"/>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9" name="span"/>
          <p:cNvSpPr/>
          <p:nvPr/>
        </p:nvSpPr>
        <p:spPr>
          <a:xfrm>
            <a:off x="1007936" y="2137410"/>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0" name="span"/>
          <p:cNvSpPr/>
          <p:nvPr/>
        </p:nvSpPr>
        <p:spPr>
          <a:xfrm>
            <a:off x="1307116" y="2137410"/>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11" name="span"/>
          <p:cNvSpPr/>
          <p:nvPr/>
        </p:nvSpPr>
        <p:spPr>
          <a:xfrm>
            <a:off x="1916240" y="2137410"/>
            <a:ext cx="6408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rights</a:t>
            </a:r>
            <a:endParaRPr lang="en-US" sz="1944" dirty="0"/>
          </a:p>
        </p:txBody>
      </p:sp>
      <p:sp>
        <p:nvSpPr>
          <p:cNvPr id="12" name="span"/>
          <p:cNvSpPr/>
          <p:nvPr/>
        </p:nvSpPr>
        <p:spPr>
          <a:xfrm>
            <a:off x="2653189"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3" name="span"/>
          <p:cNvSpPr/>
          <p:nvPr/>
        </p:nvSpPr>
        <p:spPr>
          <a:xfrm>
            <a:off x="2967419" y="2137410"/>
            <a:ext cx="612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close</a:t>
            </a:r>
            <a:endParaRPr lang="en-US" sz="1944" dirty="0"/>
          </a:p>
        </p:txBody>
      </p:sp>
      <p:sp>
        <p:nvSpPr>
          <p:cNvPr id="14" name="span"/>
          <p:cNvSpPr/>
          <p:nvPr/>
        </p:nvSpPr>
        <p:spPr>
          <a:xfrm>
            <a:off x="3676174" y="2137410"/>
            <a:ext cx="5702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bugs</a:t>
            </a:r>
            <a:endParaRPr lang="en-US" sz="1944" dirty="0"/>
          </a:p>
        </p:txBody>
      </p:sp>
      <p:sp>
        <p:nvSpPr>
          <p:cNvPr id="15" name="span"/>
          <p:cNvSpPr/>
          <p:nvPr/>
        </p:nvSpPr>
        <p:spPr>
          <a:xfrm>
            <a:off x="4342543" y="2137410"/>
            <a:ext cx="23517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or</a:t>
            </a:r>
            <a:endParaRPr lang="en-US" sz="1944" dirty="0"/>
          </a:p>
        </p:txBody>
      </p:sp>
      <p:sp>
        <p:nvSpPr>
          <p:cNvPr id="16" name="span"/>
          <p:cNvSpPr/>
          <p:nvPr/>
        </p:nvSpPr>
        <p:spPr>
          <a:xfrm>
            <a:off x="4673822" y="2137410"/>
            <a:ext cx="93449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features</a:t>
            </a:r>
            <a:endParaRPr lang="en-US" sz="1944" dirty="0"/>
          </a:p>
        </p:txBody>
      </p:sp>
      <p:sp>
        <p:nvSpPr>
          <p:cNvPr id="17" name="span"/>
          <p:cNvSpPr/>
          <p:nvPr/>
        </p:nvSpPr>
        <p:spPr>
          <a:xfrm>
            <a:off x="487680" y="2507742"/>
            <a:ext cx="8433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without</a:t>
            </a:r>
            <a:endParaRPr lang="en-US" sz="1944" dirty="0"/>
          </a:p>
        </p:txBody>
      </p:sp>
      <p:sp>
        <p:nvSpPr>
          <p:cNvPr id="18" name="span"/>
          <p:cNvSpPr/>
          <p:nvPr/>
        </p:nvSpPr>
        <p:spPr>
          <a:xfrm>
            <a:off x="1400366" y="2507742"/>
            <a:ext cx="8212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solving</a:t>
            </a:r>
            <a:endParaRPr lang="en-US" sz="1944" dirty="0"/>
          </a:p>
        </p:txBody>
      </p:sp>
      <p:sp>
        <p:nvSpPr>
          <p:cNvPr id="19" name="span"/>
          <p:cNvSpPr/>
          <p:nvPr/>
        </p:nvSpPr>
        <p:spPr>
          <a:xfrm>
            <a:off x="2290953" y="2507742"/>
            <a:ext cx="6473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them.</a:t>
            </a:r>
            <a:endParaRPr lang="en-US" sz="1944"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33517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 but don't forget kindness!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sp>
        <p:nvSpPr>
          <p:cNvPr id="7" name="span"/>
          <p:cNvSpPr/>
          <p:nvPr/>
        </p:nvSpPr>
        <p:spPr>
          <a:xfrm>
            <a:off x="2093976" y="3125915"/>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8" name="span"/>
          <p:cNvSpPr/>
          <p:nvPr/>
        </p:nvSpPr>
        <p:spPr>
          <a:xfrm>
            <a:off x="1363409" y="4089083"/>
            <a:ext cx="149152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respectful</a:t>
            </a:r>
            <a:endParaRPr lang="en-US" sz="1814" dirty="0"/>
          </a:p>
        </p:txBody>
      </p:sp>
      <p:sp>
        <p:nvSpPr>
          <p:cNvPr id="9" name="span"/>
          <p:cNvSpPr/>
          <p:nvPr/>
        </p:nvSpPr>
        <p:spPr>
          <a:xfrm>
            <a:off x="521113" y="4416457"/>
            <a:ext cx="317620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Provide an exhaustive explanation.</a:t>
            </a:r>
            <a:endParaRPr lang="en-US" sz="1555" dirty="0"/>
          </a:p>
        </p:txBody>
      </p:sp>
      <p:sp>
        <p:nvSpPr>
          <p:cNvPr id="10" name="span"/>
          <p:cNvSpPr/>
          <p:nvPr/>
        </p:nvSpPr>
        <p:spPr>
          <a:xfrm>
            <a:off x="5983796" y="3125915"/>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1" name="span"/>
          <p:cNvSpPr/>
          <p:nvPr/>
        </p:nvSpPr>
        <p:spPr>
          <a:xfrm>
            <a:off x="5568315" y="4089083"/>
            <a:ext cx="105527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gentle</a:t>
            </a:r>
            <a:endParaRPr lang="en-US" sz="1814" dirty="0"/>
          </a:p>
        </p:txBody>
      </p:sp>
      <p:sp>
        <p:nvSpPr>
          <p:cNvPr id="12" name="span"/>
          <p:cNvSpPr/>
          <p:nvPr/>
        </p:nvSpPr>
        <p:spPr>
          <a:xfrm>
            <a:off x="5354288" y="4416457"/>
            <a:ext cx="148332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Use a kind tone.</a:t>
            </a:r>
            <a:endParaRPr lang="en-US" sz="1555" dirty="0"/>
          </a:p>
        </p:txBody>
      </p:sp>
      <p:sp>
        <p:nvSpPr>
          <p:cNvPr id="13" name="span"/>
          <p:cNvSpPr/>
          <p:nvPr/>
        </p:nvSpPr>
        <p:spPr>
          <a:xfrm>
            <a:off x="9960959" y="3125915"/>
            <a:ext cx="42662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3</a:t>
            </a:r>
            <a:endParaRPr lang="en-US" sz="5832" dirty="0"/>
          </a:p>
        </p:txBody>
      </p:sp>
      <p:sp>
        <p:nvSpPr>
          <p:cNvPr id="14" name="span"/>
          <p:cNvSpPr/>
          <p:nvPr/>
        </p:nvSpPr>
        <p:spPr>
          <a:xfrm>
            <a:off x="9283541" y="4089083"/>
            <a:ext cx="15983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reasonable</a:t>
            </a:r>
            <a:endParaRPr lang="en-US" sz="1814" dirty="0"/>
          </a:p>
        </p:txBody>
      </p:sp>
      <p:sp>
        <p:nvSpPr>
          <p:cNvPr id="15" name="span"/>
          <p:cNvSpPr/>
          <p:nvPr/>
        </p:nvSpPr>
        <p:spPr>
          <a:xfrm>
            <a:off x="8699659" y="4416457"/>
            <a:ext cx="276615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Be open to change your mind.</a:t>
            </a:r>
            <a:endParaRPr lang="en-US" sz="1555"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3" name="article.freya@slide.theme@quote.light"/>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svg.freya@svg.theme@icon.icon.primary.light"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light"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84076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In case of doubts</a:t>
            </a:r>
            <a:endParaRPr lang="en-US" sz="3240" dirty="0"/>
          </a:p>
        </p:txBody>
      </p:sp>
      <p:sp>
        <p:nvSpPr>
          <p:cNvPr id="7" name="span.sentence.light"/>
          <p:cNvSpPr/>
          <p:nvPr/>
        </p:nvSpPr>
        <p:spPr>
          <a:xfrm>
            <a:off x="487680" y="2705576"/>
            <a:ext cx="9274016"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“A component of a system should behave in a way</a:t>
            </a:r>
            <a:endParaRPr lang="en-US" sz="3240" dirty="0"/>
          </a:p>
        </p:txBody>
      </p:sp>
      <p:sp>
        <p:nvSpPr>
          <p:cNvPr id="8" name="span.sentence.light"/>
          <p:cNvSpPr/>
          <p:nvPr/>
        </p:nvSpPr>
        <p:spPr>
          <a:xfrm>
            <a:off x="487680" y="3271361"/>
            <a:ext cx="8243602"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that most users will expect it to behave, and</a:t>
            </a:r>
            <a:endParaRPr lang="en-US" sz="3240" dirty="0"/>
          </a:p>
        </p:txBody>
      </p:sp>
      <p:sp>
        <p:nvSpPr>
          <p:cNvPr id="9" name="span.sentence.light"/>
          <p:cNvSpPr/>
          <p:nvPr/>
        </p:nvSpPr>
        <p:spPr>
          <a:xfrm>
            <a:off x="487680" y="3837146"/>
            <a:ext cx="7747826" cy="493776"/>
          </a:xfrm>
          <a:prstGeom prst="rect">
            <a:avLst/>
          </a:prstGeom>
          <a:noFill/>
          <a:ln/>
        </p:spPr>
        <p:txBody>
          <a:bodyPr wrap="none" lIns="0" tIns="0" rIns="0" bIns="0" rtlCol="0" anchor="ctr"/>
          <a:lstStyle/>
          <a:p>
            <a:pPr indent="0" marL="0">
              <a:buNone/>
            </a:pPr>
            <a:r>
              <a:rPr lang="en-US" sz="3240" b="1" i="1" u="none" dirty="0">
                <a:solidFill>
                  <a:srgbClr val="2165E3"/>
                </a:solidFill>
                <a:latin typeface="Bitter" pitchFamily="34" charset="0"/>
                <a:ea typeface="Bitter" pitchFamily="34" charset="-122"/>
                <a:cs typeface="Bitter" pitchFamily="34" charset="-120"/>
              </a:rPr>
              <a:t>therefore not astonish or surprise users.”</a:t>
            </a:r>
            <a:endParaRPr lang="en-US" sz="3240" dirty="0"/>
          </a:p>
        </p:txBody>
      </p:sp>
      <p:sp>
        <p:nvSpPr>
          <p:cNvPr id="10" name="strong.author.light"/>
          <p:cNvSpPr/>
          <p:nvPr/>
        </p:nvSpPr>
        <p:spPr>
          <a:xfrm>
            <a:off x="487680" y="4390739"/>
            <a:ext cx="3276505"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Principle of least surprise</a:t>
            </a:r>
            <a:endParaRPr lang="en-US" sz="1944"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78399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Label everything</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172193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Have a process</a:t>
            </a:r>
            <a:endParaRPr lang="en-US" sz="1814" dirty="0"/>
          </a:p>
        </p:txBody>
      </p:sp>
      <p:sp>
        <p:nvSpPr>
          <p:cNvPr id="7" name="span"/>
          <p:cNvSpPr/>
          <p:nvPr/>
        </p:nvSpPr>
        <p:spPr>
          <a:xfrm>
            <a:off x="1341120" y="1898999"/>
            <a:ext cx="36975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Following procedures will speed you up.</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82251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Divide et impera</a:t>
            </a:r>
            <a:endParaRPr lang="en-US" sz="1814" dirty="0"/>
          </a:p>
        </p:txBody>
      </p:sp>
      <p:sp>
        <p:nvSpPr>
          <p:cNvPr id="10" name="span"/>
          <p:cNvSpPr/>
          <p:nvPr/>
        </p:nvSpPr>
        <p:spPr>
          <a:xfrm>
            <a:off x="1341120" y="3240119"/>
            <a:ext cx="462857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Using labels helps categorizing and dividing tasks.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0043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Don't overcommit</a:t>
            </a:r>
            <a:endParaRPr lang="en-US" sz="1814" dirty="0"/>
          </a:p>
        </p:txBody>
      </p:sp>
      <p:sp>
        <p:nvSpPr>
          <p:cNvPr id="13" name="span"/>
          <p:cNvSpPr/>
          <p:nvPr/>
        </p:nvSpPr>
        <p:spPr>
          <a:xfrm>
            <a:off x="1341120" y="4581239"/>
            <a:ext cx="487680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Limit the number of labels so that they are still useful.</a:t>
            </a:r>
            <a:endParaRPr lang="en-US" sz="1555"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87819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Remember about</a:t>
            </a:r>
            <a:endParaRPr lang="en-US" sz="3240" dirty="0"/>
          </a:p>
        </p:txBody>
      </p:sp>
      <p:sp>
        <p:nvSpPr>
          <p:cNvPr id="5" name="span"/>
          <p:cNvSpPr/>
          <p:nvPr/>
        </p:nvSpPr>
        <p:spPr>
          <a:xfrm>
            <a:off x="487680" y="1083945"/>
            <a:ext cx="484565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good first time issues</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sp>
        <p:nvSpPr>
          <p:cNvPr id="7" name="span"/>
          <p:cNvSpPr/>
          <p:nvPr/>
        </p:nvSpPr>
        <p:spPr>
          <a:xfrm>
            <a:off x="487680" y="2137410"/>
            <a:ext cx="6723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8" name="span"/>
          <p:cNvSpPr/>
          <p:nvPr/>
        </p:nvSpPr>
        <p:spPr>
          <a:xfrm>
            <a:off x="1258729" y="2137410"/>
            <a:ext cx="7875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9" name="span"/>
          <p:cNvSpPr/>
          <p:nvPr/>
        </p:nvSpPr>
        <p:spPr>
          <a:xfrm>
            <a:off x="2145030" y="2137410"/>
            <a:ext cx="64303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come</a:t>
            </a:r>
            <a:endParaRPr lang="en-US" sz="1944" dirty="0"/>
          </a:p>
        </p:txBody>
      </p:sp>
      <p:sp>
        <p:nvSpPr>
          <p:cNvPr id="10" name="span"/>
          <p:cNvSpPr/>
          <p:nvPr/>
        </p:nvSpPr>
        <p:spPr>
          <a:xfrm>
            <a:off x="2886742" y="2137410"/>
            <a:ext cx="202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a:t>
            </a:r>
            <a:endParaRPr lang="en-US" sz="1944" dirty="0"/>
          </a:p>
        </p:txBody>
      </p:sp>
      <p:sp>
        <p:nvSpPr>
          <p:cNvPr id="11" name="span"/>
          <p:cNvSpPr/>
          <p:nvPr/>
        </p:nvSpPr>
        <p:spPr>
          <a:xfrm>
            <a:off x="3188494" y="2137410"/>
            <a:ext cx="51301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your</a:t>
            </a:r>
            <a:endParaRPr lang="en-US" sz="1944" dirty="0"/>
          </a:p>
        </p:txBody>
      </p:sp>
      <p:sp>
        <p:nvSpPr>
          <p:cNvPr id="12" name="span"/>
          <p:cNvSpPr/>
          <p:nvPr/>
        </p:nvSpPr>
        <p:spPr>
          <a:xfrm>
            <a:off x="3800189" y="2137410"/>
            <a:ext cx="12797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community</a:t>
            </a:r>
            <a:endParaRPr lang="en-US" sz="1944" dirty="0"/>
          </a:p>
        </p:txBody>
      </p:sp>
      <p:sp>
        <p:nvSpPr>
          <p:cNvPr id="13" name="span"/>
          <p:cNvSpPr/>
          <p:nvPr/>
        </p:nvSpPr>
        <p:spPr>
          <a:xfrm>
            <a:off x="5178647" y="2137410"/>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4" name="span"/>
          <p:cNvSpPr/>
          <p:nvPr/>
        </p:nvSpPr>
        <p:spPr>
          <a:xfrm>
            <a:off x="487680" y="2507742"/>
            <a:ext cx="5557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want</a:t>
            </a:r>
            <a:endParaRPr lang="en-US" sz="1944" dirty="0"/>
          </a:p>
        </p:txBody>
      </p:sp>
      <p:sp>
        <p:nvSpPr>
          <p:cNvPr id="15" name="span"/>
          <p:cNvSpPr/>
          <p:nvPr/>
        </p:nvSpPr>
        <p:spPr>
          <a:xfrm>
            <a:off x="1112806" y="2507742"/>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6" name="span"/>
          <p:cNvSpPr/>
          <p:nvPr/>
        </p:nvSpPr>
        <p:spPr>
          <a:xfrm>
            <a:off x="1400175" y="2507742"/>
            <a:ext cx="56454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help,</a:t>
            </a:r>
            <a:endParaRPr lang="en-US" sz="1944" dirty="0"/>
          </a:p>
        </p:txBody>
      </p:sp>
      <p:sp>
        <p:nvSpPr>
          <p:cNvPr id="17" name="span"/>
          <p:cNvSpPr/>
          <p:nvPr/>
        </p:nvSpPr>
        <p:spPr>
          <a:xfrm>
            <a:off x="2034064" y="2507742"/>
            <a:ext cx="4947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they</a:t>
            </a:r>
            <a:endParaRPr lang="en-US" sz="1944" dirty="0"/>
          </a:p>
        </p:txBody>
      </p:sp>
      <p:sp>
        <p:nvSpPr>
          <p:cNvPr id="18" name="span"/>
          <p:cNvSpPr/>
          <p:nvPr/>
        </p:nvSpPr>
        <p:spPr>
          <a:xfrm>
            <a:off x="2598134" y="2507742"/>
            <a:ext cx="585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don't</a:t>
            </a:r>
            <a:endParaRPr lang="en-US" sz="1944" dirty="0"/>
          </a:p>
        </p:txBody>
      </p:sp>
      <p:sp>
        <p:nvSpPr>
          <p:cNvPr id="19" name="span"/>
          <p:cNvSpPr/>
          <p:nvPr/>
        </p:nvSpPr>
        <p:spPr>
          <a:xfrm>
            <a:off x="3253454" y="2507742"/>
            <a:ext cx="6188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know</a:t>
            </a:r>
            <a:endParaRPr lang="en-US" sz="1944" dirty="0"/>
          </a:p>
        </p:txBody>
      </p:sp>
      <p:sp>
        <p:nvSpPr>
          <p:cNvPr id="20" name="span"/>
          <p:cNvSpPr/>
          <p:nvPr/>
        </p:nvSpPr>
        <p:spPr>
          <a:xfrm>
            <a:off x="3941636" y="2507742"/>
            <a:ext cx="7175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where</a:t>
            </a:r>
            <a:endParaRPr lang="en-US" sz="1944" dirty="0"/>
          </a:p>
        </p:txBody>
      </p:sp>
      <p:sp>
        <p:nvSpPr>
          <p:cNvPr id="21" name="span"/>
          <p:cNvSpPr/>
          <p:nvPr/>
        </p:nvSpPr>
        <p:spPr>
          <a:xfrm>
            <a:off x="4728496" y="2507742"/>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2" name="span"/>
          <p:cNvSpPr/>
          <p:nvPr/>
        </p:nvSpPr>
        <p:spPr>
          <a:xfrm>
            <a:off x="5015865" y="2507742"/>
            <a:ext cx="5742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start.</a:t>
            </a:r>
            <a:endParaRPr lang="en-US" sz="1944" dirty="0"/>
          </a:p>
        </p:txBody>
      </p:sp>
      <p:sp>
        <p:nvSpPr>
          <p:cNvPr id="23" name="span"/>
          <p:cNvSpPr/>
          <p:nvPr/>
        </p:nvSpPr>
        <p:spPr>
          <a:xfrm>
            <a:off x="487680" y="3365754"/>
            <a:ext cx="80343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Having</a:t>
            </a:r>
            <a:endParaRPr lang="en-US" sz="1944" dirty="0"/>
          </a:p>
        </p:txBody>
      </p:sp>
      <p:sp>
        <p:nvSpPr>
          <p:cNvPr id="24" name="span"/>
          <p:cNvSpPr/>
          <p:nvPr/>
        </p:nvSpPr>
        <p:spPr>
          <a:xfrm>
            <a:off x="4563047" y="3365754"/>
            <a:ext cx="3741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will</a:t>
            </a:r>
            <a:endParaRPr lang="en-US" sz="1944" dirty="0"/>
          </a:p>
        </p:txBody>
      </p:sp>
      <p:sp>
        <p:nvSpPr>
          <p:cNvPr id="25" name="span"/>
          <p:cNvSpPr/>
          <p:nvPr/>
        </p:nvSpPr>
        <p:spPr>
          <a:xfrm>
            <a:off x="5113496" y="3365754"/>
            <a:ext cx="4948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help</a:t>
            </a:r>
            <a:endParaRPr lang="en-US" sz="1944" dirty="0"/>
          </a:p>
        </p:txBody>
      </p:sp>
      <p:sp>
        <p:nvSpPr>
          <p:cNvPr id="26" name="span"/>
          <p:cNvSpPr/>
          <p:nvPr/>
        </p:nvSpPr>
        <p:spPr>
          <a:xfrm>
            <a:off x="487680" y="3736086"/>
            <a:ext cx="5775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them</a:t>
            </a:r>
            <a:endParaRPr lang="en-US" sz="1944" dirty="0"/>
          </a:p>
        </p:txBody>
      </p:sp>
      <p:sp>
        <p:nvSpPr>
          <p:cNvPr id="27" name="span"/>
          <p:cNvSpPr/>
          <p:nvPr/>
        </p:nvSpPr>
        <p:spPr>
          <a:xfrm>
            <a:off x="1362075" y="3736086"/>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28" name="span"/>
          <p:cNvSpPr/>
          <p:nvPr/>
        </p:nvSpPr>
        <p:spPr>
          <a:xfrm>
            <a:off x="1876901" y="3736086"/>
            <a:ext cx="163811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independently</a:t>
            </a:r>
            <a:endParaRPr lang="en-US" sz="1944" dirty="0"/>
          </a:p>
        </p:txBody>
      </p:sp>
      <p:sp>
        <p:nvSpPr>
          <p:cNvPr id="29" name="span"/>
          <p:cNvSpPr/>
          <p:nvPr/>
        </p:nvSpPr>
        <p:spPr>
          <a:xfrm>
            <a:off x="3811810" y="3736086"/>
            <a:ext cx="8562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starting</a:t>
            </a:r>
            <a:endParaRPr lang="en-US" sz="1944" dirty="0"/>
          </a:p>
        </p:txBody>
      </p:sp>
      <p:sp>
        <p:nvSpPr>
          <p:cNvPr id="30" name="span"/>
          <p:cNvSpPr/>
          <p:nvPr/>
        </p:nvSpPr>
        <p:spPr>
          <a:xfrm>
            <a:off x="4964811" y="3736086"/>
            <a:ext cx="6435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being</a:t>
            </a:r>
            <a:endParaRPr lang="en-US" sz="1944" dirty="0"/>
          </a:p>
        </p:txBody>
      </p:sp>
      <p:sp>
        <p:nvSpPr>
          <p:cNvPr id="31" name="span"/>
          <p:cNvSpPr/>
          <p:nvPr/>
        </p:nvSpPr>
        <p:spPr>
          <a:xfrm>
            <a:off x="487680" y="4106418"/>
            <a:ext cx="103012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involved.</a:t>
            </a:r>
            <a:endParaRPr lang="en-US" sz="1944" dirty="0"/>
          </a:p>
        </p:txBody>
      </p:sp>
      <p:sp>
        <p:nvSpPr>
          <p:cNvPr id="32" name="em"/>
          <p:cNvSpPr/>
          <p:nvPr/>
        </p:nvSpPr>
        <p:spPr>
          <a:xfrm>
            <a:off x="1467422" y="3365754"/>
            <a:ext cx="61445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good</a:t>
            </a:r>
            <a:endParaRPr lang="en-US" sz="1944" dirty="0"/>
          </a:p>
        </p:txBody>
      </p:sp>
      <p:sp>
        <p:nvSpPr>
          <p:cNvPr id="33" name="em"/>
          <p:cNvSpPr/>
          <p:nvPr/>
        </p:nvSpPr>
        <p:spPr>
          <a:xfrm>
            <a:off x="2247233" y="3365754"/>
            <a:ext cx="49653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first</a:t>
            </a:r>
            <a:endParaRPr lang="en-US" sz="1944" dirty="0"/>
          </a:p>
        </p:txBody>
      </p:sp>
      <p:sp>
        <p:nvSpPr>
          <p:cNvPr id="34" name="em"/>
          <p:cNvSpPr/>
          <p:nvPr/>
        </p:nvSpPr>
        <p:spPr>
          <a:xfrm>
            <a:off x="2909030" y="3365754"/>
            <a:ext cx="529781"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time</a:t>
            </a:r>
            <a:endParaRPr lang="en-US" sz="1944" dirty="0"/>
          </a:p>
        </p:txBody>
      </p:sp>
      <p:sp>
        <p:nvSpPr>
          <p:cNvPr id="35" name="em"/>
          <p:cNvSpPr/>
          <p:nvPr/>
        </p:nvSpPr>
        <p:spPr>
          <a:xfrm>
            <a:off x="3604070" y="3365754"/>
            <a:ext cx="78266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issues</a:t>
            </a:r>
            <a:endParaRPr lang="en-US" sz="1944"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222046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The next</a:t>
            </a:r>
            <a:endParaRPr lang="en-US" sz="4277" dirty="0"/>
          </a:p>
        </p:txBody>
      </p:sp>
      <p:sp>
        <p:nvSpPr>
          <p:cNvPr id="5" name="span"/>
          <p:cNvSpPr/>
          <p:nvPr/>
        </p:nvSpPr>
        <p:spPr>
          <a:xfrm>
            <a:off x="487680" y="3456432"/>
            <a:ext cx="229809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big pillar</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82568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Pull Request</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45049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core of the model</a:t>
            </a:r>
            <a:endParaRPr lang="en-US" sz="1814" dirty="0"/>
          </a:p>
        </p:txBody>
      </p:sp>
      <p:sp>
        <p:nvSpPr>
          <p:cNvPr id="7" name="span"/>
          <p:cNvSpPr/>
          <p:nvPr/>
        </p:nvSpPr>
        <p:spPr>
          <a:xfrm>
            <a:off x="1341120" y="1898999"/>
            <a:ext cx="376056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is how collaborators send you code.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22629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quality will vary</a:t>
            </a:r>
            <a:endParaRPr lang="en-US" sz="1814" dirty="0"/>
          </a:p>
        </p:txBody>
      </p:sp>
      <p:sp>
        <p:nvSpPr>
          <p:cNvPr id="10" name="span"/>
          <p:cNvSpPr/>
          <p:nvPr/>
        </p:nvSpPr>
        <p:spPr>
          <a:xfrm>
            <a:off x="1341120" y="3240119"/>
            <a:ext cx="399326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is your responsibility to maintain the level.</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217589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The scope will vary</a:t>
            </a:r>
            <a:endParaRPr lang="en-US" sz="1814" dirty="0"/>
          </a:p>
        </p:txBody>
      </p:sp>
      <p:sp>
        <p:nvSpPr>
          <p:cNvPr id="13" name="span"/>
          <p:cNvSpPr/>
          <p:nvPr/>
        </p:nvSpPr>
        <p:spPr>
          <a:xfrm>
            <a:off x="1341120" y="4587335"/>
            <a:ext cx="15140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Same as above, </a:t>
            </a:r>
            <a:endParaRPr lang="en-US" sz="1555" dirty="0"/>
          </a:p>
        </p:txBody>
      </p:sp>
      <p:sp>
        <p:nvSpPr>
          <p:cNvPr id="14" name="span"/>
          <p:cNvSpPr/>
          <p:nvPr/>
        </p:nvSpPr>
        <p:spPr>
          <a:xfrm>
            <a:off x="5381530" y="458733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5" name="em"/>
          <p:cNvSpPr/>
          <p:nvPr/>
        </p:nvSpPr>
        <p:spPr>
          <a:xfrm>
            <a:off x="2855214" y="4587335"/>
            <a:ext cx="2526316"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don't be afraid of changes</a:t>
            </a:r>
            <a:endParaRPr lang="en-US" sz="1555"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1599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Always ask for tests</a:t>
            </a:r>
            <a:endParaRPr lang="en-US" sz="3240" dirty="0"/>
          </a:p>
        </p:txBody>
      </p:sp>
      <p:pic>
        <p:nvPicPr>
          <p:cNvPr id="5"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sp>
        <p:nvSpPr>
          <p:cNvPr id="6" name="span"/>
          <p:cNvSpPr/>
          <p:nvPr/>
        </p:nvSpPr>
        <p:spPr>
          <a:xfrm>
            <a:off x="487680" y="1571625"/>
            <a:ext cx="6423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While</a:t>
            </a:r>
            <a:endParaRPr lang="en-US" sz="1944" dirty="0"/>
          </a:p>
        </p:txBody>
      </p:sp>
      <p:sp>
        <p:nvSpPr>
          <p:cNvPr id="7" name="span"/>
          <p:cNvSpPr/>
          <p:nvPr/>
        </p:nvSpPr>
        <p:spPr>
          <a:xfrm>
            <a:off x="1295972" y="1571625"/>
            <a:ext cx="7255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formal</a:t>
            </a:r>
            <a:endParaRPr lang="en-US" sz="1944" dirty="0"/>
          </a:p>
        </p:txBody>
      </p:sp>
      <p:sp>
        <p:nvSpPr>
          <p:cNvPr id="8" name="span"/>
          <p:cNvSpPr/>
          <p:nvPr/>
        </p:nvSpPr>
        <p:spPr>
          <a:xfrm>
            <a:off x="2187416" y="1571625"/>
            <a:ext cx="5122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TDD</a:t>
            </a:r>
            <a:endParaRPr lang="en-US" sz="1944" dirty="0"/>
          </a:p>
        </p:txBody>
      </p:sp>
      <p:sp>
        <p:nvSpPr>
          <p:cNvPr id="9" name="span"/>
          <p:cNvSpPr/>
          <p:nvPr/>
        </p:nvSpPr>
        <p:spPr>
          <a:xfrm>
            <a:off x="2865596"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0" name="span"/>
          <p:cNvSpPr/>
          <p:nvPr/>
        </p:nvSpPr>
        <p:spPr>
          <a:xfrm>
            <a:off x="3216783" y="1571625"/>
            <a:ext cx="5839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hard,</a:t>
            </a:r>
            <a:endParaRPr lang="en-US" sz="1944" dirty="0"/>
          </a:p>
        </p:txBody>
      </p:sp>
      <p:sp>
        <p:nvSpPr>
          <p:cNvPr id="11" name="span"/>
          <p:cNvSpPr/>
          <p:nvPr/>
        </p:nvSpPr>
        <p:spPr>
          <a:xfrm>
            <a:off x="3966782" y="1571625"/>
            <a:ext cx="4157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Pull</a:t>
            </a:r>
            <a:endParaRPr lang="en-US" sz="1944" dirty="0"/>
          </a:p>
        </p:txBody>
      </p:sp>
      <p:sp>
        <p:nvSpPr>
          <p:cNvPr id="12" name="span"/>
          <p:cNvSpPr/>
          <p:nvPr/>
        </p:nvSpPr>
        <p:spPr>
          <a:xfrm>
            <a:off x="4548569" y="1571625"/>
            <a:ext cx="105975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Requests</a:t>
            </a:r>
            <a:endParaRPr lang="en-US" sz="1944" dirty="0"/>
          </a:p>
        </p:txBody>
      </p:sp>
      <p:sp>
        <p:nvSpPr>
          <p:cNvPr id="13" name="span"/>
          <p:cNvSpPr/>
          <p:nvPr/>
        </p:nvSpPr>
        <p:spPr>
          <a:xfrm>
            <a:off x="1164908" y="1941957"/>
            <a:ext cx="8434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contain</a:t>
            </a:r>
            <a:endParaRPr lang="en-US" sz="1944" dirty="0"/>
          </a:p>
        </p:txBody>
      </p:sp>
      <p:sp>
        <p:nvSpPr>
          <p:cNvPr id="14" name="span"/>
          <p:cNvSpPr/>
          <p:nvPr/>
        </p:nvSpPr>
        <p:spPr>
          <a:xfrm>
            <a:off x="2077688" y="1941957"/>
            <a:ext cx="5408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tests</a:t>
            </a:r>
            <a:endParaRPr lang="en-US" sz="1944" dirty="0"/>
          </a:p>
        </p:txBody>
      </p:sp>
      <p:sp>
        <p:nvSpPr>
          <p:cNvPr id="15" name="span"/>
          <p:cNvSpPr/>
          <p:nvPr/>
        </p:nvSpPr>
        <p:spPr>
          <a:xfrm>
            <a:off x="2687860" y="1941957"/>
            <a:ext cx="6350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when</a:t>
            </a:r>
            <a:endParaRPr lang="en-US" sz="1944" dirty="0"/>
          </a:p>
        </p:txBody>
      </p:sp>
      <p:sp>
        <p:nvSpPr>
          <p:cNvPr id="16" name="span"/>
          <p:cNvSpPr/>
          <p:nvPr/>
        </p:nvSpPr>
        <p:spPr>
          <a:xfrm>
            <a:off x="3392234" y="1941957"/>
            <a:ext cx="4370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non</a:t>
            </a:r>
            <a:endParaRPr lang="en-US" sz="1944" dirty="0"/>
          </a:p>
        </p:txBody>
      </p:sp>
      <p:sp>
        <p:nvSpPr>
          <p:cNvPr id="17" name="span"/>
          <p:cNvSpPr/>
          <p:nvPr/>
        </p:nvSpPr>
        <p:spPr>
          <a:xfrm>
            <a:off x="3898583" y="1941957"/>
            <a:ext cx="67951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trivial.</a:t>
            </a:r>
            <a:endParaRPr lang="en-US" sz="1944" dirty="0"/>
          </a:p>
        </p:txBody>
      </p:sp>
      <p:sp>
        <p:nvSpPr>
          <p:cNvPr id="18" name="em"/>
          <p:cNvSpPr/>
          <p:nvPr/>
        </p:nvSpPr>
        <p:spPr>
          <a:xfrm>
            <a:off x="487680" y="1941957"/>
            <a:ext cx="607790"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must</a:t>
            </a:r>
            <a:endParaRPr lang="en-US" sz="1944" dirty="0"/>
          </a:p>
        </p:txBody>
      </p:sp>
      <p:sp>
        <p:nvSpPr>
          <p:cNvPr id="19" name="span"/>
          <p:cNvSpPr/>
          <p:nvPr/>
        </p:nvSpPr>
        <p:spPr>
          <a:xfrm>
            <a:off x="487680" y="2799969"/>
            <a:ext cx="5678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20" name="span"/>
          <p:cNvSpPr/>
          <p:nvPr/>
        </p:nvSpPr>
        <p:spPr>
          <a:xfrm>
            <a:off x="1154430" y="2799969"/>
            <a:ext cx="1427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21" name="span"/>
          <p:cNvSpPr/>
          <p:nvPr/>
        </p:nvSpPr>
        <p:spPr>
          <a:xfrm>
            <a:off x="1396079" y="2799969"/>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2" name="span"/>
          <p:cNvSpPr/>
          <p:nvPr/>
        </p:nvSpPr>
        <p:spPr>
          <a:xfrm>
            <a:off x="1630680" y="2799969"/>
            <a:ext cx="3117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PR</a:t>
            </a:r>
            <a:endParaRPr lang="en-US" sz="1944" dirty="0"/>
          </a:p>
        </p:txBody>
      </p:sp>
      <p:sp>
        <p:nvSpPr>
          <p:cNvPr id="23" name="span"/>
          <p:cNvSpPr/>
          <p:nvPr/>
        </p:nvSpPr>
        <p:spPr>
          <a:xfrm>
            <a:off x="2041303" y="2799969"/>
            <a:ext cx="8633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content</a:t>
            </a:r>
            <a:endParaRPr lang="en-US" sz="1944" dirty="0"/>
          </a:p>
        </p:txBody>
      </p:sp>
      <p:sp>
        <p:nvSpPr>
          <p:cNvPr id="24" name="span"/>
          <p:cNvSpPr/>
          <p:nvPr/>
        </p:nvSpPr>
        <p:spPr>
          <a:xfrm>
            <a:off x="3003518" y="2799969"/>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25" name="span"/>
          <p:cNvSpPr/>
          <p:nvPr/>
        </p:nvSpPr>
        <p:spPr>
          <a:xfrm>
            <a:off x="3287554" y="2799969"/>
            <a:ext cx="50558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very</a:t>
            </a:r>
            <a:endParaRPr lang="en-US" sz="1944" dirty="0"/>
          </a:p>
        </p:txBody>
      </p:sp>
      <p:sp>
        <p:nvSpPr>
          <p:cNvPr id="26" name="span"/>
          <p:cNvSpPr/>
          <p:nvPr/>
        </p:nvSpPr>
        <p:spPr>
          <a:xfrm>
            <a:off x="3892010" y="2799969"/>
            <a:ext cx="119310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appealing,</a:t>
            </a:r>
            <a:endParaRPr lang="en-US" sz="1944" dirty="0"/>
          </a:p>
        </p:txBody>
      </p:sp>
      <p:sp>
        <p:nvSpPr>
          <p:cNvPr id="27" name="span"/>
          <p:cNvSpPr/>
          <p:nvPr/>
        </p:nvSpPr>
        <p:spPr>
          <a:xfrm>
            <a:off x="5183981" y="2799969"/>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28" name="span"/>
          <p:cNvSpPr/>
          <p:nvPr/>
        </p:nvSpPr>
        <p:spPr>
          <a:xfrm>
            <a:off x="487680" y="3170301"/>
            <a:ext cx="5526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have</a:t>
            </a:r>
            <a:endParaRPr lang="en-US" sz="1944" dirty="0"/>
          </a:p>
        </p:txBody>
      </p:sp>
      <p:sp>
        <p:nvSpPr>
          <p:cNvPr id="29" name="span"/>
          <p:cNvSpPr/>
          <p:nvPr/>
        </p:nvSpPr>
        <p:spPr>
          <a:xfrm>
            <a:off x="1154621" y="3170301"/>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30" name="span"/>
          <p:cNvSpPr/>
          <p:nvPr/>
        </p:nvSpPr>
        <p:spPr>
          <a:xfrm>
            <a:off x="2063401" y="3540633"/>
            <a:ext cx="697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31" name="em"/>
          <p:cNvSpPr/>
          <p:nvPr/>
        </p:nvSpPr>
        <p:spPr>
          <a:xfrm>
            <a:off x="1487043" y="3170301"/>
            <a:ext cx="67551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resist</a:t>
            </a:r>
            <a:endParaRPr lang="en-US" sz="1944" dirty="0"/>
          </a:p>
        </p:txBody>
      </p:sp>
      <p:sp>
        <p:nvSpPr>
          <p:cNvPr id="32" name="em"/>
          <p:cNvSpPr/>
          <p:nvPr/>
        </p:nvSpPr>
        <p:spPr>
          <a:xfrm>
            <a:off x="2265807" y="3170301"/>
            <a:ext cx="391859"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the</a:t>
            </a:r>
            <a:endParaRPr lang="en-US" sz="1944" dirty="0"/>
          </a:p>
        </p:txBody>
      </p:sp>
      <p:sp>
        <p:nvSpPr>
          <p:cNvPr id="33" name="em"/>
          <p:cNvSpPr/>
          <p:nvPr/>
        </p:nvSpPr>
        <p:spPr>
          <a:xfrm>
            <a:off x="2761012" y="3170301"/>
            <a:ext cx="1313498"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temptation</a:t>
            </a:r>
            <a:endParaRPr lang="en-US" sz="1944" dirty="0"/>
          </a:p>
        </p:txBody>
      </p:sp>
      <p:sp>
        <p:nvSpPr>
          <p:cNvPr id="34" name="em"/>
          <p:cNvSpPr/>
          <p:nvPr/>
        </p:nvSpPr>
        <p:spPr>
          <a:xfrm>
            <a:off x="4177760" y="3170301"/>
            <a:ext cx="239554"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to</a:t>
            </a:r>
            <a:endParaRPr lang="en-US" sz="1944" dirty="0"/>
          </a:p>
        </p:txBody>
      </p:sp>
      <p:sp>
        <p:nvSpPr>
          <p:cNvPr id="35" name="em"/>
          <p:cNvSpPr/>
          <p:nvPr/>
        </p:nvSpPr>
        <p:spPr>
          <a:xfrm>
            <a:off x="4520565" y="3170301"/>
            <a:ext cx="8270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accept</a:t>
            </a:r>
            <a:endParaRPr lang="en-US" sz="1944" dirty="0"/>
          </a:p>
        </p:txBody>
      </p:sp>
      <p:sp>
        <p:nvSpPr>
          <p:cNvPr id="36" name="em"/>
          <p:cNvSpPr/>
          <p:nvPr/>
        </p:nvSpPr>
        <p:spPr>
          <a:xfrm>
            <a:off x="5450967" y="3170301"/>
            <a:ext cx="157353"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it</a:t>
            </a:r>
            <a:endParaRPr lang="en-US" sz="1944" dirty="0"/>
          </a:p>
        </p:txBody>
      </p:sp>
      <p:sp>
        <p:nvSpPr>
          <p:cNvPr id="37" name="em"/>
          <p:cNvSpPr/>
          <p:nvPr/>
        </p:nvSpPr>
        <p:spPr>
          <a:xfrm>
            <a:off x="487680" y="3540633"/>
            <a:ext cx="91706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without</a:t>
            </a:r>
            <a:endParaRPr lang="en-US" sz="1944" dirty="0"/>
          </a:p>
        </p:txBody>
      </p:sp>
      <p:sp>
        <p:nvSpPr>
          <p:cNvPr id="38" name="em"/>
          <p:cNvSpPr/>
          <p:nvPr/>
        </p:nvSpPr>
        <p:spPr>
          <a:xfrm>
            <a:off x="1463135" y="3540633"/>
            <a:ext cx="60026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tests</a:t>
            </a:r>
            <a:endParaRPr lang="en-US" sz="1944"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30827"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The review process</a:t>
            </a:r>
            <a:endParaRPr lang="en-US" sz="3240" dirty="0"/>
          </a:p>
        </p:txBody>
      </p:sp>
      <p:sp>
        <p:nvSpPr>
          <p:cNvPr id="5" name="span"/>
          <p:cNvSpPr/>
          <p:nvPr/>
        </p:nvSpPr>
        <p:spPr>
          <a:xfrm>
            <a:off x="812864" y="1474089"/>
            <a:ext cx="284417"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1</a:t>
            </a:r>
            <a:endParaRPr lang="en-US" sz="5184" dirty="0"/>
          </a:p>
        </p:txBody>
      </p:sp>
      <p:sp>
        <p:nvSpPr>
          <p:cNvPr id="6" name="span"/>
          <p:cNvSpPr/>
          <p:nvPr/>
        </p:nvSpPr>
        <p:spPr>
          <a:xfrm>
            <a:off x="1341120" y="1571625"/>
            <a:ext cx="246126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Behavior and security</a:t>
            </a:r>
            <a:endParaRPr lang="en-US" sz="1814" dirty="0"/>
          </a:p>
        </p:txBody>
      </p:sp>
      <p:sp>
        <p:nvSpPr>
          <p:cNvPr id="7" name="span"/>
          <p:cNvSpPr/>
          <p:nvPr/>
        </p:nvSpPr>
        <p:spPr>
          <a:xfrm>
            <a:off x="1341120" y="1898999"/>
            <a:ext cx="71622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Make sure the PR does what it claims, and double check security implications.</a:t>
            </a:r>
            <a:endParaRPr lang="en-US" sz="1555" dirty="0"/>
          </a:p>
        </p:txBody>
      </p:sp>
      <p:sp>
        <p:nvSpPr>
          <p:cNvPr id="8" name="span"/>
          <p:cNvSpPr/>
          <p:nvPr/>
        </p:nvSpPr>
        <p:spPr>
          <a:xfrm>
            <a:off x="726567" y="2815209"/>
            <a:ext cx="37071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2</a:t>
            </a:r>
            <a:endParaRPr lang="en-US" sz="5184" dirty="0"/>
          </a:p>
        </p:txBody>
      </p:sp>
      <p:sp>
        <p:nvSpPr>
          <p:cNvPr id="9" name="span"/>
          <p:cNvSpPr/>
          <p:nvPr/>
        </p:nvSpPr>
        <p:spPr>
          <a:xfrm>
            <a:off x="1341120" y="2912745"/>
            <a:ext cx="146704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Performance</a:t>
            </a:r>
            <a:endParaRPr lang="en-US" sz="1814" dirty="0"/>
          </a:p>
        </p:txBody>
      </p:sp>
      <p:sp>
        <p:nvSpPr>
          <p:cNvPr id="10" name="span"/>
          <p:cNvSpPr/>
          <p:nvPr/>
        </p:nvSpPr>
        <p:spPr>
          <a:xfrm>
            <a:off x="1341120" y="3240119"/>
            <a:ext cx="342452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Nobody likes slow software, do they?</a:t>
            </a:r>
            <a:endParaRPr lang="en-US" sz="1555" dirty="0"/>
          </a:p>
        </p:txBody>
      </p:sp>
      <p:sp>
        <p:nvSpPr>
          <p:cNvPr id="11" name="span"/>
          <p:cNvSpPr/>
          <p:nvPr/>
        </p:nvSpPr>
        <p:spPr>
          <a:xfrm>
            <a:off x="717995" y="4156329"/>
            <a:ext cx="379286"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3</a:t>
            </a:r>
            <a:endParaRPr lang="en-US" sz="5184" dirty="0"/>
          </a:p>
        </p:txBody>
      </p:sp>
      <p:sp>
        <p:nvSpPr>
          <p:cNvPr id="12" name="span"/>
          <p:cNvSpPr/>
          <p:nvPr/>
        </p:nvSpPr>
        <p:spPr>
          <a:xfrm>
            <a:off x="1341120" y="4253865"/>
            <a:ext cx="2058257"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Quality and clarity</a:t>
            </a:r>
            <a:endParaRPr lang="en-US" sz="1814" dirty="0"/>
          </a:p>
        </p:txBody>
      </p:sp>
      <p:sp>
        <p:nvSpPr>
          <p:cNvPr id="13" name="span"/>
          <p:cNvSpPr/>
          <p:nvPr/>
        </p:nvSpPr>
        <p:spPr>
          <a:xfrm>
            <a:off x="1341120" y="4581239"/>
            <a:ext cx="693962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Poorly (or obscurely) written performant code makes more harm than good.</a:t>
            </a:r>
            <a:endParaRPr lang="en-US" sz="1555" dirty="0"/>
          </a:p>
        </p:txBody>
      </p:sp>
      <p:sp>
        <p:nvSpPr>
          <p:cNvPr id="14" name="span"/>
          <p:cNvSpPr/>
          <p:nvPr/>
        </p:nvSpPr>
        <p:spPr>
          <a:xfrm>
            <a:off x="696278" y="5497449"/>
            <a:ext cx="401003" cy="792480"/>
          </a:xfrm>
          <a:prstGeom prst="rect">
            <a:avLst/>
          </a:prstGeom>
          <a:noFill/>
          <a:ln/>
        </p:spPr>
        <p:txBody>
          <a:bodyPr wrap="none" lIns="0" tIns="0" rIns="0" bIns="0" rtlCol="0" anchor="ctr"/>
          <a:lstStyle/>
          <a:p>
            <a:pPr indent="0" marL="0">
              <a:buNone/>
            </a:pPr>
            <a:r>
              <a:rPr lang="en-US" sz="5184" b="1" u="none" dirty="0">
                <a:solidFill>
                  <a:srgbClr val="2563EB"/>
                </a:solidFill>
                <a:latin typeface="Bitter" pitchFamily="34" charset="0"/>
                <a:ea typeface="Bitter" pitchFamily="34" charset="-122"/>
                <a:cs typeface="Bitter" pitchFamily="34" charset="-120"/>
              </a:rPr>
              <a:t>4</a:t>
            </a:r>
            <a:endParaRPr lang="en-US" sz="5184" dirty="0"/>
          </a:p>
        </p:txBody>
      </p:sp>
      <p:sp>
        <p:nvSpPr>
          <p:cNvPr id="15" name="span"/>
          <p:cNvSpPr/>
          <p:nvPr/>
        </p:nvSpPr>
        <p:spPr>
          <a:xfrm>
            <a:off x="1341120" y="5594985"/>
            <a:ext cx="273920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Enforce the conventions</a:t>
            </a:r>
            <a:endParaRPr lang="en-US" sz="1814" dirty="0"/>
          </a:p>
        </p:txBody>
      </p:sp>
      <p:sp>
        <p:nvSpPr>
          <p:cNvPr id="16" name="span"/>
          <p:cNvSpPr/>
          <p:nvPr/>
        </p:nvSpPr>
        <p:spPr>
          <a:xfrm>
            <a:off x="1341120" y="5928455"/>
            <a:ext cx="151409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Same as above, </a:t>
            </a:r>
            <a:endParaRPr lang="en-US" sz="1555" dirty="0"/>
          </a:p>
        </p:txBody>
      </p:sp>
      <p:sp>
        <p:nvSpPr>
          <p:cNvPr id="17" name="span"/>
          <p:cNvSpPr/>
          <p:nvPr/>
        </p:nvSpPr>
        <p:spPr>
          <a:xfrm>
            <a:off x="6658642" y="5928455"/>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8" name="em"/>
          <p:cNvSpPr/>
          <p:nvPr/>
        </p:nvSpPr>
        <p:spPr>
          <a:xfrm>
            <a:off x="2855214" y="5928455"/>
            <a:ext cx="3803428"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don't be afraid to ask for picky changes</a:t>
            </a:r>
            <a:endParaRPr lang="en-US" sz="1555"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57749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Review must be</a:t>
            </a:r>
            <a:endParaRPr lang="en-US" sz="3240" dirty="0"/>
          </a:p>
        </p:txBody>
      </p:sp>
      <p:sp>
        <p:nvSpPr>
          <p:cNvPr id="5" name="span"/>
          <p:cNvSpPr/>
          <p:nvPr/>
        </p:nvSpPr>
        <p:spPr>
          <a:xfrm>
            <a:off x="487680" y="1083945"/>
            <a:ext cx="209445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thorough</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3338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8" name="span"/>
          <p:cNvSpPr/>
          <p:nvPr/>
        </p:nvSpPr>
        <p:spPr>
          <a:xfrm>
            <a:off x="1021747" y="2137410"/>
            <a:ext cx="4347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one</a:t>
            </a:r>
            <a:endParaRPr lang="en-US" sz="1944" dirty="0"/>
          </a:p>
        </p:txBody>
      </p:sp>
      <p:sp>
        <p:nvSpPr>
          <p:cNvPr id="9" name="span"/>
          <p:cNvSpPr/>
          <p:nvPr/>
        </p:nvSpPr>
        <p:spPr>
          <a:xfrm>
            <a:off x="1656683" y="2137410"/>
            <a:ext cx="77752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rushes</a:t>
            </a:r>
            <a:endParaRPr lang="en-US" sz="1944" dirty="0"/>
          </a:p>
        </p:txBody>
      </p:sp>
      <p:sp>
        <p:nvSpPr>
          <p:cNvPr id="10" name="span"/>
          <p:cNvSpPr/>
          <p:nvPr/>
        </p:nvSpPr>
        <p:spPr>
          <a:xfrm>
            <a:off x="2634425" y="2137410"/>
            <a:ext cx="4242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1" name="span"/>
          <p:cNvSpPr/>
          <p:nvPr/>
        </p:nvSpPr>
        <p:spPr>
          <a:xfrm>
            <a:off x="3258884" y="2137410"/>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2" name="span"/>
          <p:cNvSpPr/>
          <p:nvPr/>
        </p:nvSpPr>
        <p:spPr>
          <a:xfrm>
            <a:off x="3677126" y="2137410"/>
            <a:ext cx="7350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merge</a:t>
            </a:r>
            <a:endParaRPr lang="en-US" sz="1944" dirty="0"/>
          </a:p>
        </p:txBody>
      </p:sp>
      <p:sp>
        <p:nvSpPr>
          <p:cNvPr id="13" name="span"/>
          <p:cNvSpPr/>
          <p:nvPr/>
        </p:nvSpPr>
        <p:spPr>
          <a:xfrm>
            <a:off x="4612386" y="2137410"/>
            <a:ext cx="6458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14" name="span"/>
          <p:cNvSpPr/>
          <p:nvPr/>
        </p:nvSpPr>
        <p:spPr>
          <a:xfrm>
            <a:off x="5458397" y="2137410"/>
            <a:ext cx="14992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15" name="span"/>
          <p:cNvSpPr/>
          <p:nvPr/>
        </p:nvSpPr>
        <p:spPr>
          <a:xfrm>
            <a:off x="487680" y="2507742"/>
            <a:ext cx="102650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possible,</a:t>
            </a:r>
            <a:endParaRPr lang="en-US" sz="1944" dirty="0"/>
          </a:p>
        </p:txBody>
      </p:sp>
      <p:sp>
        <p:nvSpPr>
          <p:cNvPr id="16" name="span"/>
          <p:cNvSpPr/>
          <p:nvPr/>
        </p:nvSpPr>
        <p:spPr>
          <a:xfrm>
            <a:off x="1752791" y="2507742"/>
            <a:ext cx="8071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require</a:t>
            </a:r>
            <a:endParaRPr lang="en-US" sz="1944" dirty="0"/>
          </a:p>
        </p:txBody>
      </p:sp>
      <p:sp>
        <p:nvSpPr>
          <p:cNvPr id="17" name="span"/>
          <p:cNvSpPr/>
          <p:nvPr/>
        </p:nvSpPr>
        <p:spPr>
          <a:xfrm>
            <a:off x="2798445" y="2507742"/>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18" name="span"/>
          <p:cNvSpPr/>
          <p:nvPr/>
        </p:nvSpPr>
        <p:spPr>
          <a:xfrm>
            <a:off x="3351276" y="2507742"/>
            <a:ext cx="9035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multiple</a:t>
            </a:r>
            <a:endParaRPr lang="en-US" sz="1944" dirty="0"/>
          </a:p>
        </p:txBody>
      </p:sp>
      <p:sp>
        <p:nvSpPr>
          <p:cNvPr id="19" name="span"/>
          <p:cNvSpPr/>
          <p:nvPr/>
        </p:nvSpPr>
        <p:spPr>
          <a:xfrm>
            <a:off x="4493419" y="2507742"/>
            <a:ext cx="111490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approvals</a:t>
            </a:r>
            <a:endParaRPr lang="en-US" sz="1944" dirty="0"/>
          </a:p>
        </p:txBody>
      </p:sp>
      <p:sp>
        <p:nvSpPr>
          <p:cNvPr id="20" name="span"/>
          <p:cNvSpPr/>
          <p:nvPr/>
        </p:nvSpPr>
        <p:spPr>
          <a:xfrm>
            <a:off x="487680" y="2878074"/>
            <a:ext cx="7449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before</a:t>
            </a:r>
            <a:endParaRPr lang="en-US" sz="1944" dirty="0"/>
          </a:p>
        </p:txBody>
      </p:sp>
      <p:sp>
        <p:nvSpPr>
          <p:cNvPr id="21" name="span"/>
          <p:cNvSpPr/>
          <p:nvPr/>
        </p:nvSpPr>
        <p:spPr>
          <a:xfrm>
            <a:off x="1301972" y="2878074"/>
            <a:ext cx="13415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committing.</a:t>
            </a:r>
            <a:endParaRPr lang="en-US" sz="1944" dirty="0"/>
          </a:p>
        </p:txBody>
      </p:sp>
      <p:sp>
        <p:nvSpPr>
          <p:cNvPr id="22" name="span"/>
          <p:cNvSpPr/>
          <p:nvPr/>
        </p:nvSpPr>
        <p:spPr>
          <a:xfrm>
            <a:off x="487680" y="3736086"/>
            <a:ext cx="61379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Once</a:t>
            </a:r>
            <a:endParaRPr lang="en-US" sz="1944" dirty="0"/>
          </a:p>
        </p:txBody>
      </p:sp>
      <p:sp>
        <p:nvSpPr>
          <p:cNvPr id="23" name="span"/>
          <p:cNvSpPr/>
          <p:nvPr/>
        </p:nvSpPr>
        <p:spPr>
          <a:xfrm>
            <a:off x="1233964" y="3736086"/>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24" name="span"/>
          <p:cNvSpPr/>
          <p:nvPr/>
        </p:nvSpPr>
        <p:spPr>
          <a:xfrm>
            <a:off x="1790891" y="3736086"/>
            <a:ext cx="4820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give</a:t>
            </a:r>
            <a:endParaRPr lang="en-US" sz="1944" dirty="0"/>
          </a:p>
        </p:txBody>
      </p:sp>
      <p:sp>
        <p:nvSpPr>
          <p:cNvPr id="25" name="span"/>
          <p:cNvSpPr/>
          <p:nvPr/>
        </p:nvSpPr>
        <p:spPr>
          <a:xfrm>
            <a:off x="2405444" y="3736086"/>
            <a:ext cx="87439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enough</a:t>
            </a:r>
            <a:endParaRPr lang="en-US" sz="1944" dirty="0"/>
          </a:p>
        </p:txBody>
      </p:sp>
      <p:sp>
        <p:nvSpPr>
          <p:cNvPr id="26" name="span"/>
          <p:cNvSpPr/>
          <p:nvPr/>
        </p:nvSpPr>
        <p:spPr>
          <a:xfrm>
            <a:off x="3412331" y="3736086"/>
            <a:ext cx="4899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27" name="span"/>
          <p:cNvSpPr/>
          <p:nvPr/>
        </p:nvSpPr>
        <p:spPr>
          <a:xfrm>
            <a:off x="4034790" y="3736086"/>
            <a:ext cx="3143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28" name="span"/>
          <p:cNvSpPr/>
          <p:nvPr/>
        </p:nvSpPr>
        <p:spPr>
          <a:xfrm>
            <a:off x="4481608" y="3736086"/>
            <a:ext cx="112671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objection,</a:t>
            </a:r>
            <a:endParaRPr lang="en-US" sz="1944" dirty="0"/>
          </a:p>
        </p:txBody>
      </p:sp>
      <p:sp>
        <p:nvSpPr>
          <p:cNvPr id="29" name="span"/>
          <p:cNvSpPr/>
          <p:nvPr/>
        </p:nvSpPr>
        <p:spPr>
          <a:xfrm>
            <a:off x="487680" y="4106418"/>
            <a:ext cx="50749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then</a:t>
            </a:r>
            <a:endParaRPr lang="en-US" sz="1944" dirty="0"/>
          </a:p>
        </p:txBody>
      </p:sp>
      <p:sp>
        <p:nvSpPr>
          <p:cNvPr id="30" name="span"/>
          <p:cNvSpPr/>
          <p:nvPr/>
        </p:nvSpPr>
        <p:spPr>
          <a:xfrm>
            <a:off x="1064514" y="4106418"/>
            <a:ext cx="4242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31" name="span"/>
          <p:cNvSpPr/>
          <p:nvPr/>
        </p:nvSpPr>
        <p:spPr>
          <a:xfrm>
            <a:off x="1558100" y="4106418"/>
            <a:ext cx="4214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32" name="span"/>
          <p:cNvSpPr/>
          <p:nvPr/>
        </p:nvSpPr>
        <p:spPr>
          <a:xfrm>
            <a:off x="2048923" y="4106418"/>
            <a:ext cx="8047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merge.</a:t>
            </a:r>
            <a:endParaRPr lang="en-US" sz="1944"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3903726"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CI and workflows</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42697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Available everywhere</a:t>
            </a:r>
            <a:endParaRPr lang="en-US" sz="1814" dirty="0"/>
          </a:p>
        </p:txBody>
      </p:sp>
      <p:sp>
        <p:nvSpPr>
          <p:cNvPr id="7" name="span"/>
          <p:cNvSpPr/>
          <p:nvPr/>
        </p:nvSpPr>
        <p:spPr>
          <a:xfrm>
            <a:off x="1341120" y="1898999"/>
            <a:ext cx="513645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In modern services you have a CI and workflow system.</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127844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so easy</a:t>
            </a:r>
            <a:endParaRPr lang="en-US" sz="1814" dirty="0"/>
          </a:p>
        </p:txBody>
      </p:sp>
      <p:sp>
        <p:nvSpPr>
          <p:cNvPr id="10" name="span"/>
          <p:cNvSpPr/>
          <p:nvPr/>
        </p:nvSpPr>
        <p:spPr>
          <a:xfrm>
            <a:off x="1341120" y="3240119"/>
            <a:ext cx="372551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Most of these tools are very easy to use.</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175164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CI is a life saver</a:t>
            </a:r>
            <a:endParaRPr lang="en-US" sz="1814" dirty="0"/>
          </a:p>
        </p:txBody>
      </p:sp>
      <p:sp>
        <p:nvSpPr>
          <p:cNvPr id="13" name="span"/>
          <p:cNvSpPr/>
          <p:nvPr/>
        </p:nvSpPr>
        <p:spPr>
          <a:xfrm>
            <a:off x="1341120" y="4581239"/>
            <a:ext cx="30925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Don't merge any PR with a red CI.</a:t>
            </a:r>
            <a:endParaRPr lang="en-US" sz="1555"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03081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Conventional commits</a:t>
            </a:r>
            <a:endParaRPr lang="en-US" sz="3240" dirty="0"/>
          </a:p>
        </p:txBody>
      </p:sp>
      <p:sp>
        <p:nvSpPr>
          <p:cNvPr id="5" name="span"/>
          <p:cNvSpPr/>
          <p:nvPr/>
        </p:nvSpPr>
        <p:spPr>
          <a:xfrm>
            <a:off x="487680" y="1571625"/>
            <a:ext cx="52587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How</a:t>
            </a:r>
            <a:endParaRPr lang="en-US" sz="1944" dirty="0"/>
          </a:p>
        </p:txBody>
      </p:sp>
      <p:sp>
        <p:nvSpPr>
          <p:cNvPr id="6" name="span"/>
          <p:cNvSpPr/>
          <p:nvPr/>
        </p:nvSpPr>
        <p:spPr>
          <a:xfrm>
            <a:off x="1082897" y="1571625"/>
            <a:ext cx="21802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7" name="span"/>
          <p:cNvSpPr/>
          <p:nvPr/>
        </p:nvSpPr>
        <p:spPr>
          <a:xfrm>
            <a:off x="1370267" y="1571625"/>
            <a:ext cx="4330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add</a:t>
            </a:r>
            <a:endParaRPr lang="en-US" sz="1944" dirty="0"/>
          </a:p>
        </p:txBody>
      </p:sp>
      <p:sp>
        <p:nvSpPr>
          <p:cNvPr id="8" name="span"/>
          <p:cNvSpPr/>
          <p:nvPr/>
        </p:nvSpPr>
        <p:spPr>
          <a:xfrm>
            <a:off x="1872615" y="1571625"/>
            <a:ext cx="78724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human</a:t>
            </a:r>
            <a:endParaRPr lang="en-US" sz="1944" dirty="0"/>
          </a:p>
        </p:txBody>
      </p:sp>
      <p:sp>
        <p:nvSpPr>
          <p:cNvPr id="9" name="span"/>
          <p:cNvSpPr/>
          <p:nvPr/>
        </p:nvSpPr>
        <p:spPr>
          <a:xfrm>
            <a:off x="2729198" y="1571625"/>
            <a:ext cx="42957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0" name="span"/>
          <p:cNvSpPr/>
          <p:nvPr/>
        </p:nvSpPr>
        <p:spPr>
          <a:xfrm>
            <a:off x="3228118" y="1571625"/>
            <a:ext cx="9805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machine</a:t>
            </a:r>
            <a:endParaRPr lang="en-US" sz="1944" dirty="0"/>
          </a:p>
        </p:txBody>
      </p:sp>
      <p:sp>
        <p:nvSpPr>
          <p:cNvPr id="11" name="span"/>
          <p:cNvSpPr/>
          <p:nvPr/>
        </p:nvSpPr>
        <p:spPr>
          <a:xfrm>
            <a:off x="4277963" y="1571625"/>
            <a:ext cx="9994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readable</a:t>
            </a:r>
            <a:endParaRPr lang="en-US" sz="1944" dirty="0"/>
          </a:p>
        </p:txBody>
      </p:sp>
      <p:sp>
        <p:nvSpPr>
          <p:cNvPr id="12" name="span"/>
          <p:cNvSpPr/>
          <p:nvPr/>
        </p:nvSpPr>
        <p:spPr>
          <a:xfrm>
            <a:off x="5346764" y="1571625"/>
            <a:ext cx="993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meaning</a:t>
            </a:r>
            <a:endParaRPr lang="en-US" sz="1944" dirty="0"/>
          </a:p>
        </p:txBody>
      </p:sp>
      <p:sp>
        <p:nvSpPr>
          <p:cNvPr id="13" name="span"/>
          <p:cNvSpPr/>
          <p:nvPr/>
        </p:nvSpPr>
        <p:spPr>
          <a:xfrm>
            <a:off x="6409658" y="1571625"/>
            <a:ext cx="2181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a:t>
            </a:r>
            <a:endParaRPr lang="en-US" sz="1944" dirty="0"/>
          </a:p>
        </p:txBody>
      </p:sp>
      <p:sp>
        <p:nvSpPr>
          <p:cNvPr id="14" name="span"/>
          <p:cNvSpPr/>
          <p:nvPr/>
        </p:nvSpPr>
        <p:spPr>
          <a:xfrm>
            <a:off x="6697123" y="1571625"/>
            <a:ext cx="84658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commit</a:t>
            </a:r>
            <a:endParaRPr lang="en-US" sz="1944" dirty="0"/>
          </a:p>
        </p:txBody>
      </p:sp>
      <p:sp>
        <p:nvSpPr>
          <p:cNvPr id="15" name="span"/>
          <p:cNvSpPr/>
          <p:nvPr/>
        </p:nvSpPr>
        <p:spPr>
          <a:xfrm>
            <a:off x="7613047" y="1571625"/>
            <a:ext cx="123796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messages.</a:t>
            </a:r>
            <a:endParaRPr lang="en-US" sz="1944" dirty="0"/>
          </a:p>
        </p:txBody>
      </p:sp>
      <p:sp>
        <p:nvSpPr>
          <p:cNvPr id="16" name="span"/>
          <p:cNvSpPr/>
          <p:nvPr/>
        </p:nvSpPr>
        <p:spPr>
          <a:xfrm>
            <a:off x="487680" y="1941957"/>
            <a:ext cx="7367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Check</a:t>
            </a:r>
            <a:endParaRPr lang="en-US" sz="1944" dirty="0"/>
          </a:p>
        </p:txBody>
      </p:sp>
      <p:sp>
        <p:nvSpPr>
          <p:cNvPr id="17" name="span"/>
          <p:cNvSpPr/>
          <p:nvPr/>
        </p:nvSpPr>
        <p:spPr>
          <a:xfrm>
            <a:off x="1293781"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8" name="span"/>
          <p:cNvSpPr/>
          <p:nvPr/>
        </p:nvSpPr>
        <p:spPr>
          <a:xfrm>
            <a:off x="3562445" y="1941957"/>
            <a:ext cx="696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9" name="a">
            <a:hlinkClick r:id="rId1" tooltip=""/>
          </p:cNvPr>
          <p:cNvSpPr/>
          <p:nvPr/>
        </p:nvSpPr>
        <p:spPr>
          <a:xfrm>
            <a:off x="1725454" y="1941957"/>
            <a:ext cx="8290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official</a:t>
            </a:r>
            <a:endParaRPr lang="en-US" sz="1944" dirty="0"/>
          </a:p>
        </p:txBody>
      </p:sp>
      <p:sp>
        <p:nvSpPr>
          <p:cNvPr id="20" name="a">
            <a:hlinkClick r:id="rId2" tooltip=""/>
          </p:cNvPr>
          <p:cNvSpPr/>
          <p:nvPr/>
        </p:nvSpPr>
        <p:spPr>
          <a:xfrm>
            <a:off x="2612898" y="1941957"/>
            <a:ext cx="94954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website</a:t>
            </a:r>
            <a:endParaRPr lang="en-US" sz="1944" dirty="0"/>
          </a:p>
        </p:txBody>
      </p:sp>
      <p:pic>
        <p:nvPicPr>
          <p:cNvPr id="21" name="svg.code.theme@qr.big"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2672" y="2769489"/>
            <a:ext cx="4486656" cy="24384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65956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Show me some examples</a:t>
            </a:r>
            <a:endParaRPr lang="en-US" sz="3240" dirty="0"/>
          </a:p>
        </p:txBody>
      </p:sp>
      <p:sp>
        <p:nvSpPr>
          <p:cNvPr id="5" name="pre.freya@code"/>
          <p:cNvSpPr/>
          <p:nvPr/>
        </p:nvSpPr>
        <p:spPr>
          <a:xfrm>
            <a:off x="1659922" y="3209163"/>
            <a:ext cx="8872157" cy="1462564"/>
          </a:xfrm>
          <a:prstGeom prst="roundRect">
            <a:avLst>
              <a:gd name="adj" fmla="val 4168"/>
            </a:avLst>
          </a:prstGeom>
          <a:solidFill>
            <a:srgbClr val="282C34"/>
          </a:solidFill>
          <a:ln w="12700">
            <a:solidFill>
              <a:srgbClr val="282C34">
                <a:alpha val="0"/>
              </a:srgbClr>
            </a:solidFill>
            <a:prstDash val="solid"/>
          </a:ln>
        </p:spPr>
      </p:sp>
      <p:sp>
        <p:nvSpPr>
          <p:cNvPr id="6" name="pre.freya@code:code"/>
          <p:cNvSpPr/>
          <p:nvPr/>
        </p:nvSpPr>
        <p:spPr>
          <a:xfrm>
            <a:off x="1830515" y="3459099"/>
            <a:ext cx="8587930" cy="962787"/>
          </a:xfrm>
          <a:prstGeom prst="rect">
            <a:avLst/>
          </a:prstGeom>
          <a:noFill/>
          <a:ln/>
        </p:spPr>
        <p:txBody>
          <a:bodyPr wrap="none" lIns="0" tIns="0" rIns="0" bIns="0" rtlCol="0" anchor="t"/>
          <a:lstStyle/>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~/repo</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commit -m "feat!: send an email to the customer when a product is shipped"</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~/repo</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commit -m "feat: allow provided config object to extend other configs"</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~/repo</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commit -m "fix: prevent racing of requests"</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~/repo</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commit -m "chore!: drop support for Node 6"</a:t>
            </a:r>
            <a:endParaRPr lang="en-US" sz="1120" dirty="0"/>
          </a:p>
          <a:p>
            <a:pPr algn="l" indent="0" marL="0">
              <a:lnSpc>
                <a:spcPts val="1535"/>
              </a:lnSpc>
              <a:buNone/>
            </a:pPr>
            <a:r>
              <a:rPr lang="en-US" sz="1120" u="none" dirty="0">
                <a:solidFill>
                  <a:srgbClr val="98C379"/>
                </a:solidFill>
                <a:latin typeface="Roboto Mono" pitchFamily="34" charset="0"/>
                <a:ea typeface="Roboto Mono" pitchFamily="34" charset="-122"/>
                <a:cs typeface="Roboto Mono" pitchFamily="34" charset="-120"/>
              </a:rPr>
              <a:t>shogun@panda</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61AFEF"/>
                </a:solidFill>
                <a:latin typeface="Roboto Mono" pitchFamily="34" charset="0"/>
                <a:ea typeface="Roboto Mono" pitchFamily="34" charset="-122"/>
                <a:cs typeface="Roboto Mono" pitchFamily="34" charset="-120"/>
              </a:rPr>
              <a:t>~/repo</a:t>
            </a:r>
            <a:r>
              <a:rPr lang="en-US" sz="1120" u="none" dirty="0">
                <a:solidFill>
                  <a:srgbClr val="7F848E"/>
                </a:solidFill>
                <a:latin typeface="Roboto Mono" pitchFamily="34" charset="0"/>
                <a:ea typeface="Roboto Mono" pitchFamily="34" charset="-122"/>
                <a:cs typeface="Roboto Mono" pitchFamily="34" charset="-120"/>
              </a:rPr>
              <a:t>$</a:t>
            </a:r>
            <a:r>
              <a:rPr lang="en-US" sz="1120" u="none" dirty="0">
                <a:solidFill>
                  <a:srgbClr val="E5C07B"/>
                </a:solidFill>
                <a:latin typeface="Roboto Mono" pitchFamily="34" charset="0"/>
                <a:ea typeface="Roboto Mono" pitchFamily="34" charset="-122"/>
                <a:cs typeface="Roboto Mono" pitchFamily="34" charset="-120"/>
              </a:rPr>
              <a:t> git commit -m "docs: correct spelling of CHANGELOG"</a:t>
            </a:r>
            <a:endParaRPr lang="en-US" sz="112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58800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Semantic versioning</a:t>
            </a:r>
            <a:endParaRPr lang="en-US" sz="3240" dirty="0"/>
          </a:p>
        </p:txBody>
      </p:sp>
      <p:sp>
        <p:nvSpPr>
          <p:cNvPr id="5" name="span"/>
          <p:cNvSpPr/>
          <p:nvPr/>
        </p:nvSpPr>
        <p:spPr>
          <a:xfrm>
            <a:off x="487680" y="1571625"/>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6" name="span"/>
          <p:cNvSpPr/>
          <p:nvPr/>
        </p:nvSpPr>
        <p:spPr>
          <a:xfrm>
            <a:off x="723329" y="1571625"/>
            <a:ext cx="145656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specification</a:t>
            </a:r>
            <a:endParaRPr lang="en-US" sz="1944" dirty="0"/>
          </a:p>
        </p:txBody>
      </p:sp>
      <p:sp>
        <p:nvSpPr>
          <p:cNvPr id="7" name="span"/>
          <p:cNvSpPr/>
          <p:nvPr/>
        </p:nvSpPr>
        <p:spPr>
          <a:xfrm>
            <a:off x="2249234" y="1571625"/>
            <a:ext cx="3142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for</a:t>
            </a:r>
            <a:endParaRPr lang="en-US" sz="1944" dirty="0"/>
          </a:p>
        </p:txBody>
      </p:sp>
      <p:sp>
        <p:nvSpPr>
          <p:cNvPr id="8" name="span"/>
          <p:cNvSpPr/>
          <p:nvPr/>
        </p:nvSpPr>
        <p:spPr>
          <a:xfrm>
            <a:off x="2632805" y="1571625"/>
            <a:ext cx="76609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having</a:t>
            </a:r>
            <a:endParaRPr lang="en-US" sz="1944" dirty="0"/>
          </a:p>
        </p:txBody>
      </p:sp>
      <p:sp>
        <p:nvSpPr>
          <p:cNvPr id="9" name="span"/>
          <p:cNvSpPr/>
          <p:nvPr/>
        </p:nvSpPr>
        <p:spPr>
          <a:xfrm>
            <a:off x="3468243" y="1571625"/>
            <a:ext cx="12816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meaningful</a:t>
            </a:r>
            <a:endParaRPr lang="en-US" sz="1944" dirty="0"/>
          </a:p>
        </p:txBody>
      </p:sp>
      <p:sp>
        <p:nvSpPr>
          <p:cNvPr id="10" name="span"/>
          <p:cNvSpPr/>
          <p:nvPr/>
        </p:nvSpPr>
        <p:spPr>
          <a:xfrm>
            <a:off x="4819269" y="1571625"/>
            <a:ext cx="99631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11" name="span"/>
          <p:cNvSpPr/>
          <p:nvPr/>
        </p:nvSpPr>
        <p:spPr>
          <a:xfrm>
            <a:off x="5884926" y="1571625"/>
            <a:ext cx="10381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versions.</a:t>
            </a:r>
            <a:endParaRPr lang="en-US" sz="1944" dirty="0"/>
          </a:p>
        </p:txBody>
      </p:sp>
      <p:sp>
        <p:nvSpPr>
          <p:cNvPr id="12" name="span"/>
          <p:cNvSpPr/>
          <p:nvPr/>
        </p:nvSpPr>
        <p:spPr>
          <a:xfrm>
            <a:off x="487680" y="1941957"/>
            <a:ext cx="73675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Check</a:t>
            </a:r>
            <a:endParaRPr lang="en-US" sz="1944" dirty="0"/>
          </a:p>
        </p:txBody>
      </p:sp>
      <p:sp>
        <p:nvSpPr>
          <p:cNvPr id="13" name="span"/>
          <p:cNvSpPr/>
          <p:nvPr/>
        </p:nvSpPr>
        <p:spPr>
          <a:xfrm>
            <a:off x="1293781" y="1941957"/>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4" name="span"/>
          <p:cNvSpPr/>
          <p:nvPr/>
        </p:nvSpPr>
        <p:spPr>
          <a:xfrm>
            <a:off x="3562445" y="1941957"/>
            <a:ext cx="6962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
            </a:r>
            <a:endParaRPr lang="en-US" sz="1944" dirty="0"/>
          </a:p>
        </p:txBody>
      </p:sp>
      <p:sp>
        <p:nvSpPr>
          <p:cNvPr id="15" name="a">
            <a:hlinkClick r:id="rId1" tooltip=""/>
          </p:cNvPr>
          <p:cNvSpPr/>
          <p:nvPr/>
        </p:nvSpPr>
        <p:spPr>
          <a:xfrm>
            <a:off x="1725454" y="1941957"/>
            <a:ext cx="829056"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official</a:t>
            </a:r>
            <a:endParaRPr lang="en-US" sz="1944" dirty="0"/>
          </a:p>
        </p:txBody>
      </p:sp>
      <p:sp>
        <p:nvSpPr>
          <p:cNvPr id="16" name="a">
            <a:hlinkClick r:id="rId2" tooltip=""/>
          </p:cNvPr>
          <p:cNvSpPr/>
          <p:nvPr/>
        </p:nvSpPr>
        <p:spPr>
          <a:xfrm>
            <a:off x="2612898" y="1941957"/>
            <a:ext cx="949547" cy="298704"/>
          </a:xfrm>
          <a:prstGeom prst="rect">
            <a:avLst/>
          </a:prstGeom>
          <a:noFill/>
          <a:ln/>
        </p:spPr>
        <p:txBody>
          <a:bodyPr wrap="none" lIns="0" tIns="0" rIns="0" bIns="0" rtlCol="0" anchor="ctr"/>
          <a:lstStyle/>
          <a:p>
            <a:pPr indent="0" marL="0">
              <a:buNone/>
            </a:pPr>
            <a:r>
              <a:rPr lang="en-US" sz="1944" b="1" u="none" dirty="0">
                <a:solidFill>
                  <a:srgbClr val="2563EB"/>
                </a:solidFill>
                <a:latin typeface="Inter" pitchFamily="34" charset="0"/>
                <a:ea typeface="Inter" pitchFamily="34" charset="-122"/>
                <a:cs typeface="Inter" pitchFamily="34" charset="-120"/>
              </a:rPr>
              <a:t>website</a:t>
            </a:r>
            <a:endParaRPr lang="en-US" sz="1944" dirty="0"/>
          </a:p>
        </p:txBody>
      </p:sp>
      <p:pic>
        <p:nvPicPr>
          <p:cNvPr id="17" name="svg.code.theme@qr.big"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52672" y="2769489"/>
            <a:ext cx="4486656" cy="24384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3" name="article.freya@slide.theme@side"/>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04774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(Semi) Automated</a:t>
            </a:r>
            <a:endParaRPr lang="en-US" sz="3240" dirty="0"/>
          </a:p>
        </p:txBody>
      </p:sp>
      <p:sp>
        <p:nvSpPr>
          <p:cNvPr id="5" name="span"/>
          <p:cNvSpPr/>
          <p:nvPr/>
        </p:nvSpPr>
        <p:spPr>
          <a:xfrm>
            <a:off x="487680" y="1083945"/>
            <a:ext cx="2066068"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releasing</a:t>
            </a:r>
            <a:endParaRPr lang="en-US" sz="3240" dirty="0"/>
          </a:p>
        </p:txBody>
      </p:sp>
      <p:pic>
        <p:nvPicPr>
          <p:cNvPr id="6" name="img.freya@image.image" descr="preencoded.png">    </p:cNvPr>
          <p:cNvPicPr>
            <a:picLocks noChangeAspect="1"/>
          </p:cNvPicPr>
          <p:nvPr/>
        </p:nvPicPr>
        <p:blipFill>
          <a:blip r:embed="rId1"/>
          <a:stretch>
            <a:fillRect/>
          </a:stretch>
        </p:blipFill>
        <p:spPr>
          <a:xfrm>
            <a:off x="6705600" y="1102138"/>
            <a:ext cx="4876800" cy="4623149"/>
          </a:xfrm>
          <a:prstGeom prst="rect">
            <a:avLst/>
          </a:prstGeom>
        </p:spPr>
      </p:pic>
      <p:sp>
        <p:nvSpPr>
          <p:cNvPr id="7" name="span"/>
          <p:cNvSpPr/>
          <p:nvPr/>
        </p:nvSpPr>
        <p:spPr>
          <a:xfrm>
            <a:off x="487680" y="2137410"/>
            <a:ext cx="297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By</a:t>
            </a:r>
            <a:endParaRPr lang="en-US" sz="1944" dirty="0"/>
          </a:p>
        </p:txBody>
      </p:sp>
      <p:sp>
        <p:nvSpPr>
          <p:cNvPr id="8" name="span"/>
          <p:cNvSpPr/>
          <p:nvPr/>
        </p:nvSpPr>
        <p:spPr>
          <a:xfrm>
            <a:off x="1066610" y="2137410"/>
            <a:ext cx="119634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leveraging</a:t>
            </a:r>
            <a:endParaRPr lang="en-US" sz="1944" dirty="0"/>
          </a:p>
        </p:txBody>
      </p:sp>
      <p:sp>
        <p:nvSpPr>
          <p:cNvPr id="9" name="span"/>
          <p:cNvSpPr/>
          <p:nvPr/>
        </p:nvSpPr>
        <p:spPr>
          <a:xfrm>
            <a:off x="2544223" y="2137410"/>
            <a:ext cx="8789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existing</a:t>
            </a:r>
            <a:endParaRPr lang="en-US" sz="1944" dirty="0"/>
          </a:p>
        </p:txBody>
      </p:sp>
      <p:sp>
        <p:nvSpPr>
          <p:cNvPr id="10" name="span"/>
          <p:cNvSpPr/>
          <p:nvPr/>
        </p:nvSpPr>
        <p:spPr>
          <a:xfrm>
            <a:off x="3704463" y="2137410"/>
            <a:ext cx="5494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tools</a:t>
            </a:r>
            <a:endParaRPr lang="en-US" sz="1944" dirty="0"/>
          </a:p>
        </p:txBody>
      </p:sp>
      <p:sp>
        <p:nvSpPr>
          <p:cNvPr id="11" name="span"/>
          <p:cNvSpPr/>
          <p:nvPr/>
        </p:nvSpPr>
        <p:spPr>
          <a:xfrm>
            <a:off x="4535138" y="2137410"/>
            <a:ext cx="42967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and</a:t>
            </a:r>
            <a:endParaRPr lang="en-US" sz="1944" dirty="0"/>
          </a:p>
        </p:txBody>
      </p:sp>
      <p:sp>
        <p:nvSpPr>
          <p:cNvPr id="12" name="span"/>
          <p:cNvSpPr/>
          <p:nvPr/>
        </p:nvSpPr>
        <p:spPr>
          <a:xfrm>
            <a:off x="5246084" y="2137410"/>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3" name="span"/>
          <p:cNvSpPr/>
          <p:nvPr/>
        </p:nvSpPr>
        <p:spPr>
          <a:xfrm>
            <a:off x="487680" y="2507742"/>
            <a:ext cx="10506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workflow</a:t>
            </a:r>
            <a:endParaRPr lang="en-US" sz="1944" dirty="0"/>
          </a:p>
        </p:txBody>
      </p:sp>
      <p:sp>
        <p:nvSpPr>
          <p:cNvPr id="14" name="span"/>
          <p:cNvSpPr/>
          <p:nvPr/>
        </p:nvSpPr>
        <p:spPr>
          <a:xfrm>
            <a:off x="1757267" y="2507742"/>
            <a:ext cx="80714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feature</a:t>
            </a:r>
            <a:endParaRPr lang="en-US" sz="1944" dirty="0"/>
          </a:p>
        </p:txBody>
      </p:sp>
      <p:sp>
        <p:nvSpPr>
          <p:cNvPr id="15" name="span"/>
          <p:cNvSpPr/>
          <p:nvPr/>
        </p:nvSpPr>
        <p:spPr>
          <a:xfrm>
            <a:off x="2783396" y="2507742"/>
            <a:ext cx="42424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16" name="span"/>
          <p:cNvSpPr/>
          <p:nvPr/>
        </p:nvSpPr>
        <p:spPr>
          <a:xfrm>
            <a:off x="3426619" y="2507742"/>
            <a:ext cx="4214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17" name="span"/>
          <p:cNvSpPr/>
          <p:nvPr/>
        </p:nvSpPr>
        <p:spPr>
          <a:xfrm>
            <a:off x="4067080" y="2507742"/>
            <a:ext cx="83705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release</a:t>
            </a:r>
            <a:endParaRPr lang="en-US" sz="1944" dirty="0"/>
          </a:p>
        </p:txBody>
      </p:sp>
      <p:sp>
        <p:nvSpPr>
          <p:cNvPr id="18" name="span"/>
          <p:cNvSpPr/>
          <p:nvPr/>
        </p:nvSpPr>
        <p:spPr>
          <a:xfrm>
            <a:off x="5123117" y="2507742"/>
            <a:ext cx="48520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new</a:t>
            </a:r>
            <a:endParaRPr lang="en-US" sz="1944" dirty="0"/>
          </a:p>
        </p:txBody>
      </p:sp>
      <p:sp>
        <p:nvSpPr>
          <p:cNvPr id="19" name="span"/>
          <p:cNvSpPr/>
          <p:nvPr/>
        </p:nvSpPr>
        <p:spPr>
          <a:xfrm>
            <a:off x="487680" y="2878074"/>
            <a:ext cx="84096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version</a:t>
            </a:r>
            <a:endParaRPr lang="en-US" sz="1944" dirty="0"/>
          </a:p>
        </p:txBody>
      </p:sp>
      <p:sp>
        <p:nvSpPr>
          <p:cNvPr id="20" name="span"/>
          <p:cNvSpPr/>
          <p:nvPr/>
        </p:nvSpPr>
        <p:spPr>
          <a:xfrm>
            <a:off x="1398080" y="2878074"/>
            <a:ext cx="4778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21" name="span"/>
          <p:cNvSpPr/>
          <p:nvPr/>
        </p:nvSpPr>
        <p:spPr>
          <a:xfrm>
            <a:off x="1945291" y="2878074"/>
            <a:ext cx="40443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just</a:t>
            </a:r>
            <a:endParaRPr lang="en-US" sz="1944" dirty="0"/>
          </a:p>
        </p:txBody>
      </p:sp>
      <p:sp>
        <p:nvSpPr>
          <p:cNvPr id="22" name="span"/>
          <p:cNvSpPr/>
          <p:nvPr/>
        </p:nvSpPr>
        <p:spPr>
          <a:xfrm>
            <a:off x="2419064" y="2878074"/>
            <a:ext cx="13573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23" name="span"/>
          <p:cNvSpPr/>
          <p:nvPr/>
        </p:nvSpPr>
        <p:spPr>
          <a:xfrm>
            <a:off x="2624138" y="2878074"/>
            <a:ext cx="59150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click.</a:t>
            </a:r>
            <a:endParaRPr lang="en-US" sz="1944"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286902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Questions?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4166330"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3435191"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Coffee Break</a:t>
            </a:r>
            <a:endParaRPr lang="en-US" sz="4536"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15791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Humans are</a:t>
            </a:r>
            <a:endParaRPr lang="en-US" sz="4277" dirty="0"/>
          </a:p>
        </p:txBody>
      </p:sp>
      <p:sp>
        <p:nvSpPr>
          <p:cNvPr id="5" name="span"/>
          <p:cNvSpPr/>
          <p:nvPr/>
        </p:nvSpPr>
        <p:spPr>
          <a:xfrm>
            <a:off x="487680" y="3456432"/>
            <a:ext cx="3309461"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social beings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sp>
        <p:nvSpPr>
          <p:cNvPr id="3" name="article.freya@slide.theme@half"/>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434530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Let's talk about the</a:t>
            </a:r>
            <a:endParaRPr lang="en-US" sz="3240" dirty="0"/>
          </a:p>
        </p:txBody>
      </p:sp>
      <p:sp>
        <p:nvSpPr>
          <p:cNvPr id="5" name="span"/>
          <p:cNvSpPr/>
          <p:nvPr/>
        </p:nvSpPr>
        <p:spPr>
          <a:xfrm>
            <a:off x="487680" y="1083945"/>
            <a:ext cx="255041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community</a:t>
            </a:r>
            <a:endParaRPr lang="en-US" sz="3240"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
        <p:nvSpPr>
          <p:cNvPr id="7" name="span"/>
          <p:cNvSpPr/>
          <p:nvPr/>
        </p:nvSpPr>
        <p:spPr>
          <a:xfrm>
            <a:off x="487680" y="2137410"/>
            <a:ext cx="5678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Even</a:t>
            </a:r>
            <a:endParaRPr lang="en-US" sz="1944" dirty="0"/>
          </a:p>
        </p:txBody>
      </p:sp>
      <p:sp>
        <p:nvSpPr>
          <p:cNvPr id="8" name="span"/>
          <p:cNvSpPr/>
          <p:nvPr/>
        </p:nvSpPr>
        <p:spPr>
          <a:xfrm>
            <a:off x="1277398" y="2137410"/>
            <a:ext cx="14278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if</a:t>
            </a:r>
            <a:endParaRPr lang="en-US" sz="1944" dirty="0"/>
          </a:p>
        </p:txBody>
      </p:sp>
      <p:sp>
        <p:nvSpPr>
          <p:cNvPr id="9" name="span"/>
          <p:cNvSpPr/>
          <p:nvPr/>
        </p:nvSpPr>
        <p:spPr>
          <a:xfrm>
            <a:off x="1642015" y="2137410"/>
            <a:ext cx="63722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we're</a:t>
            </a:r>
            <a:endParaRPr lang="en-US" sz="1944" dirty="0"/>
          </a:p>
        </p:txBody>
      </p:sp>
      <p:sp>
        <p:nvSpPr>
          <p:cNvPr id="10" name="span"/>
          <p:cNvSpPr/>
          <p:nvPr/>
        </p:nvSpPr>
        <p:spPr>
          <a:xfrm>
            <a:off x="2501075" y="2137410"/>
            <a:ext cx="126682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developing</a:t>
            </a:r>
            <a:endParaRPr lang="en-US" sz="1944" dirty="0"/>
          </a:p>
        </p:txBody>
      </p:sp>
      <p:sp>
        <p:nvSpPr>
          <p:cNvPr id="11" name="span"/>
          <p:cNvSpPr/>
          <p:nvPr/>
        </p:nvSpPr>
        <p:spPr>
          <a:xfrm>
            <a:off x="3989737" y="2137410"/>
            <a:ext cx="106603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software,</a:t>
            </a:r>
            <a:endParaRPr lang="en-US" sz="1944" dirty="0"/>
          </a:p>
        </p:txBody>
      </p:sp>
      <p:sp>
        <p:nvSpPr>
          <p:cNvPr id="12" name="span"/>
          <p:cNvSpPr/>
          <p:nvPr/>
        </p:nvSpPr>
        <p:spPr>
          <a:xfrm>
            <a:off x="5277612" y="2137410"/>
            <a:ext cx="33070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it's</a:t>
            </a:r>
            <a:endParaRPr lang="en-US" sz="1944" dirty="0"/>
          </a:p>
        </p:txBody>
      </p:sp>
      <p:sp>
        <p:nvSpPr>
          <p:cNvPr id="13" name="span"/>
          <p:cNvSpPr/>
          <p:nvPr/>
        </p:nvSpPr>
        <p:spPr>
          <a:xfrm>
            <a:off x="487680" y="2507742"/>
            <a:ext cx="79086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always</a:t>
            </a:r>
            <a:endParaRPr lang="en-US" sz="1944" dirty="0"/>
          </a:p>
        </p:txBody>
      </p:sp>
      <p:sp>
        <p:nvSpPr>
          <p:cNvPr id="14" name="span"/>
          <p:cNvSpPr/>
          <p:nvPr/>
        </p:nvSpPr>
        <p:spPr>
          <a:xfrm>
            <a:off x="1347883" y="2507742"/>
            <a:ext cx="64970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about</a:t>
            </a:r>
            <a:endParaRPr lang="en-US" sz="1944" dirty="0"/>
          </a:p>
        </p:txBody>
      </p:sp>
      <p:sp>
        <p:nvSpPr>
          <p:cNvPr id="15" name="span"/>
          <p:cNvSpPr/>
          <p:nvPr/>
        </p:nvSpPr>
        <p:spPr>
          <a:xfrm>
            <a:off x="2066925" y="2507742"/>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16" name="span"/>
          <p:cNvSpPr/>
          <p:nvPr/>
        </p:nvSpPr>
        <p:spPr>
          <a:xfrm>
            <a:off x="2498503" y="2507742"/>
            <a:ext cx="8572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
        <p:nvSpPr>
          <p:cNvPr id="17" name="span"/>
          <p:cNvSpPr/>
          <p:nvPr/>
        </p:nvSpPr>
        <p:spPr>
          <a:xfrm>
            <a:off x="487680" y="3365754"/>
            <a:ext cx="16630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a:t>
            </a:r>
            <a:endParaRPr lang="en-US" sz="1944" dirty="0"/>
          </a:p>
        </p:txBody>
      </p:sp>
      <p:sp>
        <p:nvSpPr>
          <p:cNvPr id="18" name="span"/>
          <p:cNvSpPr/>
          <p:nvPr/>
        </p:nvSpPr>
        <p:spPr>
          <a:xfrm>
            <a:off x="755809" y="3365754"/>
            <a:ext cx="40367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line</a:t>
            </a:r>
            <a:endParaRPr lang="en-US" sz="1944" dirty="0"/>
          </a:p>
        </p:txBody>
      </p:sp>
      <p:sp>
        <p:nvSpPr>
          <p:cNvPr id="19" name="span"/>
          <p:cNvSpPr/>
          <p:nvPr/>
        </p:nvSpPr>
        <p:spPr>
          <a:xfrm>
            <a:off x="1261396" y="3365754"/>
            <a:ext cx="231553"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of</a:t>
            </a:r>
            <a:endParaRPr lang="en-US" sz="1944" dirty="0"/>
          </a:p>
        </p:txBody>
      </p:sp>
      <p:sp>
        <p:nvSpPr>
          <p:cNvPr id="20" name="span"/>
          <p:cNvSpPr/>
          <p:nvPr/>
        </p:nvSpPr>
        <p:spPr>
          <a:xfrm>
            <a:off x="1594771" y="3365754"/>
            <a:ext cx="57616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code</a:t>
            </a:r>
            <a:endParaRPr lang="en-US" sz="1944" dirty="0"/>
          </a:p>
        </p:txBody>
      </p:sp>
      <p:sp>
        <p:nvSpPr>
          <p:cNvPr id="21" name="span"/>
          <p:cNvSpPr/>
          <p:nvPr/>
        </p:nvSpPr>
        <p:spPr>
          <a:xfrm>
            <a:off x="2272760" y="3365754"/>
            <a:ext cx="42148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a:t>
            </a:r>
            <a:endParaRPr lang="en-US" sz="1944" dirty="0"/>
          </a:p>
        </p:txBody>
      </p:sp>
      <p:sp>
        <p:nvSpPr>
          <p:cNvPr id="22" name="span"/>
          <p:cNvSpPr/>
          <p:nvPr/>
        </p:nvSpPr>
        <p:spPr>
          <a:xfrm>
            <a:off x="2796064" y="3365754"/>
            <a:ext cx="2918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be</a:t>
            </a:r>
            <a:endParaRPr lang="en-US" sz="1944" dirty="0"/>
          </a:p>
        </p:txBody>
      </p:sp>
      <p:sp>
        <p:nvSpPr>
          <p:cNvPr id="23" name="span"/>
          <p:cNvSpPr/>
          <p:nvPr/>
        </p:nvSpPr>
        <p:spPr>
          <a:xfrm>
            <a:off x="3189732" y="3365754"/>
            <a:ext cx="99945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replaced</a:t>
            </a:r>
            <a:endParaRPr lang="en-US" sz="1944" dirty="0"/>
          </a:p>
        </p:txBody>
      </p:sp>
      <p:sp>
        <p:nvSpPr>
          <p:cNvPr id="24" name="span"/>
          <p:cNvSpPr/>
          <p:nvPr/>
        </p:nvSpPr>
        <p:spPr>
          <a:xfrm>
            <a:off x="4291013" y="3365754"/>
            <a:ext cx="20936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at</a:t>
            </a:r>
            <a:endParaRPr lang="en-US" sz="1944" dirty="0"/>
          </a:p>
        </p:txBody>
      </p:sp>
      <p:sp>
        <p:nvSpPr>
          <p:cNvPr id="25" name="span"/>
          <p:cNvSpPr/>
          <p:nvPr/>
        </p:nvSpPr>
        <p:spPr>
          <a:xfrm>
            <a:off x="4602290" y="3365754"/>
            <a:ext cx="414242"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any</a:t>
            </a:r>
            <a:endParaRPr lang="en-US" sz="1944" dirty="0"/>
          </a:p>
        </p:txBody>
      </p:sp>
      <p:sp>
        <p:nvSpPr>
          <p:cNvPr id="26" name="span"/>
          <p:cNvSpPr/>
          <p:nvPr/>
        </p:nvSpPr>
        <p:spPr>
          <a:xfrm>
            <a:off x="5118449" y="3365754"/>
            <a:ext cx="48987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time</a:t>
            </a:r>
            <a:endParaRPr lang="en-US" sz="1944" dirty="0"/>
          </a:p>
        </p:txBody>
      </p:sp>
      <p:sp>
        <p:nvSpPr>
          <p:cNvPr id="27" name="span"/>
          <p:cNvSpPr/>
          <p:nvPr/>
        </p:nvSpPr>
        <p:spPr>
          <a:xfrm>
            <a:off x="487680" y="3736086"/>
            <a:ext cx="47786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28" name="span"/>
          <p:cNvSpPr/>
          <p:nvPr/>
        </p:nvSpPr>
        <p:spPr>
          <a:xfrm>
            <a:off x="1080707" y="3736086"/>
            <a:ext cx="29165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29" name="span"/>
          <p:cNvSpPr/>
          <p:nvPr/>
        </p:nvSpPr>
        <p:spPr>
          <a:xfrm>
            <a:off x="1487424" y="3736086"/>
            <a:ext cx="682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effort,</a:t>
            </a:r>
            <a:endParaRPr lang="en-US" sz="1944" dirty="0"/>
          </a:p>
        </p:txBody>
      </p:sp>
      <p:sp>
        <p:nvSpPr>
          <p:cNvPr id="30" name="span"/>
          <p:cNvSpPr/>
          <p:nvPr/>
        </p:nvSpPr>
        <p:spPr>
          <a:xfrm>
            <a:off x="2284571" y="3736086"/>
            <a:ext cx="42433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you</a:t>
            </a:r>
            <a:endParaRPr lang="en-US" sz="1944" dirty="0"/>
          </a:p>
        </p:txBody>
      </p:sp>
      <p:sp>
        <p:nvSpPr>
          <p:cNvPr id="31" name="span"/>
          <p:cNvSpPr/>
          <p:nvPr/>
        </p:nvSpPr>
        <p:spPr>
          <a:xfrm>
            <a:off x="2823972" y="3736086"/>
            <a:ext cx="56711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can't</a:t>
            </a:r>
            <a:endParaRPr lang="en-US" sz="1944" dirty="0"/>
          </a:p>
        </p:txBody>
      </p:sp>
      <p:sp>
        <p:nvSpPr>
          <p:cNvPr id="32" name="span"/>
          <p:cNvSpPr/>
          <p:nvPr/>
        </p:nvSpPr>
        <p:spPr>
          <a:xfrm>
            <a:off x="3506153" y="3736086"/>
            <a:ext cx="29508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do</a:t>
            </a:r>
            <a:endParaRPr lang="en-US" sz="1944" dirty="0"/>
          </a:p>
        </p:txBody>
      </p:sp>
      <p:sp>
        <p:nvSpPr>
          <p:cNvPr id="33" name="span"/>
          <p:cNvSpPr/>
          <p:nvPr/>
        </p:nvSpPr>
        <p:spPr>
          <a:xfrm>
            <a:off x="3916299" y="3736086"/>
            <a:ext cx="36223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a:t>
            </a:r>
            <a:endParaRPr lang="en-US" sz="1944" dirty="0"/>
          </a:p>
        </p:txBody>
      </p:sp>
      <p:sp>
        <p:nvSpPr>
          <p:cNvPr id="34" name="span"/>
          <p:cNvSpPr/>
          <p:nvPr/>
        </p:nvSpPr>
        <p:spPr>
          <a:xfrm>
            <a:off x="4393597" y="3736086"/>
            <a:ext cx="621697"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same</a:t>
            </a:r>
            <a:endParaRPr lang="en-US" sz="1944" dirty="0"/>
          </a:p>
        </p:txBody>
      </p:sp>
      <p:sp>
        <p:nvSpPr>
          <p:cNvPr id="35" name="span"/>
          <p:cNvSpPr/>
          <p:nvPr/>
        </p:nvSpPr>
        <p:spPr>
          <a:xfrm>
            <a:off x="5130356" y="3736086"/>
            <a:ext cx="47796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with</a:t>
            </a:r>
            <a:endParaRPr lang="en-US" sz="1944" dirty="0"/>
          </a:p>
        </p:txBody>
      </p:sp>
      <p:sp>
        <p:nvSpPr>
          <p:cNvPr id="36" name="span"/>
          <p:cNvSpPr/>
          <p:nvPr/>
        </p:nvSpPr>
        <p:spPr>
          <a:xfrm>
            <a:off x="487680" y="4106418"/>
            <a:ext cx="857155"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people.</a:t>
            </a:r>
            <a:endParaRPr lang="en-US" sz="1944"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755321"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Where do you store the code?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78047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It's better to keep things separate</a:t>
            </a:r>
            <a:endParaRPr lang="en-US" sz="1814" dirty="0"/>
          </a:p>
        </p:txBody>
      </p:sp>
      <p:sp>
        <p:nvSpPr>
          <p:cNvPr id="7" name="span"/>
          <p:cNvSpPr/>
          <p:nvPr/>
        </p:nvSpPr>
        <p:spPr>
          <a:xfrm>
            <a:off x="1341120" y="1898999"/>
            <a:ext cx="324697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 management will be simplified.</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79479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Public, separate organizations are the best</a:t>
            </a:r>
            <a:endParaRPr lang="en-US" sz="1814" dirty="0"/>
          </a:p>
        </p:txBody>
      </p:sp>
      <p:sp>
        <p:nvSpPr>
          <p:cNvPr id="10" name="span"/>
          <p:cNvSpPr/>
          <p:nvPr/>
        </p:nvSpPr>
        <p:spPr>
          <a:xfrm>
            <a:off x="1341120" y="3240119"/>
            <a:ext cx="492861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They give you the visibility and ease of use you need.</a:t>
            </a:r>
            <a:endParaRPr lang="en-US" sz="1555"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8394192"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Which accesses do you want to give?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391344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Keep the accesses to the minimum</a:t>
            </a:r>
            <a:endParaRPr lang="en-US" sz="1814" dirty="0"/>
          </a:p>
        </p:txBody>
      </p:sp>
      <p:sp>
        <p:nvSpPr>
          <p:cNvPr id="7" name="span"/>
          <p:cNvSpPr/>
          <p:nvPr/>
        </p:nvSpPr>
        <p:spPr>
          <a:xfrm>
            <a:off x="1341120" y="1898999"/>
            <a:ext cx="60776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is a general rule that should be followed as much as possible.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414461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Make sure people cannot cut you out</a:t>
            </a:r>
            <a:endParaRPr lang="en-US" sz="1814" dirty="0"/>
          </a:p>
        </p:txBody>
      </p:sp>
      <p:sp>
        <p:nvSpPr>
          <p:cNvPr id="10" name="span"/>
          <p:cNvSpPr/>
          <p:nvPr/>
        </p:nvSpPr>
        <p:spPr>
          <a:xfrm>
            <a:off x="1341120" y="3240119"/>
            <a:ext cx="3280505"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will be very hard to retake control.</a:t>
            </a:r>
            <a:endParaRPr lang="en-US" sz="1555"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9334500"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Remember, you don't really own the code</a:t>
            </a:r>
            <a:endParaRPr lang="en-US" sz="3240" dirty="0"/>
          </a:p>
        </p:txBody>
      </p:sp>
      <p:pic>
        <p:nvPicPr>
          <p:cNvPr id="5" name="svg.freya@svg.theme@icon.icon"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487680" y="1567434"/>
            <a:ext cx="609600" cy="609600"/>
          </a:xfrm>
          <a:prstGeom prst="rect">
            <a:avLst/>
          </a:prstGeom>
        </p:spPr>
      </p:pic>
      <p:sp>
        <p:nvSpPr>
          <p:cNvPr id="6" name="span"/>
          <p:cNvSpPr/>
          <p:nvPr/>
        </p:nvSpPr>
        <p:spPr>
          <a:xfrm>
            <a:off x="1341120" y="1571625"/>
            <a:ext cx="231905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It started with you ...</a:t>
            </a:r>
            <a:endParaRPr lang="en-US" sz="1814" dirty="0"/>
          </a:p>
        </p:txBody>
      </p:sp>
      <p:sp>
        <p:nvSpPr>
          <p:cNvPr id="7" name="span"/>
          <p:cNvSpPr/>
          <p:nvPr/>
        </p:nvSpPr>
        <p:spPr>
          <a:xfrm>
            <a:off x="1341120" y="1898999"/>
            <a:ext cx="292608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own the software as whole.</a:t>
            </a:r>
            <a:endParaRPr lang="en-US" sz="1555" dirty="0"/>
          </a:p>
        </p:txBody>
      </p:sp>
      <p:pic>
        <p:nvPicPr>
          <p:cNvPr id="8" name="svg.freya@svg.theme@icon.icon"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7680" y="2908554"/>
            <a:ext cx="609600" cy="609600"/>
          </a:xfrm>
          <a:prstGeom prst="rect">
            <a:avLst/>
          </a:prstGeom>
        </p:spPr>
      </p:pic>
      <p:sp>
        <p:nvSpPr>
          <p:cNvPr id="9" name="span"/>
          <p:cNvSpPr/>
          <p:nvPr/>
        </p:nvSpPr>
        <p:spPr>
          <a:xfrm>
            <a:off x="1341120" y="2912745"/>
            <a:ext cx="354263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but it doesn't end with you ...</a:t>
            </a:r>
            <a:endParaRPr lang="en-US" sz="1814" dirty="0"/>
          </a:p>
        </p:txBody>
      </p:sp>
      <p:sp>
        <p:nvSpPr>
          <p:cNvPr id="10" name="span"/>
          <p:cNvSpPr/>
          <p:nvPr/>
        </p:nvSpPr>
        <p:spPr>
          <a:xfrm>
            <a:off x="1341120" y="3240119"/>
            <a:ext cx="566413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People are still owners and responsible for their contributions.</a:t>
            </a:r>
            <a:endParaRPr lang="en-US" sz="1555" dirty="0"/>
          </a:p>
        </p:txBody>
      </p:sp>
      <p:pic>
        <p:nvPicPr>
          <p:cNvPr id="11" name="svg.freya@svg.theme@icon.icon"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87680" y="4249674"/>
            <a:ext cx="609600" cy="609600"/>
          </a:xfrm>
          <a:prstGeom prst="rect">
            <a:avLst/>
          </a:prstGeom>
        </p:spPr>
      </p:pic>
      <p:sp>
        <p:nvSpPr>
          <p:cNvPr id="12" name="span"/>
          <p:cNvSpPr/>
          <p:nvPr/>
        </p:nvSpPr>
        <p:spPr>
          <a:xfrm>
            <a:off x="1341120" y="4253865"/>
            <a:ext cx="349415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 so don't forget about others!</a:t>
            </a:r>
            <a:endParaRPr lang="en-US" sz="1814" dirty="0"/>
          </a:p>
        </p:txBody>
      </p:sp>
      <p:sp>
        <p:nvSpPr>
          <p:cNvPr id="13" name="span"/>
          <p:cNvSpPr/>
          <p:nvPr/>
        </p:nvSpPr>
        <p:spPr>
          <a:xfrm>
            <a:off x="1341120" y="4581239"/>
            <a:ext cx="576519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Contributors should have a say in relevant administrative tasks.</a:t>
            </a:r>
            <a:endParaRPr lang="en-US" sz="1555"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3" name="article.freya@slide.theme@bg-sky.theme@separator.theme@fg-white"/>
          <p:cNvSpPr/>
          <p:nvPr/>
        </p:nvSpPr>
        <p:spPr>
          <a:xfrm>
            <a:off x="0" y="0"/>
            <a:ext cx="12192000" cy="6827520"/>
          </a:xfrm>
          <a:prstGeom prst="rect">
            <a:avLst/>
          </a:prstGeom>
          <a:solidFill>
            <a:srgbClr val="0284C7"/>
          </a:solidFill>
          <a:ln w="12700">
            <a:solidFill>
              <a:srgbClr val="0284C7">
                <a:alpha val="0"/>
              </a:srgbClr>
            </a:solidFill>
            <a:prstDash val="solid"/>
          </a:ln>
        </p:spPr>
      </p:sp>
      <p:sp>
        <p:nvSpPr>
          <p:cNvPr id="4" name="span"/>
          <p:cNvSpPr/>
          <p:nvPr/>
        </p:nvSpPr>
        <p:spPr>
          <a:xfrm>
            <a:off x="487680" y="2709672"/>
            <a:ext cx="3413189"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Diversity and</a:t>
            </a:r>
            <a:endParaRPr lang="en-US" sz="4277" dirty="0"/>
          </a:p>
        </p:txBody>
      </p:sp>
      <p:sp>
        <p:nvSpPr>
          <p:cNvPr id="5" name="span"/>
          <p:cNvSpPr/>
          <p:nvPr/>
        </p:nvSpPr>
        <p:spPr>
          <a:xfrm>
            <a:off x="487680" y="3456432"/>
            <a:ext cx="2438305"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Inclusion</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7234714"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Conscious and unconscious bias</a:t>
            </a:r>
            <a:endParaRPr lang="en-US" sz="3240" dirty="0"/>
          </a:p>
        </p:txBody>
      </p:sp>
      <p:sp>
        <p:nvSpPr>
          <p:cNvPr id="5" name="div.spacer"/>
          <p:cNvSpPr/>
          <p:nvPr/>
        </p:nvSpPr>
        <p:spPr>
          <a:xfrm>
            <a:off x="6089904" y="2596229"/>
            <a:ext cx="12192" cy="3546539"/>
          </a:xfrm>
          <a:prstGeom prst="rect">
            <a:avLst/>
          </a:prstGeom>
          <a:solidFill>
            <a:srgbClr val="D4D4D4"/>
          </a:solidFill>
          <a:ln w="12700">
            <a:solidFill>
              <a:srgbClr val="D4D4D4">
                <a:alpha val="0"/>
              </a:srgbClr>
            </a:solidFill>
            <a:prstDash val="solid"/>
          </a:ln>
        </p:spPr>
      </p:sp>
      <p:sp>
        <p:nvSpPr>
          <p:cNvPr id="6" name="span"/>
          <p:cNvSpPr/>
          <p:nvPr/>
        </p:nvSpPr>
        <p:spPr>
          <a:xfrm>
            <a:off x="487680" y="1571625"/>
            <a:ext cx="36918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We</a:t>
            </a:r>
            <a:endParaRPr lang="en-US" sz="1944" dirty="0"/>
          </a:p>
        </p:txBody>
      </p:sp>
      <p:sp>
        <p:nvSpPr>
          <p:cNvPr id="7" name="span"/>
          <p:cNvSpPr/>
          <p:nvPr/>
        </p:nvSpPr>
        <p:spPr>
          <a:xfrm>
            <a:off x="926211" y="1571625"/>
            <a:ext cx="250984"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all</a:t>
            </a:r>
            <a:endParaRPr lang="en-US" sz="1944" dirty="0"/>
          </a:p>
        </p:txBody>
      </p:sp>
      <p:sp>
        <p:nvSpPr>
          <p:cNvPr id="8" name="span"/>
          <p:cNvSpPr/>
          <p:nvPr/>
        </p:nvSpPr>
        <p:spPr>
          <a:xfrm>
            <a:off x="1246537" y="1571625"/>
            <a:ext cx="66132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suffer</a:t>
            </a:r>
            <a:endParaRPr lang="en-US" sz="1944" dirty="0"/>
          </a:p>
        </p:txBody>
      </p:sp>
      <p:sp>
        <p:nvSpPr>
          <p:cNvPr id="9" name="span"/>
          <p:cNvSpPr/>
          <p:nvPr/>
        </p:nvSpPr>
        <p:spPr>
          <a:xfrm>
            <a:off x="1977200" y="1571625"/>
            <a:ext cx="53159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from</a:t>
            </a:r>
            <a:endParaRPr lang="en-US" sz="1944" dirty="0"/>
          </a:p>
        </p:txBody>
      </p:sp>
      <p:sp>
        <p:nvSpPr>
          <p:cNvPr id="10" name="span"/>
          <p:cNvSpPr/>
          <p:nvPr/>
        </p:nvSpPr>
        <p:spPr>
          <a:xfrm>
            <a:off x="2578132" y="1571625"/>
            <a:ext cx="63274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these</a:t>
            </a:r>
            <a:endParaRPr lang="en-US" sz="1944" dirty="0"/>
          </a:p>
        </p:txBody>
      </p:sp>
      <p:sp>
        <p:nvSpPr>
          <p:cNvPr id="11" name="span"/>
          <p:cNvSpPr/>
          <p:nvPr/>
        </p:nvSpPr>
        <p:spPr>
          <a:xfrm>
            <a:off x="3280220" y="1571625"/>
            <a:ext cx="80953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biases,</a:t>
            </a:r>
            <a:endParaRPr lang="en-US" sz="1944" dirty="0"/>
          </a:p>
        </p:txBody>
      </p:sp>
      <p:sp>
        <p:nvSpPr>
          <p:cNvPr id="12" name="span"/>
          <p:cNvSpPr/>
          <p:nvPr/>
        </p:nvSpPr>
        <p:spPr>
          <a:xfrm>
            <a:off x="4159091" y="1571625"/>
            <a:ext cx="589979"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there</a:t>
            </a:r>
            <a:endParaRPr lang="en-US" sz="1944" dirty="0"/>
          </a:p>
        </p:txBody>
      </p:sp>
      <p:sp>
        <p:nvSpPr>
          <p:cNvPr id="13" name="span"/>
          <p:cNvSpPr/>
          <p:nvPr/>
        </p:nvSpPr>
        <p:spPr>
          <a:xfrm>
            <a:off x="4818412" y="1571625"/>
            <a:ext cx="185166"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is</a:t>
            </a:r>
            <a:endParaRPr lang="en-US" sz="1944" dirty="0"/>
          </a:p>
        </p:txBody>
      </p:sp>
      <p:sp>
        <p:nvSpPr>
          <p:cNvPr id="14" name="span"/>
          <p:cNvSpPr/>
          <p:nvPr/>
        </p:nvSpPr>
        <p:spPr>
          <a:xfrm>
            <a:off x="5072920" y="1571625"/>
            <a:ext cx="744950"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simply</a:t>
            </a:r>
            <a:endParaRPr lang="en-US" sz="1944" dirty="0"/>
          </a:p>
        </p:txBody>
      </p:sp>
      <p:sp>
        <p:nvSpPr>
          <p:cNvPr id="15" name="span"/>
          <p:cNvSpPr/>
          <p:nvPr/>
        </p:nvSpPr>
        <p:spPr>
          <a:xfrm>
            <a:off x="5887212" y="1571625"/>
            <a:ext cx="291751"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no</a:t>
            </a:r>
            <a:endParaRPr lang="en-US" sz="1944" dirty="0"/>
          </a:p>
        </p:txBody>
      </p:sp>
      <p:sp>
        <p:nvSpPr>
          <p:cNvPr id="16" name="span"/>
          <p:cNvSpPr/>
          <p:nvPr/>
        </p:nvSpPr>
        <p:spPr>
          <a:xfrm>
            <a:off x="6248305" y="1571625"/>
            <a:ext cx="908018" cy="298704"/>
          </a:xfrm>
          <a:prstGeom prst="rect">
            <a:avLst/>
          </a:prstGeom>
          <a:noFill/>
          <a:ln/>
        </p:spPr>
        <p:txBody>
          <a:bodyPr wrap="none" lIns="0" tIns="0" rIns="0" bIns="0" rtlCol="0" anchor="ctr"/>
          <a:lstStyle/>
          <a:p>
            <a:pPr indent="0" marL="0">
              <a:buNone/>
            </a:pPr>
            <a:r>
              <a:rPr lang="en-US" sz="1944" u="none" dirty="0">
                <a:solidFill>
                  <a:srgbClr val="000000"/>
                </a:solidFill>
                <a:latin typeface="Inter Light" pitchFamily="34" charset="0"/>
                <a:ea typeface="Inter Light" pitchFamily="34" charset="-122"/>
                <a:cs typeface="Inter Light" pitchFamily="34" charset="-120"/>
              </a:rPr>
              <a:t>escape.</a:t>
            </a:r>
            <a:endParaRPr lang="en-US" sz="1944" dirty="0"/>
          </a:p>
        </p:txBody>
      </p:sp>
      <p:sp>
        <p:nvSpPr>
          <p:cNvPr id="17" name="span"/>
          <p:cNvSpPr/>
          <p:nvPr/>
        </p:nvSpPr>
        <p:spPr>
          <a:xfrm>
            <a:off x="3090672" y="3554921"/>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18" name="span"/>
          <p:cNvSpPr/>
          <p:nvPr/>
        </p:nvSpPr>
        <p:spPr>
          <a:xfrm>
            <a:off x="2507837" y="4518089"/>
            <a:ext cx="119615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Conscious</a:t>
            </a:r>
            <a:endParaRPr lang="en-US" sz="1814" dirty="0"/>
          </a:p>
        </p:txBody>
      </p:sp>
      <p:sp>
        <p:nvSpPr>
          <p:cNvPr id="19" name="span"/>
          <p:cNvSpPr/>
          <p:nvPr/>
        </p:nvSpPr>
        <p:spPr>
          <a:xfrm>
            <a:off x="1070705" y="4845463"/>
            <a:ext cx="40704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We all have and use attitudes and heuristics.</a:t>
            </a:r>
            <a:endParaRPr lang="en-US" sz="1555" dirty="0"/>
          </a:p>
        </p:txBody>
      </p:sp>
      <p:sp>
        <p:nvSpPr>
          <p:cNvPr id="20" name="span"/>
          <p:cNvSpPr/>
          <p:nvPr/>
        </p:nvSpPr>
        <p:spPr>
          <a:xfrm>
            <a:off x="8973884" y="3554921"/>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21" name="span"/>
          <p:cNvSpPr/>
          <p:nvPr/>
        </p:nvSpPr>
        <p:spPr>
          <a:xfrm>
            <a:off x="8349329" y="4518089"/>
            <a:ext cx="1473422"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Unconscious</a:t>
            </a:r>
            <a:endParaRPr lang="en-US" sz="1814" dirty="0"/>
          </a:p>
        </p:txBody>
      </p:sp>
      <p:sp>
        <p:nvSpPr>
          <p:cNvPr id="22" name="span"/>
          <p:cNvSpPr/>
          <p:nvPr/>
        </p:nvSpPr>
        <p:spPr>
          <a:xfrm>
            <a:off x="7063073" y="4845463"/>
            <a:ext cx="404593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More subtle because we don't control them.</a:t>
            </a:r>
            <a:endParaRPr lang="en-US" sz="1555"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5127879"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Why do you want D&amp;I?</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pic>
        <p:nvPicPr>
          <p:cNvPr id="7" name="svg.freya@svg.theme@icon.icon.horizontal"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1499616" y="2900363"/>
            <a:ext cx="1219200" cy="1219200"/>
          </a:xfrm>
          <a:prstGeom prst="rect">
            <a:avLst/>
          </a:prstGeom>
        </p:spPr>
      </p:pic>
      <p:sp>
        <p:nvSpPr>
          <p:cNvPr id="8" name="span"/>
          <p:cNvSpPr/>
          <p:nvPr/>
        </p:nvSpPr>
        <p:spPr>
          <a:xfrm>
            <a:off x="1593342" y="4393883"/>
            <a:ext cx="1031653"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Richness</a:t>
            </a:r>
            <a:endParaRPr lang="en-US" sz="1814" dirty="0"/>
          </a:p>
        </p:txBody>
      </p:sp>
      <p:sp>
        <p:nvSpPr>
          <p:cNvPr id="9" name="span"/>
          <p:cNvSpPr/>
          <p:nvPr/>
        </p:nvSpPr>
        <p:spPr>
          <a:xfrm>
            <a:off x="876110" y="4721257"/>
            <a:ext cx="246611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Diversity is a pot of values.</a:t>
            </a:r>
            <a:endParaRPr lang="en-US" sz="1555" dirty="0"/>
          </a:p>
        </p:txBody>
      </p:sp>
      <p:pic>
        <p:nvPicPr>
          <p:cNvPr id="10" name="svg.freya@svg.theme@icon.icon.horizontal"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86400" y="2900363"/>
            <a:ext cx="1219200" cy="1219200"/>
          </a:xfrm>
          <a:prstGeom prst="rect">
            <a:avLst/>
          </a:prstGeom>
        </p:spPr>
      </p:pic>
      <p:sp>
        <p:nvSpPr>
          <p:cNvPr id="11" name="span"/>
          <p:cNvSpPr/>
          <p:nvPr/>
        </p:nvSpPr>
        <p:spPr>
          <a:xfrm>
            <a:off x="5121497" y="4393883"/>
            <a:ext cx="1949006"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New experiences</a:t>
            </a:r>
            <a:endParaRPr lang="en-US" sz="1814" dirty="0"/>
          </a:p>
        </p:txBody>
      </p:sp>
      <p:sp>
        <p:nvSpPr>
          <p:cNvPr id="12" name="span"/>
          <p:cNvSpPr/>
          <p:nvPr/>
        </p:nvSpPr>
        <p:spPr>
          <a:xfrm>
            <a:off x="4555712" y="4721257"/>
            <a:ext cx="3080576"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All people are having their lives ...</a:t>
            </a:r>
            <a:endParaRPr lang="en-US" sz="1555" dirty="0"/>
          </a:p>
        </p:txBody>
      </p:sp>
      <p:pic>
        <p:nvPicPr>
          <p:cNvPr id="13" name="svg.freya@svg.theme@icon.icon.horizontal"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473184" y="2900363"/>
            <a:ext cx="1219200" cy="1219200"/>
          </a:xfrm>
          <a:prstGeom prst="rect">
            <a:avLst/>
          </a:prstGeom>
        </p:spPr>
      </p:pic>
      <p:sp>
        <p:nvSpPr>
          <p:cNvPr id="14" name="span"/>
          <p:cNvSpPr/>
          <p:nvPr/>
        </p:nvSpPr>
        <p:spPr>
          <a:xfrm>
            <a:off x="9067324" y="4393883"/>
            <a:ext cx="20309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New perspectives</a:t>
            </a:r>
            <a:endParaRPr lang="en-US" sz="1814" dirty="0"/>
          </a:p>
        </p:txBody>
      </p:sp>
      <p:sp>
        <p:nvSpPr>
          <p:cNvPr id="15" name="span"/>
          <p:cNvSpPr/>
          <p:nvPr/>
        </p:nvSpPr>
        <p:spPr>
          <a:xfrm>
            <a:off x="8693468" y="4721257"/>
            <a:ext cx="277863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 and different point of views.</a:t>
            </a:r>
            <a:endParaRPr lang="en-US" sz="1555"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2163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 you enforce it? (1/2)</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3090672" y="3125915"/>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7" name="span"/>
          <p:cNvSpPr/>
          <p:nvPr/>
        </p:nvSpPr>
        <p:spPr>
          <a:xfrm>
            <a:off x="2348675" y="4089083"/>
            <a:ext cx="1514380"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pro-active</a:t>
            </a:r>
            <a:endParaRPr lang="en-US" sz="1814" dirty="0"/>
          </a:p>
        </p:txBody>
      </p:sp>
      <p:sp>
        <p:nvSpPr>
          <p:cNvPr id="8" name="span"/>
          <p:cNvSpPr/>
          <p:nvPr/>
        </p:nvSpPr>
        <p:spPr>
          <a:xfrm>
            <a:off x="1202055" y="4416457"/>
            <a:ext cx="3807714"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can't wait for things to happen to act.</a:t>
            </a:r>
            <a:endParaRPr lang="en-US" sz="1555" dirty="0"/>
          </a:p>
        </p:txBody>
      </p:sp>
      <p:sp>
        <p:nvSpPr>
          <p:cNvPr id="9" name="span"/>
          <p:cNvSpPr/>
          <p:nvPr/>
        </p:nvSpPr>
        <p:spPr>
          <a:xfrm>
            <a:off x="8973884" y="3125915"/>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0" name="span"/>
          <p:cNvSpPr/>
          <p:nvPr/>
        </p:nvSpPr>
        <p:spPr>
          <a:xfrm>
            <a:off x="8383048" y="4089083"/>
            <a:ext cx="140598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receptive</a:t>
            </a:r>
            <a:endParaRPr lang="en-US" sz="1814" dirty="0"/>
          </a:p>
        </p:txBody>
      </p:sp>
      <p:sp>
        <p:nvSpPr>
          <p:cNvPr id="11" name="span"/>
          <p:cNvSpPr/>
          <p:nvPr/>
        </p:nvSpPr>
        <p:spPr>
          <a:xfrm>
            <a:off x="7216235" y="4416457"/>
            <a:ext cx="3739610"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Ask for suggestion from affected people.</a:t>
            </a:r>
            <a:endParaRPr lang="en-US" sz="1555"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6299835"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How do you enforce it? (2/2)</a:t>
            </a:r>
            <a:endParaRPr lang="en-US" sz="3240" dirty="0"/>
          </a:p>
        </p:txBody>
      </p:sp>
      <p:sp>
        <p:nvSpPr>
          <p:cNvPr id="5" name="div.spacer"/>
          <p:cNvSpPr/>
          <p:nvPr/>
        </p:nvSpPr>
        <p:spPr>
          <a:xfrm>
            <a:off x="6089904" y="1781080"/>
            <a:ext cx="12192" cy="4318826"/>
          </a:xfrm>
          <a:prstGeom prst="rect">
            <a:avLst/>
          </a:prstGeom>
          <a:solidFill>
            <a:srgbClr val="D4D4D4"/>
          </a:solidFill>
          <a:ln w="12700">
            <a:solidFill>
              <a:srgbClr val="D4D4D4">
                <a:alpha val="0"/>
              </a:srgbClr>
            </a:solidFill>
            <a:prstDash val="solid"/>
          </a:ln>
        </p:spPr>
      </p:sp>
      <p:sp>
        <p:nvSpPr>
          <p:cNvPr id="6" name="span"/>
          <p:cNvSpPr/>
          <p:nvPr/>
        </p:nvSpPr>
        <p:spPr>
          <a:xfrm>
            <a:off x="2984087" y="3125915"/>
            <a:ext cx="42662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3</a:t>
            </a:r>
            <a:endParaRPr lang="en-US" sz="5832" dirty="0"/>
          </a:p>
        </p:txBody>
      </p:sp>
      <p:sp>
        <p:nvSpPr>
          <p:cNvPr id="7" name="span"/>
          <p:cNvSpPr/>
          <p:nvPr/>
        </p:nvSpPr>
        <p:spPr>
          <a:xfrm>
            <a:off x="2155603" y="4089083"/>
            <a:ext cx="190042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Code of Conduct</a:t>
            </a:r>
            <a:endParaRPr lang="en-US" sz="1814" dirty="0"/>
          </a:p>
        </p:txBody>
      </p:sp>
      <p:sp>
        <p:nvSpPr>
          <p:cNvPr id="8" name="span"/>
          <p:cNvSpPr/>
          <p:nvPr/>
        </p:nvSpPr>
        <p:spPr>
          <a:xfrm>
            <a:off x="1382268" y="4416457"/>
            <a:ext cx="344719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This must be enforced from day zero.</a:t>
            </a:r>
            <a:endParaRPr lang="en-US" sz="1555" dirty="0"/>
          </a:p>
        </p:txBody>
      </p:sp>
      <p:sp>
        <p:nvSpPr>
          <p:cNvPr id="9" name="span"/>
          <p:cNvSpPr/>
          <p:nvPr/>
        </p:nvSpPr>
        <p:spPr>
          <a:xfrm>
            <a:off x="8939784" y="3125915"/>
            <a:ext cx="451104"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4</a:t>
            </a:r>
            <a:endParaRPr lang="en-US" sz="5832" dirty="0"/>
          </a:p>
        </p:txBody>
      </p:sp>
      <p:sp>
        <p:nvSpPr>
          <p:cNvPr id="10" name="span"/>
          <p:cNvSpPr/>
          <p:nvPr/>
        </p:nvSpPr>
        <p:spPr>
          <a:xfrm>
            <a:off x="8240078" y="4089083"/>
            <a:ext cx="1692021"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Zero Tolerance</a:t>
            </a:r>
            <a:endParaRPr lang="en-US" sz="1814" dirty="0"/>
          </a:p>
        </p:txBody>
      </p:sp>
      <p:sp>
        <p:nvSpPr>
          <p:cNvPr id="11" name="span"/>
          <p:cNvSpPr/>
          <p:nvPr/>
        </p:nvSpPr>
        <p:spPr>
          <a:xfrm>
            <a:off x="8070342" y="4416457"/>
            <a:ext cx="20314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No exception allowed.</a:t>
            </a:r>
            <a:endParaRPr lang="en-US" sz="1555"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sp>
        <p:nvSpPr>
          <p:cNvPr id="3" name="article.freya@slide.theme@bg-blue.theme@separator.theme@fg-white"/>
          <p:cNvSpPr/>
          <p:nvPr/>
        </p:nvSpPr>
        <p:spPr>
          <a:xfrm>
            <a:off x="0" y="0"/>
            <a:ext cx="12192000" cy="6827520"/>
          </a:xfrm>
          <a:prstGeom prst="rect">
            <a:avLst/>
          </a:prstGeom>
          <a:solidFill>
            <a:srgbClr val="2563EB"/>
          </a:solidFill>
          <a:ln w="12700">
            <a:solidFill>
              <a:srgbClr val="2563EB">
                <a:alpha val="0"/>
              </a:srgbClr>
            </a:solidFill>
            <a:prstDash val="solid"/>
          </a:ln>
        </p:spPr>
      </p:sp>
      <p:sp>
        <p:nvSpPr>
          <p:cNvPr id="4" name="span"/>
          <p:cNvSpPr/>
          <p:nvPr/>
        </p:nvSpPr>
        <p:spPr>
          <a:xfrm>
            <a:off x="487680" y="2336292"/>
            <a:ext cx="3262217"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Everybody is</a:t>
            </a:r>
            <a:endParaRPr lang="en-US" sz="4277" dirty="0"/>
          </a:p>
        </p:txBody>
      </p:sp>
      <p:sp>
        <p:nvSpPr>
          <p:cNvPr id="5" name="span"/>
          <p:cNvSpPr/>
          <p:nvPr/>
        </p:nvSpPr>
        <p:spPr>
          <a:xfrm>
            <a:off x="487680" y="3083052"/>
            <a:ext cx="3896678"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responsible for</a:t>
            </a:r>
            <a:endParaRPr lang="en-US" sz="4277" dirty="0"/>
          </a:p>
        </p:txBody>
      </p:sp>
      <p:sp>
        <p:nvSpPr>
          <p:cNvPr id="6" name="span"/>
          <p:cNvSpPr/>
          <p:nvPr/>
        </p:nvSpPr>
        <p:spPr>
          <a:xfrm>
            <a:off x="487680" y="3829812"/>
            <a:ext cx="3224784" cy="652272"/>
          </a:xfrm>
          <a:prstGeom prst="rect">
            <a:avLst/>
          </a:prstGeom>
          <a:noFill/>
          <a:ln/>
        </p:spPr>
        <p:txBody>
          <a:bodyPr wrap="none" lIns="0" tIns="0" rIns="0" bIns="0" rtlCol="0" anchor="ctr"/>
          <a:lstStyle/>
          <a:p>
            <a:pPr indent="0" marL="0">
              <a:buNone/>
            </a:pPr>
            <a:r>
              <a:rPr lang="en-US" sz="4277" b="1" u="none" dirty="0">
                <a:solidFill>
                  <a:srgbClr val="FFFFFF"/>
                </a:solidFill>
                <a:latin typeface="Bitter" pitchFamily="34" charset="0"/>
                <a:ea typeface="Bitter" pitchFamily="34" charset="-122"/>
                <a:cs typeface="Bitter" pitchFamily="34" charset="-120"/>
              </a:rPr>
              <a:t>moderation!</a:t>
            </a:r>
            <a:endParaRPr lang="en-US" sz="4277" dirty="0"/>
          </a:p>
        </p:txBody>
      </p:sp>
      <p:pic>
        <p:nvPicPr>
          <p:cNvPr id="7"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sp>
        <p:nvSpPr>
          <p:cNvPr id="3" name="article.freya@slide.theme@default"/>
          <p:cNvSpPr/>
          <p:nvPr/>
        </p:nvSpPr>
        <p:spPr>
          <a:xfrm>
            <a:off x="0" y="0"/>
            <a:ext cx="12192000" cy="6827520"/>
          </a:xfrm>
          <a:prstGeom prst="rect">
            <a:avLst/>
          </a:prstGeom>
          <a:solidFill>
            <a:srgbClr val="FFFFFF"/>
          </a:solidFill>
          <a:ln w="12700">
            <a:solidFill>
              <a:srgbClr val="FFFFFF">
                <a:alpha val="0"/>
              </a:srgbClr>
            </a:solidFill>
            <a:prstDash val="solid"/>
          </a:ln>
        </p:spPr>
      </p:sp>
      <p:sp>
        <p:nvSpPr>
          <p:cNvPr id="4" name="span"/>
          <p:cNvSpPr/>
          <p:nvPr/>
        </p:nvSpPr>
        <p:spPr>
          <a:xfrm>
            <a:off x="487680" y="518160"/>
            <a:ext cx="2774633" cy="499872"/>
          </a:xfrm>
          <a:prstGeom prst="rect">
            <a:avLst/>
          </a:prstGeom>
          <a:noFill/>
          <a:ln/>
        </p:spPr>
        <p:txBody>
          <a:bodyPr wrap="none" lIns="0" tIns="0" rIns="0" bIns="0" rtlCol="0" anchor="ctr"/>
          <a:lstStyle/>
          <a:p>
            <a:pPr indent="0" marL="0">
              <a:buNone/>
            </a:pPr>
            <a:r>
              <a:rPr lang="en-US" sz="3240" u="none" dirty="0">
                <a:solidFill>
                  <a:srgbClr val="000000"/>
                </a:solidFill>
                <a:latin typeface="Montserrat Black" pitchFamily="34" charset="0"/>
                <a:ea typeface="Montserrat Black" pitchFamily="34" charset="-122"/>
                <a:cs typeface="Montserrat Black" pitchFamily="34" charset="-120"/>
              </a:rPr>
              <a:t>Last advices</a:t>
            </a:r>
            <a:endParaRPr lang="en-US" sz="3240" dirty="0"/>
          </a:p>
        </p:txBody>
      </p:sp>
      <p:sp>
        <p:nvSpPr>
          <p:cNvPr id="5" name="div.spacer"/>
          <p:cNvSpPr/>
          <p:nvPr/>
        </p:nvSpPr>
        <p:spPr>
          <a:xfrm>
            <a:off x="4096512" y="1781080"/>
            <a:ext cx="12192" cy="4318826"/>
          </a:xfrm>
          <a:prstGeom prst="rect">
            <a:avLst/>
          </a:prstGeom>
          <a:solidFill>
            <a:srgbClr val="D4D4D4"/>
          </a:solidFill>
          <a:ln w="12700">
            <a:solidFill>
              <a:srgbClr val="D4D4D4">
                <a:alpha val="0"/>
              </a:srgbClr>
            </a:solidFill>
            <a:prstDash val="solid"/>
          </a:ln>
        </p:spPr>
      </p:sp>
      <p:sp>
        <p:nvSpPr>
          <p:cNvPr id="6" name="div.spacer"/>
          <p:cNvSpPr/>
          <p:nvPr/>
        </p:nvSpPr>
        <p:spPr>
          <a:xfrm>
            <a:off x="8083296" y="1781080"/>
            <a:ext cx="12192" cy="4318826"/>
          </a:xfrm>
          <a:prstGeom prst="rect">
            <a:avLst/>
          </a:prstGeom>
          <a:solidFill>
            <a:srgbClr val="D4D4D4"/>
          </a:solidFill>
          <a:ln w="12700">
            <a:solidFill>
              <a:srgbClr val="D4D4D4">
                <a:alpha val="0"/>
              </a:srgbClr>
            </a:solidFill>
            <a:prstDash val="solid"/>
          </a:ln>
        </p:spPr>
      </p:sp>
      <p:sp>
        <p:nvSpPr>
          <p:cNvPr id="7" name="span"/>
          <p:cNvSpPr/>
          <p:nvPr/>
        </p:nvSpPr>
        <p:spPr>
          <a:xfrm>
            <a:off x="2093976" y="2987040"/>
            <a:ext cx="320040"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1</a:t>
            </a:r>
            <a:endParaRPr lang="en-US" sz="5832" dirty="0"/>
          </a:p>
        </p:txBody>
      </p:sp>
      <p:sp>
        <p:nvSpPr>
          <p:cNvPr id="8" name="span"/>
          <p:cNvSpPr/>
          <p:nvPr/>
        </p:nvSpPr>
        <p:spPr>
          <a:xfrm>
            <a:off x="1235297" y="3950208"/>
            <a:ext cx="1747838"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Common sense</a:t>
            </a:r>
            <a:endParaRPr lang="en-US" sz="1814" dirty="0"/>
          </a:p>
        </p:txBody>
      </p:sp>
      <p:sp>
        <p:nvSpPr>
          <p:cNvPr id="9" name="span"/>
          <p:cNvSpPr/>
          <p:nvPr/>
        </p:nvSpPr>
        <p:spPr>
          <a:xfrm>
            <a:off x="525018" y="4277582"/>
            <a:ext cx="3168301"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It might be surprising, but it is very</a:t>
            </a:r>
            <a:endParaRPr lang="en-US" sz="1555" dirty="0"/>
          </a:p>
        </p:txBody>
      </p:sp>
      <p:sp>
        <p:nvSpPr>
          <p:cNvPr id="10" name="span"/>
          <p:cNvSpPr/>
          <p:nvPr/>
        </p:nvSpPr>
        <p:spPr>
          <a:xfrm>
            <a:off x="586359" y="4555236"/>
            <a:ext cx="1881283"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underestimated and </a:t>
            </a:r>
            <a:endParaRPr lang="en-US" sz="1555" dirty="0"/>
          </a:p>
        </p:txBody>
      </p:sp>
      <p:sp>
        <p:nvSpPr>
          <p:cNvPr id="11" name="span"/>
          <p:cNvSpPr/>
          <p:nvPr/>
        </p:nvSpPr>
        <p:spPr>
          <a:xfrm>
            <a:off x="3576161" y="4555236"/>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12" name="em"/>
          <p:cNvSpPr/>
          <p:nvPr/>
        </p:nvSpPr>
        <p:spPr>
          <a:xfrm>
            <a:off x="2467642" y="4555236"/>
            <a:ext cx="1108520"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never hurts</a:t>
            </a:r>
            <a:endParaRPr lang="en-US" sz="1555" dirty="0"/>
          </a:p>
        </p:txBody>
      </p:sp>
      <p:sp>
        <p:nvSpPr>
          <p:cNvPr id="13" name="span"/>
          <p:cNvSpPr/>
          <p:nvPr/>
        </p:nvSpPr>
        <p:spPr>
          <a:xfrm>
            <a:off x="5983796" y="2987040"/>
            <a:ext cx="41700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2</a:t>
            </a:r>
            <a:endParaRPr lang="en-US" sz="5832" dirty="0"/>
          </a:p>
        </p:txBody>
      </p:sp>
      <p:sp>
        <p:nvSpPr>
          <p:cNvPr id="14" name="span"/>
          <p:cNvSpPr/>
          <p:nvPr/>
        </p:nvSpPr>
        <p:spPr>
          <a:xfrm>
            <a:off x="5384768" y="3950208"/>
            <a:ext cx="1422464"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Yield control</a:t>
            </a:r>
            <a:endParaRPr lang="en-US" sz="1814" dirty="0"/>
          </a:p>
        </p:txBody>
      </p:sp>
      <p:sp>
        <p:nvSpPr>
          <p:cNvPr id="15" name="span"/>
          <p:cNvSpPr/>
          <p:nvPr/>
        </p:nvSpPr>
        <p:spPr>
          <a:xfrm>
            <a:off x="4755356" y="4277582"/>
            <a:ext cx="268119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You can't and neither want to</a:t>
            </a:r>
            <a:endParaRPr lang="en-US" sz="1555" dirty="0"/>
          </a:p>
        </p:txBody>
      </p:sp>
      <p:sp>
        <p:nvSpPr>
          <p:cNvPr id="16" name="span"/>
          <p:cNvSpPr/>
          <p:nvPr/>
        </p:nvSpPr>
        <p:spPr>
          <a:xfrm>
            <a:off x="4483227" y="4555236"/>
            <a:ext cx="1774508"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control everything. </a:t>
            </a:r>
            <a:endParaRPr lang="en-US" sz="1555" dirty="0"/>
          </a:p>
        </p:txBody>
      </p:sp>
      <p:sp>
        <p:nvSpPr>
          <p:cNvPr id="17" name="em"/>
          <p:cNvSpPr/>
          <p:nvPr/>
        </p:nvSpPr>
        <p:spPr>
          <a:xfrm>
            <a:off x="6257735" y="4555236"/>
            <a:ext cx="1450943"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Don't burn out!</a:t>
            </a:r>
            <a:endParaRPr lang="en-US" sz="1555" dirty="0"/>
          </a:p>
        </p:txBody>
      </p:sp>
      <p:sp>
        <p:nvSpPr>
          <p:cNvPr id="18" name="span"/>
          <p:cNvSpPr/>
          <p:nvPr/>
        </p:nvSpPr>
        <p:spPr>
          <a:xfrm>
            <a:off x="9960959" y="2987040"/>
            <a:ext cx="426625" cy="890016"/>
          </a:xfrm>
          <a:prstGeom prst="rect">
            <a:avLst/>
          </a:prstGeom>
          <a:noFill/>
          <a:ln/>
        </p:spPr>
        <p:txBody>
          <a:bodyPr wrap="none" lIns="0" tIns="0" rIns="0" bIns="0" rtlCol="0" anchor="ctr"/>
          <a:lstStyle/>
          <a:p>
            <a:pPr indent="0" marL="0">
              <a:buNone/>
            </a:pPr>
            <a:r>
              <a:rPr lang="en-US" sz="5832" b="1" u="none" dirty="0">
                <a:solidFill>
                  <a:srgbClr val="2563EB"/>
                </a:solidFill>
                <a:latin typeface="Bitter" pitchFamily="34" charset="0"/>
                <a:ea typeface="Bitter" pitchFamily="34" charset="-122"/>
                <a:cs typeface="Bitter" pitchFamily="34" charset="-120"/>
              </a:rPr>
              <a:t>3</a:t>
            </a:r>
            <a:endParaRPr lang="en-US" sz="5832" dirty="0"/>
          </a:p>
        </p:txBody>
      </p:sp>
      <p:sp>
        <p:nvSpPr>
          <p:cNvPr id="19" name="span"/>
          <p:cNvSpPr/>
          <p:nvPr/>
        </p:nvSpPr>
        <p:spPr>
          <a:xfrm>
            <a:off x="8798814" y="3950208"/>
            <a:ext cx="2567845" cy="280416"/>
          </a:xfrm>
          <a:prstGeom prst="rect">
            <a:avLst/>
          </a:prstGeom>
          <a:noFill/>
          <a:ln/>
        </p:spPr>
        <p:txBody>
          <a:bodyPr wrap="none" lIns="0" tIns="0" rIns="0" bIns="0" rtlCol="0" anchor="ctr"/>
          <a:lstStyle/>
          <a:p>
            <a:pPr indent="0" marL="0">
              <a:buNone/>
            </a:pPr>
            <a:r>
              <a:rPr lang="en-US" sz="1814" b="1" u="none" dirty="0">
                <a:solidFill>
                  <a:srgbClr val="000000"/>
                </a:solidFill>
                <a:latin typeface="Inter" pitchFamily="34" charset="0"/>
                <a:ea typeface="Inter" pitchFamily="34" charset="-122"/>
                <a:cs typeface="Inter" pitchFamily="34" charset="-120"/>
              </a:rPr>
              <a:t>Be genuine and honest</a:t>
            </a:r>
            <a:endParaRPr lang="en-US" sz="1814" dirty="0"/>
          </a:p>
        </p:txBody>
      </p:sp>
      <p:sp>
        <p:nvSpPr>
          <p:cNvPr id="20" name="span"/>
          <p:cNvSpPr/>
          <p:nvPr/>
        </p:nvSpPr>
        <p:spPr>
          <a:xfrm>
            <a:off x="8688610" y="4277582"/>
            <a:ext cx="2788349"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People will never fail to notice,</a:t>
            </a:r>
            <a:endParaRPr lang="en-US" sz="1555" dirty="0"/>
          </a:p>
        </p:txBody>
      </p:sp>
      <p:sp>
        <p:nvSpPr>
          <p:cNvPr id="21" name="span"/>
          <p:cNvSpPr/>
          <p:nvPr/>
        </p:nvSpPr>
        <p:spPr>
          <a:xfrm>
            <a:off x="8939879" y="4555236"/>
            <a:ext cx="1420082"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appreciate and </a:t>
            </a:r>
            <a:endParaRPr lang="en-US" sz="1555" dirty="0"/>
          </a:p>
        </p:txBody>
      </p:sp>
      <p:sp>
        <p:nvSpPr>
          <p:cNvPr id="22" name="span"/>
          <p:cNvSpPr/>
          <p:nvPr/>
        </p:nvSpPr>
        <p:spPr>
          <a:xfrm>
            <a:off x="11169777" y="4555236"/>
            <a:ext cx="55817" cy="237744"/>
          </a:xfrm>
          <a:prstGeom prst="rect">
            <a:avLst/>
          </a:prstGeom>
          <a:noFill/>
          <a:ln/>
        </p:spPr>
        <p:txBody>
          <a:bodyPr wrap="none" lIns="0" tIns="0" rIns="0" bIns="0" rtlCol="0" anchor="ctr"/>
          <a:lstStyle/>
          <a:p>
            <a:pPr indent="0" marL="0">
              <a:buNone/>
            </a:pPr>
            <a:r>
              <a:rPr lang="en-US" sz="1555" u="none" dirty="0">
                <a:solidFill>
                  <a:srgbClr val="000000"/>
                </a:solidFill>
                <a:latin typeface="Inter Light" pitchFamily="34" charset="0"/>
                <a:ea typeface="Inter Light" pitchFamily="34" charset="-122"/>
                <a:cs typeface="Inter Light" pitchFamily="34" charset="-120"/>
              </a:rPr>
              <a:t>.</a:t>
            </a:r>
            <a:endParaRPr lang="en-US" sz="1555" dirty="0"/>
          </a:p>
        </p:txBody>
      </p:sp>
      <p:sp>
        <p:nvSpPr>
          <p:cNvPr id="23" name="em"/>
          <p:cNvSpPr/>
          <p:nvPr/>
        </p:nvSpPr>
        <p:spPr>
          <a:xfrm>
            <a:off x="10359962" y="4555236"/>
            <a:ext cx="809816" cy="237744"/>
          </a:xfrm>
          <a:prstGeom prst="rect">
            <a:avLst/>
          </a:prstGeom>
          <a:noFill/>
          <a:ln/>
        </p:spPr>
        <p:txBody>
          <a:bodyPr wrap="none" lIns="0" tIns="0" rIns="0" bIns="0" rtlCol="0" anchor="ctr"/>
          <a:lstStyle/>
          <a:p>
            <a:pPr indent="0" marL="0">
              <a:buNone/>
            </a:pPr>
            <a:r>
              <a:rPr lang="en-US" sz="1555" b="1" u="none" dirty="0">
                <a:solidFill>
                  <a:srgbClr val="2563EB"/>
                </a:solidFill>
                <a:latin typeface="Inter" pitchFamily="34" charset="0"/>
                <a:ea typeface="Inter" pitchFamily="34" charset="-122"/>
                <a:cs typeface="Inter" pitchFamily="34" charset="-120"/>
              </a:rPr>
              <a:t>love you</a:t>
            </a:r>
            <a:endParaRPr lang="en-US" sz="1555"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286902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Questions?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sp>
        <p:nvSpPr>
          <p:cNvPr id="3" name="article.freya@slide.theme@image"/>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image"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5303901"/>
            <a:ext cx="4166330" cy="1035939"/>
          </a:xfrm>
          <a:prstGeom prst="rect">
            <a:avLst/>
          </a:prstGeom>
          <a:solidFill>
            <a:srgbClr val="00050B"/>
          </a:solidFill>
          <a:ln w="12700">
            <a:solidFill>
              <a:srgbClr val="00050B">
                <a:alpha val="0"/>
              </a:srgbClr>
            </a:solidFill>
            <a:prstDash val="solid"/>
          </a:ln>
        </p:spPr>
      </p:sp>
      <p:sp>
        <p:nvSpPr>
          <p:cNvPr id="6" name="span"/>
          <p:cNvSpPr/>
          <p:nvPr/>
        </p:nvSpPr>
        <p:spPr>
          <a:xfrm>
            <a:off x="853250" y="5474589"/>
            <a:ext cx="3435191"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Coffee Break</a:t>
            </a:r>
            <a:endParaRPr lang="en-US" sz="4536"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2709672"/>
            <a:ext cx="3012377"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What about</a:t>
            </a:r>
            <a:endParaRPr lang="en-US" sz="4277" dirty="0"/>
          </a:p>
        </p:txBody>
      </p:sp>
      <p:sp>
        <p:nvSpPr>
          <p:cNvPr id="5" name="span"/>
          <p:cNvSpPr/>
          <p:nvPr/>
        </p:nvSpPr>
        <p:spPr>
          <a:xfrm>
            <a:off x="487680" y="3456432"/>
            <a:ext cx="2150364"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Node.js?</a:t>
            </a:r>
            <a:endParaRPr lang="en-US" sz="4277" dirty="0"/>
          </a:p>
        </p:txBody>
      </p:sp>
      <p:pic>
        <p:nvPicPr>
          <p:cNvPr id="6"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sp>
        <p:nvSpPr>
          <p:cNvPr id="3" name="article.freya@slide.theme@bg-amber.theme@separator"/>
          <p:cNvSpPr/>
          <p:nvPr/>
        </p:nvSpPr>
        <p:spPr>
          <a:xfrm>
            <a:off x="0" y="0"/>
            <a:ext cx="12192000" cy="6827520"/>
          </a:xfrm>
          <a:prstGeom prst="rect">
            <a:avLst/>
          </a:prstGeom>
          <a:solidFill>
            <a:srgbClr val="FCD34D"/>
          </a:solidFill>
          <a:ln w="12700">
            <a:solidFill>
              <a:srgbClr val="FCD34D">
                <a:alpha val="0"/>
              </a:srgbClr>
            </a:solidFill>
            <a:prstDash val="solid"/>
          </a:ln>
        </p:spPr>
      </p:sp>
      <p:sp>
        <p:nvSpPr>
          <p:cNvPr id="4" name="span"/>
          <p:cNvSpPr/>
          <p:nvPr/>
        </p:nvSpPr>
        <p:spPr>
          <a:xfrm>
            <a:off x="487680" y="3083052"/>
            <a:ext cx="2869025" cy="652272"/>
          </a:xfrm>
          <a:prstGeom prst="rect">
            <a:avLst/>
          </a:prstGeom>
          <a:noFill/>
          <a:ln/>
        </p:spPr>
        <p:txBody>
          <a:bodyPr wrap="none" lIns="0" tIns="0" rIns="0" bIns="0" rtlCol="0" anchor="ctr"/>
          <a:lstStyle/>
          <a:p>
            <a:pPr indent="0" marL="0">
              <a:buNone/>
            </a:pPr>
            <a:r>
              <a:rPr lang="en-US" sz="4277" b="1" u="none" dirty="0">
                <a:solidFill>
                  <a:srgbClr val="000000"/>
                </a:solidFill>
                <a:latin typeface="Bitter" pitchFamily="34" charset="0"/>
                <a:ea typeface="Bitter" pitchFamily="34" charset="-122"/>
                <a:cs typeface="Bitter" pitchFamily="34" charset="-120"/>
              </a:rPr>
              <a:t>Questions?</a:t>
            </a:r>
            <a:endParaRPr lang="en-US" sz="4277" dirty="0"/>
          </a:p>
        </p:txBody>
      </p:sp>
      <p:pic>
        <p:nvPicPr>
          <p:cNvPr id="5" name="div.image" descr="preencoded.png">    </p:cNvPr>
          <p:cNvPicPr>
            <a:picLocks noChangeAspect="1"/>
          </p:cNvPicPr>
          <p:nvPr/>
        </p:nvPicPr>
        <p:blipFill>
          <a:blip r:embed="rId1"/>
          <a:stretch>
            <a:fillRect/>
          </a:stretch>
        </p:blipFill>
        <p:spPr>
          <a:xfrm>
            <a:off x="6096000" y="0"/>
            <a:ext cx="6096000" cy="6827520"/>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3" name="article.freya@slide.theme@quote.dark"/>
          <p:cNvSpPr/>
          <p:nvPr/>
        </p:nvSpPr>
        <p:spPr>
          <a:xfrm>
            <a:off x="0" y="0"/>
            <a:ext cx="12192000" cy="6827520"/>
          </a:xfrm>
          <a:prstGeom prst="rect">
            <a:avLst/>
          </a:prstGeom>
          <a:solidFill>
            <a:srgbClr val="EA580C"/>
          </a:solidFill>
          <a:ln w="12700">
            <a:solidFill>
              <a:srgbClr val="EA580C">
                <a:alpha val="0"/>
              </a:srgbClr>
            </a:solidFill>
            <a:prstDash val="solid"/>
          </a:ln>
        </p:spPr>
      </p:sp>
      <p:pic>
        <p:nvPicPr>
          <p:cNvPr id="4" name="svg.freya@svg.theme@icon.icon.primary.dark"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2438400" y="4023360"/>
            <a:ext cx="3048000" cy="3048000"/>
          </a:xfrm>
          <a:prstGeom prst="rect">
            <a:avLst/>
          </a:prstGeom>
        </p:spPr>
      </p:pic>
      <p:pic>
        <p:nvPicPr>
          <p:cNvPr id="5" name="svg.freya@svg.theme@icon.icon.secondary.dark"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a:off x="6705600" y="-487680"/>
            <a:ext cx="3048000" cy="3048000"/>
          </a:xfrm>
          <a:prstGeom prst="rect">
            <a:avLst/>
          </a:prstGeom>
        </p:spPr>
      </p:pic>
      <p:sp>
        <p:nvSpPr>
          <p:cNvPr id="6" name="span"/>
          <p:cNvSpPr/>
          <p:nvPr/>
        </p:nvSpPr>
        <p:spPr>
          <a:xfrm>
            <a:off x="487680" y="518160"/>
            <a:ext cx="3613214" cy="499872"/>
          </a:xfrm>
          <a:prstGeom prst="rect">
            <a:avLst/>
          </a:prstGeom>
          <a:noFill/>
          <a:ln/>
        </p:spPr>
        <p:txBody>
          <a:bodyPr wrap="none" lIns="0" tIns="0" rIns="0" bIns="0" rtlCol="0" anchor="ctr"/>
          <a:lstStyle/>
          <a:p>
            <a:pPr indent="0" marL="0">
              <a:buNone/>
            </a:pPr>
            <a:r>
              <a:rPr lang="en-US" sz="3240" u="none" dirty="0">
                <a:solidFill>
                  <a:srgbClr val="FFFFFF"/>
                </a:solidFill>
                <a:latin typeface="Montserrat Black" pitchFamily="34" charset="0"/>
                <a:ea typeface="Montserrat Black" pitchFamily="34" charset="-122"/>
                <a:cs typeface="Montserrat Black" pitchFamily="34" charset="-120"/>
              </a:rPr>
              <a:t>One last thing™</a:t>
            </a:r>
            <a:endParaRPr lang="en-US" sz="3240" dirty="0"/>
          </a:p>
        </p:txBody>
      </p:sp>
      <p:sp>
        <p:nvSpPr>
          <p:cNvPr id="7" name="span.sentence.dark"/>
          <p:cNvSpPr/>
          <p:nvPr/>
        </p:nvSpPr>
        <p:spPr>
          <a:xfrm>
            <a:off x="487680" y="2422684"/>
            <a:ext cx="6431852"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“Money is just a way to keep score.</a:t>
            </a:r>
            <a:endParaRPr lang="en-US" sz="3240" dirty="0"/>
          </a:p>
        </p:txBody>
      </p:sp>
      <p:sp>
        <p:nvSpPr>
          <p:cNvPr id="8" name="span.sentence.dark"/>
          <p:cNvSpPr/>
          <p:nvPr/>
        </p:nvSpPr>
        <p:spPr>
          <a:xfrm>
            <a:off x="487680" y="2988469"/>
            <a:ext cx="7824788"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best people in any field are motivated</a:t>
            </a:r>
            <a:endParaRPr lang="en-US" sz="3240" dirty="0"/>
          </a:p>
        </p:txBody>
      </p:sp>
      <p:sp>
        <p:nvSpPr>
          <p:cNvPr id="9" name="span.sentence.dark"/>
          <p:cNvSpPr/>
          <p:nvPr/>
        </p:nvSpPr>
        <p:spPr>
          <a:xfrm>
            <a:off x="487680" y="3554254"/>
            <a:ext cx="6795230"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by passion. That becomes more true</a:t>
            </a:r>
            <a:endParaRPr lang="en-US" sz="3240" dirty="0"/>
          </a:p>
        </p:txBody>
      </p:sp>
      <p:sp>
        <p:nvSpPr>
          <p:cNvPr id="10" name="span.sentence.dark"/>
          <p:cNvSpPr/>
          <p:nvPr/>
        </p:nvSpPr>
        <p:spPr>
          <a:xfrm>
            <a:off x="487680" y="4120039"/>
            <a:ext cx="5578507" cy="493776"/>
          </a:xfrm>
          <a:prstGeom prst="rect">
            <a:avLst/>
          </a:prstGeom>
          <a:noFill/>
          <a:ln/>
        </p:spPr>
        <p:txBody>
          <a:bodyPr wrap="none" lIns="0" tIns="0" rIns="0" bIns="0" rtlCol="0" anchor="ctr"/>
          <a:lstStyle/>
          <a:p>
            <a:pPr indent="0" marL="0">
              <a:buNone/>
            </a:pPr>
            <a:r>
              <a:rPr lang="en-US" sz="3240" b="1" i="1" u="none" dirty="0">
                <a:solidFill>
                  <a:srgbClr val="FFFFFF"/>
                </a:solidFill>
                <a:latin typeface="Bitter" pitchFamily="34" charset="0"/>
                <a:ea typeface="Bitter" pitchFamily="34" charset="-122"/>
                <a:cs typeface="Bitter" pitchFamily="34" charset="-120"/>
              </a:rPr>
              <a:t>the higher the skill level gets.”</a:t>
            </a:r>
            <a:endParaRPr lang="en-US" sz="3240" dirty="0"/>
          </a:p>
        </p:txBody>
      </p:sp>
      <p:sp>
        <p:nvSpPr>
          <p:cNvPr id="11" name="strong.author.dark"/>
          <p:cNvSpPr/>
          <p:nvPr/>
        </p:nvSpPr>
        <p:spPr>
          <a:xfrm>
            <a:off x="487680" y="4673632"/>
            <a:ext cx="1803273" cy="298704"/>
          </a:xfrm>
          <a:prstGeom prst="rect">
            <a:avLst/>
          </a:prstGeom>
          <a:noFill/>
          <a:ln/>
        </p:spPr>
        <p:txBody>
          <a:bodyPr wrap="none" lIns="0" tIns="0" rIns="0" bIns="0" rtlCol="0" anchor="ctr"/>
          <a:lstStyle/>
          <a:p>
            <a:pPr indent="0" marL="0">
              <a:buNone/>
            </a:pPr>
            <a:r>
              <a:rPr lang="en-US" sz="1944" b="1" u="none" dirty="0">
                <a:solidFill>
                  <a:srgbClr val="000000"/>
                </a:solidFill>
                <a:latin typeface="Montserrat" pitchFamily="34" charset="0"/>
                <a:ea typeface="Montserrat" pitchFamily="34" charset="-122"/>
                <a:cs typeface="Montserrat" pitchFamily="34" charset="-120"/>
              </a:rPr>
              <a:t>Eric Raymond</a:t>
            </a:r>
            <a:endParaRPr lang="en-US" sz="1944"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sp>
        <p:nvSpPr>
          <p:cNvPr id="3" name="article.freya@slide.theme@end"/>
          <p:cNvSpPr/>
          <p:nvPr/>
        </p:nvSpPr>
        <p:spPr>
          <a:xfrm>
            <a:off x="0" y="0"/>
            <a:ext cx="12192000" cy="6827520"/>
          </a:xfrm>
          <a:prstGeom prst="rect">
            <a:avLst/>
          </a:prstGeom>
          <a:solidFill>
            <a:srgbClr val="FFFFFF"/>
          </a:solidFill>
          <a:ln w="12700">
            <a:solidFill>
              <a:srgbClr val="FFFFFF">
                <a:alpha val="0"/>
              </a:srgbClr>
            </a:solidFill>
            <a:prstDash val="solid"/>
          </a:ln>
        </p:spPr>
      </p:sp>
      <p:pic>
        <p:nvPicPr>
          <p:cNvPr id="4" name="article.freya@slide.theme@end" descr="preencoded.png">    </p:cNvPr>
          <p:cNvPicPr>
            <a:picLocks noChangeAspect="1"/>
          </p:cNvPicPr>
          <p:nvPr/>
        </p:nvPicPr>
        <p:blipFill>
          <a:blip r:embed="rId1"/>
          <a:stretch>
            <a:fillRect/>
          </a:stretch>
        </p:blipFill>
        <p:spPr>
          <a:xfrm>
            <a:off x="0" y="0"/>
            <a:ext cx="12192000" cy="6827520"/>
          </a:xfrm>
          <a:prstGeom prst="rect">
            <a:avLst/>
          </a:prstGeom>
        </p:spPr>
      </p:pic>
      <p:sp>
        <p:nvSpPr>
          <p:cNvPr id="5" name="h1.theme@callout.title"/>
          <p:cNvSpPr/>
          <p:nvPr/>
        </p:nvSpPr>
        <p:spPr>
          <a:xfrm>
            <a:off x="487680" y="4450461"/>
            <a:ext cx="3775520" cy="1035939"/>
          </a:xfrm>
          <a:prstGeom prst="rect">
            <a:avLst/>
          </a:prstGeom>
          <a:solidFill>
            <a:srgbClr val="00050B"/>
          </a:solidFill>
          <a:ln w="12700">
            <a:solidFill>
              <a:srgbClr val="00050B">
                <a:alpha val="0"/>
              </a:srgbClr>
            </a:solidFill>
            <a:prstDash val="solid"/>
          </a:ln>
        </p:spPr>
      </p:sp>
      <p:sp>
        <p:nvSpPr>
          <p:cNvPr id="6" name="h1.theme@callout.title"/>
          <p:cNvSpPr/>
          <p:nvPr/>
        </p:nvSpPr>
        <p:spPr>
          <a:xfrm>
            <a:off x="853440" y="4621149"/>
            <a:ext cx="3044000" cy="688848"/>
          </a:xfrm>
          <a:prstGeom prst="rect">
            <a:avLst/>
          </a:prstGeom>
          <a:noFill/>
          <a:ln/>
        </p:spPr>
        <p:txBody>
          <a:bodyPr wrap="none" lIns="0" tIns="0" rIns="0" bIns="0" rtlCol="0" anchor="ctr"/>
          <a:lstStyle/>
          <a:p>
            <a:pPr indent="0" marL="0">
              <a:buNone/>
            </a:pPr>
            <a:r>
              <a:rPr lang="en-US" sz="4536" b="1" u="none" dirty="0">
                <a:solidFill>
                  <a:srgbClr val="FFFFFF"/>
                </a:solidFill>
                <a:latin typeface="Bitter" pitchFamily="34" charset="0"/>
                <a:ea typeface="Bitter" pitchFamily="34" charset="-122"/>
                <a:cs typeface="Bitter" pitchFamily="34" charset="-120"/>
              </a:rPr>
              <a:t>Thank you!</a:t>
            </a:r>
            <a:endParaRPr lang="en-US" sz="4536" dirty="0"/>
          </a:p>
        </p:txBody>
      </p:sp>
      <p:sp>
        <p:nvSpPr>
          <p:cNvPr id="7" name="footer.footer"/>
          <p:cNvSpPr/>
          <p:nvPr/>
        </p:nvSpPr>
        <p:spPr>
          <a:xfrm>
            <a:off x="0" y="5974080"/>
            <a:ext cx="12192000" cy="853440"/>
          </a:xfrm>
          <a:prstGeom prst="rect">
            <a:avLst/>
          </a:prstGeom>
          <a:solidFill>
            <a:srgbClr val="00050B"/>
          </a:solidFill>
          <a:ln w="12700">
            <a:solidFill>
              <a:srgbClr val="00050B">
                <a:alpha val="0"/>
              </a:srgbClr>
            </a:solidFill>
            <a:prstDash val="solid"/>
          </a:ln>
        </p:spPr>
      </p:sp>
      <p:sp>
        <p:nvSpPr>
          <p:cNvPr id="8" name="strong.social.highlight.author"/>
          <p:cNvSpPr/>
          <p:nvPr/>
        </p:nvSpPr>
        <p:spPr>
          <a:xfrm>
            <a:off x="487680" y="6085046"/>
            <a:ext cx="1312069"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Paolo Insogna</a:t>
            </a:r>
            <a:endParaRPr lang="en-US" sz="1555" dirty="0"/>
          </a:p>
        </p:txBody>
      </p:sp>
      <p:sp>
        <p:nvSpPr>
          <p:cNvPr id="9" name="a.social.twitter">
            <a:hlinkClick r:id="rId2" tooltip=""/>
          </p:cNvPr>
          <p:cNvSpPr/>
          <p:nvPr/>
        </p:nvSpPr>
        <p:spPr>
          <a:xfrm>
            <a:off x="3772281" y="6085046"/>
            <a:ext cx="112109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@p_insogna</a:t>
            </a:r>
            <a:endParaRPr lang="en-US" sz="1555" dirty="0"/>
          </a:p>
        </p:txBody>
      </p:sp>
      <p:sp>
        <p:nvSpPr>
          <p:cNvPr id="10" name="span.social.highlight.description"/>
          <p:cNvSpPr/>
          <p:nvPr/>
        </p:nvSpPr>
        <p:spPr>
          <a:xfrm>
            <a:off x="487680" y="6469094"/>
            <a:ext cx="2918841" cy="237744"/>
          </a:xfrm>
          <a:prstGeom prst="rect">
            <a:avLst/>
          </a:prstGeom>
          <a:noFill/>
          <a:ln/>
        </p:spPr>
        <p:txBody>
          <a:bodyPr wrap="none" lIns="0" tIns="0" rIns="0" bIns="0" rtlCol="0" anchor="ctr"/>
          <a:lstStyle/>
          <a:p>
            <a:pPr indent="0" marL="0">
              <a:buNone/>
            </a:pPr>
            <a:r>
              <a:rPr lang="en-US" sz="1555" b="1" u="none" dirty="0">
                <a:solidFill>
                  <a:srgbClr val="FCD34D"/>
                </a:solidFill>
                <a:latin typeface="Bitter" pitchFamily="34" charset="0"/>
                <a:ea typeface="Bitter" pitchFamily="34" charset="-122"/>
                <a:cs typeface="Bitter" pitchFamily="34" charset="-120"/>
              </a:rPr>
              <a:t>Node.js TSC, Principal Engineer</a:t>
            </a:r>
            <a:endParaRPr lang="en-US" sz="1555" dirty="0"/>
          </a:p>
        </p:txBody>
      </p:sp>
      <p:sp>
        <p:nvSpPr>
          <p:cNvPr id="11" name="a.social.email">
            <a:hlinkClick r:id="rId3" tooltip=""/>
          </p:cNvPr>
          <p:cNvSpPr/>
          <p:nvPr/>
        </p:nvSpPr>
        <p:spPr>
          <a:xfrm>
            <a:off x="3772281" y="6469094"/>
            <a:ext cx="2959513" cy="237744"/>
          </a:xfrm>
          <a:prstGeom prst="rect">
            <a:avLst/>
          </a:prstGeom>
          <a:noFill/>
          <a:ln/>
        </p:spPr>
        <p:txBody>
          <a:bodyPr wrap="none" lIns="0" tIns="0" rIns="0" bIns="0" rtlCol="0" anchor="ctr"/>
          <a:lstStyle/>
          <a:p>
            <a:pPr indent="0" marL="0">
              <a:buNone/>
            </a:pPr>
            <a:r>
              <a:rPr lang="en-US" sz="1555" u="none" dirty="0">
                <a:solidFill>
                  <a:srgbClr val="FFFFFF"/>
                </a:solidFill>
                <a:latin typeface="Bitter" pitchFamily="34" charset="0"/>
                <a:ea typeface="Bitter" pitchFamily="34" charset="-122"/>
                <a:cs typeface="Bitter" pitchFamily="34" charset="-120"/>
              </a:rPr>
              <a:t>paolo.insogna@platformatic.dev</a:t>
            </a:r>
            <a:endParaRPr lang="en-US" sz="1555" dirty="0"/>
          </a:p>
        </p:txBody>
      </p:sp>
      <p:sp>
        <p:nvSpPr>
          <p:cNvPr id="12" name="a.logo"/>
          <p:cNvSpPr/>
          <p:nvPr/>
        </p:nvSpPr>
        <p:spPr>
          <a:xfrm>
            <a:off x="9284684" y="6035040"/>
            <a:ext cx="12192" cy="731520"/>
          </a:xfrm>
          <a:prstGeom prst="rect">
            <a:avLst/>
          </a:prstGeom>
          <a:solidFill>
            <a:srgbClr val="FCD34D"/>
          </a:solidFill>
          <a:ln w="12700">
            <a:solidFill>
              <a:srgbClr val="FCD34D">
                <a:alpha val="0"/>
              </a:srgbClr>
            </a:solidFill>
            <a:prstDash val="solid"/>
          </a:ln>
        </p:spPr>
      </p:sp>
      <p:pic>
        <p:nvPicPr>
          <p:cNvPr id="13" name="img.freya@image.image" descr="preencoded.png">
            <a:hlinkClick r:id="rId5" tooltip=""/>
          </p:cNvPr>
          <p:cNvPicPr>
            <a:picLocks noChangeAspect="1"/>
          </p:cNvPicPr>
          <p:nvPr/>
        </p:nvPicPr>
        <p:blipFill>
          <a:blip r:embed="rId4"/>
          <a:stretch>
            <a:fillRect/>
          </a:stretch>
        </p:blipFill>
        <p:spPr>
          <a:xfrm>
            <a:off x="9784556" y="6035040"/>
            <a:ext cx="731520" cy="731520"/>
          </a:xfrm>
          <a:prstGeom prst="rect">
            <a:avLst/>
          </a:prstGeom>
        </p:spPr>
      </p:pic>
      <p:sp>
        <p:nvSpPr>
          <p:cNvPr id="14" name="span.text">
            <a:hlinkClick r:id="rId6" tooltip=""/>
          </p:cNvPr>
          <p:cNvSpPr/>
          <p:nvPr/>
        </p:nvSpPr>
        <p:spPr>
          <a:xfrm>
            <a:off x="10627805" y="6295930"/>
            <a:ext cx="1076516" cy="201168"/>
          </a:xfrm>
          <a:prstGeom prst="rect">
            <a:avLst/>
          </a:prstGeom>
          <a:noFill/>
          <a:ln/>
        </p:spPr>
        <p:txBody>
          <a:bodyPr wrap="none" lIns="0" tIns="0" rIns="0" bIns="0" rtlCol="0" anchor="ctr"/>
          <a:lstStyle/>
          <a:p>
            <a:pPr indent="0" marL="0">
              <a:buNone/>
            </a:pPr>
            <a:r>
              <a:rPr lang="en-US" sz="1296" b="1" u="none" dirty="0">
                <a:solidFill>
                  <a:srgbClr val="FFFFFF"/>
                </a:solidFill>
                <a:latin typeface="Montserrat" pitchFamily="34" charset="0"/>
                <a:ea typeface="Montserrat" pitchFamily="34" charset="-122"/>
                <a:cs typeface="Montserrat" pitchFamily="34" charset="-120"/>
              </a:rPr>
              <a:t>Platformatic</a:t>
            </a:r>
            <a:endParaRPr lang="en-US" sz="1296"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Montserra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Montserra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73</Slides>
  <Notes>73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73</vt:i4>
      </vt:variant>
    </vt:vector>
  </HeadingPairs>
  <TitlesOfParts>
    <vt:vector size="82" baseType="lpstr">
      <vt:lpstr>Montserrat</vt:lpstr>
      <vt:lpstr>Inter Light</vt:lpstr>
      <vt:lpstr>Bitter</vt:lpstr>
      <vt:lpstr>Montserrat ExtraBold</vt:lpstr>
      <vt:lpstr>Inter ExtraBold</vt:lpstr>
      <vt:lpstr>Inter</vt:lpstr>
      <vt:lpstr>Roboto Mono</vt:lpstr>
      <vt:lpstr>Montserrat Black</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breed a good OSS community</dc:title>
  <dc:subject>You started creating a new amazing framework, or library, or proof-of-concept. Then you are amazed by your work and
want to enable other to use it. A new Open Source Software (OSS) is just born and you are now responsible for it.
Not too late, new people start using, and contributing to it. The community grows and with it, its maintenance
burden and complexity. If only you knew which good choices to make from the very first day…
Fear no more, this talk will give you a pletora of good indications and advices on how to breed a healthy OSS
community from the very first day.
</dc:subject>
  <dc:creator>Paolo Insogna</dc:creator>
  <cp:lastModifiedBy>Paolo Insogna</cp:lastModifiedBy>
  <cp:revision>1</cp:revision>
  <dcterms:created xsi:type="dcterms:W3CDTF">2026-11-02T14:08:22Z</dcterms:created>
  <dcterms:modified xsi:type="dcterms:W3CDTF">2026-11-02T14:08:22Z</dcterms:modified>
</cp:coreProperties>
</file>