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27520"/>
  <p:notesSz cx="6827520" cy="12192000"/>
  <p:embeddedFontLst>
    <p:embeddedFont>
      <p:font typeface="Montserrat" panose="00000000000000000000" charset="1"/>
      <p:regular r:id="rId55"/>
      <p:bold r:id="rId54"/>
    </p:embeddedFont>
    <p:embeddedFont>
      <p:font typeface="Inter Light" panose="02000503000000020004" charset="1"/>
      <p:regular r:id="rId56"/>
    </p:embeddedFont>
    <p:embeddedFont>
      <p:font typeface="Bitter" panose="00000000000000000000" charset="1"/>
      <p:regular r:id="rId66"/>
      <p:bold r:id="rId57"/>
      <p:boldItalic r:id="rId65"/>
    </p:embeddedFont>
    <p:embeddedFont>
      <p:font typeface="Montserrat ExtraBold" panose="00000000000000000000" charset="1"/>
      <p:regular r:id="rId58"/>
    </p:embeddedFont>
    <p:embeddedFont>
      <p:font typeface="Inter ExtraBold" panose="02000503000000020004" charset="1"/>
      <p:regular r:id="rId59"/>
    </p:embeddedFont>
    <p:embeddedFont>
      <p:font typeface="Inter" panose="02000503000000020004" charset="1"/>
      <p:regular r:id="rId60"/>
      <p:bold r:id="rId63"/>
    </p:embeddedFont>
    <p:embeddedFont>
      <p:font typeface="Roboto Mono" panose="00000009000000000000" charset="1"/>
      <p:regular r:id="rId64"/>
      <p:bold r:id="rId61"/>
    </p:embeddedFont>
    <p:embeddedFont>
      <p:font typeface="Montserrat Black" panose="00000000000000000000" charset="1"/>
      <p:regular r:id="rId6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54" Type="http://schemas.openxmlformats.org/officeDocument/2006/relationships/font" Target="fonts/font1.fntdata"/><Relationship Id="rId55" Type="http://schemas.openxmlformats.org/officeDocument/2006/relationships/font" Target="fonts/font2.fntdata"/><Relationship Id="rId56" Type="http://schemas.openxmlformats.org/officeDocument/2006/relationships/font" Target="fonts/font3.fntdata"/><Relationship Id="rId57" Type="http://schemas.openxmlformats.org/officeDocument/2006/relationships/font" Target="fonts/font4.fntdata"/><Relationship Id="rId58" Type="http://schemas.openxmlformats.org/officeDocument/2006/relationships/font" Target="fonts/font5.fntdata"/><Relationship Id="rId59" Type="http://schemas.openxmlformats.org/officeDocument/2006/relationships/font" Target="fonts/font6.fntdata"/><Relationship Id="rId60" Type="http://schemas.openxmlformats.org/officeDocument/2006/relationships/font" Target="fonts/font7.fntdata"/><Relationship Id="rId61" Type="http://schemas.openxmlformats.org/officeDocument/2006/relationships/font" Target="fonts/font8.fntdata"/><Relationship Id="rId62" Type="http://schemas.openxmlformats.org/officeDocument/2006/relationships/font" Target="fonts/font9.fntdata"/><Relationship Id="rId63" Type="http://schemas.openxmlformats.org/officeDocument/2006/relationships/font" Target="fonts/font10.fntdata"/><Relationship Id="rId64" Type="http://schemas.openxmlformats.org/officeDocument/2006/relationships/font" Target="fonts/font11.fntdata"/><Relationship Id="rId65" Type="http://schemas.openxmlformats.org/officeDocument/2006/relationships/font" Target="fonts/font12.fntdata"/><Relationship Id="rId66"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bees" TargetMode="External"/><Relationship Id="rId14" Type="http://schemas.openxmlformats.org/officeDocument/2006/relationships/hyperlink" Target="https://talks.paoloinsogna.dev/pdfs/bee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image" Target="../media/image-17-4.svg"/><Relationship Id="rId5" Type="http://schemas.openxmlformats.org/officeDocument/2006/relationships/image" Target="../media/image-17-5.png"/><Relationship Id="rId6" Type="http://schemas.openxmlformats.org/officeDocument/2006/relationships/image" Target="../media/image-17-6.sv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svg"/><Relationship Id="rId4" Type="http://schemas.openxmlformats.org/officeDocument/2006/relationships/image" Target="../media/image-30-4.png"/><Relationship Id="rId5" Type="http://schemas.openxmlformats.org/officeDocument/2006/relationships/image" Target="../media/image-30-5.svg"/><Relationship Id="rId6" Type="http://schemas.openxmlformats.org/officeDocument/2006/relationships/slideLayout" Target="../slideLayouts/slideLayout1.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docs.aws.amazon.com/AmazonS3/latest/API/sig-v4-authenticating-requests.html" TargetMode="External"/><Relationship Id="rId2" Type="http://schemas.openxmlformats.org/officeDocument/2006/relationships/hyperlink" Target="https://docs.aws.amazon.com/AmazonS3/latest/API/API_PutObject.html" TargetMode="External"/><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image" Target="../media/image-44-3.png"/><Relationship Id="rId4" Type="http://schemas.openxmlformats.org/officeDocument/2006/relationships/slideLayout" Target="../slideLayouts/slideLayout1.xml"/><Relationship Id="rId5"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svg"/><Relationship Id="rId3" Type="http://schemas.openxmlformats.org/officeDocument/2006/relationships/image" Target="../media/image-45-3.png"/><Relationship Id="rId4" Type="http://schemas.openxmlformats.org/officeDocument/2006/relationships/image" Target="../media/image-45-4.svg"/><Relationship Id="rId5" Type="http://schemas.openxmlformats.org/officeDocument/2006/relationships/image" Target="../media/image-45-5.png"/><Relationship Id="rId6" Type="http://schemas.openxmlformats.org/officeDocument/2006/relationships/image" Target="../media/image-45-6.svg"/><Relationship Id="rId7" Type="http://schemas.openxmlformats.org/officeDocument/2006/relationships/slideLayout" Target="../slideLayouts/slideLayout1.xml"/><Relationship Id="rId8"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svg"/><Relationship Id="rId3" Type="http://schemas.openxmlformats.org/officeDocument/2006/relationships/image" Target="../media/image-46-3.png"/><Relationship Id="rId4" Type="http://schemas.openxmlformats.org/officeDocument/2006/relationships/image" Target="../media/image-46-4.svg"/><Relationship Id="rId5" Type="http://schemas.openxmlformats.org/officeDocument/2006/relationships/slideLayout" Target="../slideLayouts/slideLayout1.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7-1.png"/><Relationship Id="rId4" Type="http://schemas.openxmlformats.org/officeDocument/2006/relationships/image" Target="../media/image-47-2.png"/><Relationship Id="rId7" Type="http://schemas.openxmlformats.org/officeDocument/2006/relationships/slideLayout" Target="../slideLayouts/slideLayout1.xml"/><Relationship Id="rId8"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3007614" y="3915347"/>
            <a:ext cx="6176677"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bees are important:</a:t>
            </a:r>
            <a:endParaRPr lang="en-US" sz="3888" dirty="0"/>
          </a:p>
        </p:txBody>
      </p:sp>
      <p:sp>
        <p:nvSpPr>
          <p:cNvPr id="7" name="span"/>
          <p:cNvSpPr/>
          <p:nvPr/>
        </p:nvSpPr>
        <p:spPr>
          <a:xfrm>
            <a:off x="4013359" y="4594289"/>
            <a:ext cx="4165092"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use SDKs wisely</a:t>
            </a:r>
            <a:endParaRPr lang="en-US" sz="3888" dirty="0"/>
          </a:p>
        </p:txBody>
      </p:sp>
      <p:sp>
        <p:nvSpPr>
          <p:cNvPr id="8" name="span"/>
          <p:cNvSpPr/>
          <p:nvPr/>
        </p:nvSpPr>
        <p:spPr>
          <a:xfrm>
            <a:off x="5115592"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31003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Mothers are</a:t>
            </a:r>
            <a:endParaRPr lang="en-US" sz="4277" dirty="0"/>
          </a:p>
        </p:txBody>
      </p:sp>
      <p:sp>
        <p:nvSpPr>
          <p:cNvPr id="5" name="span"/>
          <p:cNvSpPr/>
          <p:nvPr/>
        </p:nvSpPr>
        <p:spPr>
          <a:xfrm>
            <a:off x="487680" y="3456432"/>
            <a:ext cx="33144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always right!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336292"/>
            <a:ext cx="267071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Our entire</a:t>
            </a:r>
            <a:endParaRPr lang="en-US" sz="4277" dirty="0"/>
          </a:p>
        </p:txBody>
      </p:sp>
      <p:sp>
        <p:nvSpPr>
          <p:cNvPr id="5" name="span"/>
          <p:cNvSpPr/>
          <p:nvPr/>
        </p:nvSpPr>
        <p:spPr>
          <a:xfrm>
            <a:off x="487680" y="3083052"/>
            <a:ext cx="374780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existence is on</a:t>
            </a:r>
            <a:endParaRPr lang="en-US" sz="4277" dirty="0"/>
          </a:p>
        </p:txBody>
      </p:sp>
      <p:sp>
        <p:nvSpPr>
          <p:cNvPr id="6" name="span"/>
          <p:cNvSpPr/>
          <p:nvPr/>
        </p:nvSpPr>
        <p:spPr>
          <a:xfrm>
            <a:off x="487680" y="3829812"/>
            <a:ext cx="413346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their shoulders!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7948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that?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1042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They are related to our food</a:t>
            </a:r>
            <a:endParaRPr lang="en-US" sz="1814" dirty="0"/>
          </a:p>
        </p:txBody>
      </p:sp>
      <p:sp>
        <p:nvSpPr>
          <p:cNvPr id="7" name="span"/>
          <p:cNvSpPr/>
          <p:nvPr/>
        </p:nvSpPr>
        <p:spPr>
          <a:xfrm>
            <a:off x="1341120" y="1898999"/>
            <a:ext cx="71267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Over 70% of the food we eat is directly or indirectly related to their pollination.</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8962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are endangering them</a:t>
            </a:r>
            <a:endParaRPr lang="en-US" sz="1814" dirty="0"/>
          </a:p>
        </p:txBody>
      </p:sp>
      <p:sp>
        <p:nvSpPr>
          <p:cNvPr id="10" name="span"/>
          <p:cNvSpPr/>
          <p:nvPr/>
        </p:nvSpPr>
        <p:spPr>
          <a:xfrm>
            <a:off x="1341120" y="3240119"/>
            <a:ext cx="61382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Pesticides and climate change made them an endangered species.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8153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coming back</a:t>
            </a:r>
            <a:endParaRPr lang="en-US" sz="1814" dirty="0"/>
          </a:p>
        </p:txBody>
      </p:sp>
      <p:sp>
        <p:nvSpPr>
          <p:cNvPr id="13" name="span"/>
          <p:cNvSpPr/>
          <p:nvPr/>
        </p:nvSpPr>
        <p:spPr>
          <a:xfrm>
            <a:off x="1341120" y="4581239"/>
            <a:ext cx="56400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they disappear, we have no natural or artificial replacement.</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458752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Aren't we here for</a:t>
            </a:r>
            <a:endParaRPr lang="en-US" sz="4277" dirty="0"/>
          </a:p>
        </p:txBody>
      </p:sp>
      <p:sp>
        <p:nvSpPr>
          <p:cNvPr id="5" name="span"/>
          <p:cNvSpPr/>
          <p:nvPr/>
        </p:nvSpPr>
        <p:spPr>
          <a:xfrm>
            <a:off x="487680" y="3456432"/>
            <a:ext cx="249259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dev stuff?</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5034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Yes, we do!</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7880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APIs are related to our application</a:t>
            </a:r>
            <a:endParaRPr lang="en-US" sz="1814" dirty="0"/>
          </a:p>
        </p:txBody>
      </p:sp>
      <p:sp>
        <p:nvSpPr>
          <p:cNvPr id="7" name="span"/>
          <p:cNvSpPr/>
          <p:nvPr/>
        </p:nvSpPr>
        <p:spPr>
          <a:xfrm>
            <a:off x="1341120" y="1898999"/>
            <a:ext cx="75121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Over 100% of the application we use is directly or indirectly related to their quality.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8962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are endangering them</a:t>
            </a:r>
            <a:endParaRPr lang="en-US" sz="1814" dirty="0"/>
          </a:p>
        </p:txBody>
      </p:sp>
      <p:sp>
        <p:nvSpPr>
          <p:cNvPr id="10" name="span"/>
          <p:cNvSpPr/>
          <p:nvPr/>
        </p:nvSpPr>
        <p:spPr>
          <a:xfrm>
            <a:off x="1341120" y="3240119"/>
            <a:ext cx="79320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Adding complexity between applications and APIs made them an endangered species.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8153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coming back</a:t>
            </a:r>
            <a:endParaRPr lang="en-US" sz="1814" dirty="0"/>
          </a:p>
        </p:txBody>
      </p:sp>
      <p:sp>
        <p:nvSpPr>
          <p:cNvPr id="13" name="span"/>
          <p:cNvSpPr/>
          <p:nvPr/>
        </p:nvSpPr>
        <p:spPr>
          <a:xfrm>
            <a:off x="1341120" y="4581239"/>
            <a:ext cx="44802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they disappear, we have no other replacement.</a:t>
            </a:r>
            <a:endParaRPr lang="en-US" sz="155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197281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Are you</a:t>
            </a:r>
            <a:endParaRPr lang="en-US" sz="4277" dirty="0"/>
          </a:p>
        </p:txBody>
      </p:sp>
      <p:sp>
        <p:nvSpPr>
          <p:cNvPr id="5" name="span"/>
          <p:cNvSpPr/>
          <p:nvPr/>
        </p:nvSpPr>
        <p:spPr>
          <a:xfrm>
            <a:off x="487680" y="3456432"/>
            <a:ext cx="289721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trolling us?</a:t>
            </a:r>
            <a:endParaRPr lang="en-US" sz="4277" dirty="0"/>
          </a:p>
        </p:txBody>
      </p:sp>
      <p:pic>
        <p:nvPicPr>
          <p:cNvPr id="6" name="div.image.trol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242304" y="512064"/>
            <a:ext cx="5803392" cy="58033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revers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6583680" y="2336292"/>
            <a:ext cx="27810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Well, try to</a:t>
            </a:r>
            <a:endParaRPr lang="en-US" sz="4277" dirty="0"/>
          </a:p>
        </p:txBody>
      </p:sp>
      <p:sp>
        <p:nvSpPr>
          <p:cNvPr id="5" name="span"/>
          <p:cNvSpPr/>
          <p:nvPr/>
        </p:nvSpPr>
        <p:spPr>
          <a:xfrm>
            <a:off x="6583680" y="3083052"/>
            <a:ext cx="244754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translate </a:t>
            </a:r>
            <a:endParaRPr lang="en-US" sz="4277" dirty="0"/>
          </a:p>
        </p:txBody>
      </p:sp>
      <p:sp>
        <p:nvSpPr>
          <p:cNvPr id="6" name="span"/>
          <p:cNvSpPr/>
          <p:nvPr/>
        </p:nvSpPr>
        <p:spPr>
          <a:xfrm>
            <a:off x="6583680" y="3829812"/>
            <a:ext cx="249421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Italian!</a:t>
            </a:r>
            <a:endParaRPr lang="en-US" sz="4277" dirty="0"/>
          </a:p>
        </p:txBody>
      </p:sp>
      <p:sp>
        <p:nvSpPr>
          <p:cNvPr id="7" name="span.theme@fg-black"/>
          <p:cNvSpPr/>
          <p:nvPr/>
        </p:nvSpPr>
        <p:spPr>
          <a:xfrm>
            <a:off x="9031224" y="3083052"/>
            <a:ext cx="118414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bees</a:t>
            </a:r>
            <a:endParaRPr lang="en-US" sz="4277" dirty="0"/>
          </a:p>
        </p:txBody>
      </p:sp>
      <p:pic>
        <p:nvPicPr>
          <p:cNvPr id="8"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8930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Say hello to SDKs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1262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don't do everything by ourselves</a:t>
            </a:r>
            <a:endParaRPr lang="en-US" sz="1814" dirty="0"/>
          </a:p>
        </p:txBody>
      </p:sp>
      <p:sp>
        <p:nvSpPr>
          <p:cNvPr id="7" name="span"/>
          <p:cNvSpPr/>
          <p:nvPr/>
        </p:nvSpPr>
        <p:spPr>
          <a:xfrm>
            <a:off x="1341120" y="1898999"/>
            <a:ext cx="55376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Our application and servers often talk to third party services.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0411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Third parties usually give us an SDK</a:t>
            </a:r>
            <a:endParaRPr lang="en-US" sz="1814" dirty="0"/>
          </a:p>
        </p:txBody>
      </p:sp>
      <p:sp>
        <p:nvSpPr>
          <p:cNvPr id="10" name="span"/>
          <p:cNvSpPr/>
          <p:nvPr/>
        </p:nvSpPr>
        <p:spPr>
          <a:xfrm>
            <a:off x="1341120" y="3240119"/>
            <a:ext cx="498224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kit makes our life easier by simplifying integration.</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6004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Lot of goodies</a:t>
            </a:r>
            <a:endParaRPr lang="en-US" sz="1814" dirty="0"/>
          </a:p>
        </p:txBody>
      </p:sp>
      <p:sp>
        <p:nvSpPr>
          <p:cNvPr id="13" name="span"/>
          <p:cNvSpPr/>
          <p:nvPr/>
        </p:nvSpPr>
        <p:spPr>
          <a:xfrm>
            <a:off x="1341120" y="4581239"/>
            <a:ext cx="68413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Authentication, retry logic and other boring tasks are already implemented.</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8257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do we get, in short?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2766822" y="4258056"/>
            <a:ext cx="6780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Focus</a:t>
            </a:r>
            <a:endParaRPr lang="en-US" sz="1814" dirty="0"/>
          </a:p>
        </p:txBody>
      </p:sp>
      <p:sp>
        <p:nvSpPr>
          <p:cNvPr id="8" name="span"/>
          <p:cNvSpPr/>
          <p:nvPr/>
        </p:nvSpPr>
        <p:spPr>
          <a:xfrm>
            <a:off x="1065943" y="4585430"/>
            <a:ext cx="40799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the API services are made simpler to use,</a:t>
            </a:r>
            <a:endParaRPr lang="en-US" sz="1555" dirty="0"/>
          </a:p>
        </p:txBody>
      </p:sp>
      <p:sp>
        <p:nvSpPr>
          <p:cNvPr id="9" name="span"/>
          <p:cNvSpPr/>
          <p:nvPr/>
        </p:nvSpPr>
        <p:spPr>
          <a:xfrm>
            <a:off x="1610963" y="4856988"/>
            <a:ext cx="29898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hiding all implementation details.</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373428" y="4258056"/>
            <a:ext cx="14252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Feel at home</a:t>
            </a:r>
            <a:endParaRPr lang="en-US" sz="1814" dirty="0"/>
          </a:p>
        </p:txBody>
      </p:sp>
      <p:sp>
        <p:nvSpPr>
          <p:cNvPr id="12" name="span"/>
          <p:cNvSpPr/>
          <p:nvPr/>
        </p:nvSpPr>
        <p:spPr>
          <a:xfrm>
            <a:off x="7123176" y="4585430"/>
            <a:ext cx="39257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SDK is designed to be easily adopted</a:t>
            </a:r>
            <a:endParaRPr lang="en-US" sz="1555" dirty="0"/>
          </a:p>
        </p:txBody>
      </p:sp>
      <p:sp>
        <p:nvSpPr>
          <p:cNvPr id="13" name="span"/>
          <p:cNvSpPr/>
          <p:nvPr/>
        </p:nvSpPr>
        <p:spPr>
          <a:xfrm>
            <a:off x="7249478" y="4856988"/>
            <a:ext cx="36730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by your favorite programming language.</a:t>
            </a:r>
            <a:endParaRPr lang="en-US" sz="155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500195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Are there just pros?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2709672"/>
            <a:ext cx="45397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 already know</a:t>
            </a:r>
            <a:endParaRPr lang="en-US" sz="4277" dirty="0"/>
          </a:p>
        </p:txBody>
      </p:sp>
      <p:sp>
        <p:nvSpPr>
          <p:cNvPr id="5" name="span"/>
          <p:cNvSpPr/>
          <p:nvPr/>
        </p:nvSpPr>
        <p:spPr>
          <a:xfrm>
            <a:off x="487680" y="3456432"/>
            <a:ext cx="320573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answer...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983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do we ALSO get, in short? (1/2)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846040" y="4258056"/>
            <a:ext cx="25196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Roadmap dependency</a:t>
            </a:r>
            <a:endParaRPr lang="en-US" sz="1814" dirty="0"/>
          </a:p>
        </p:txBody>
      </p:sp>
      <p:sp>
        <p:nvSpPr>
          <p:cNvPr id="8" name="span"/>
          <p:cNvSpPr/>
          <p:nvPr/>
        </p:nvSpPr>
        <p:spPr>
          <a:xfrm>
            <a:off x="995363" y="4585430"/>
            <a:ext cx="422109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Since you don't control the SDK development,</a:t>
            </a:r>
            <a:endParaRPr lang="en-US" sz="1555" dirty="0"/>
          </a:p>
        </p:txBody>
      </p:sp>
      <p:sp>
        <p:nvSpPr>
          <p:cNvPr id="9" name="span"/>
          <p:cNvSpPr/>
          <p:nvPr/>
        </p:nvSpPr>
        <p:spPr>
          <a:xfrm>
            <a:off x="1220057" y="4856988"/>
            <a:ext cx="37716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can't embrace features at your pace.</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355140" y="4258056"/>
            <a:ext cx="14617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Supply chain</a:t>
            </a:r>
            <a:endParaRPr lang="en-US" sz="1814" dirty="0"/>
          </a:p>
        </p:txBody>
      </p:sp>
      <p:sp>
        <p:nvSpPr>
          <p:cNvPr id="12" name="span"/>
          <p:cNvSpPr/>
          <p:nvPr/>
        </p:nvSpPr>
        <p:spPr>
          <a:xfrm>
            <a:off x="7052501" y="4585430"/>
            <a:ext cx="40670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you have a bug or vulnerability in the SDK,</a:t>
            </a:r>
            <a:endParaRPr lang="en-US" sz="1555" dirty="0"/>
          </a:p>
        </p:txBody>
      </p:sp>
      <p:sp>
        <p:nvSpPr>
          <p:cNvPr id="13" name="span"/>
          <p:cNvSpPr/>
          <p:nvPr/>
        </p:nvSpPr>
        <p:spPr>
          <a:xfrm>
            <a:off x="7167848" y="4856988"/>
            <a:ext cx="38363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have to wait for the vendor to solve it.</a:t>
            </a:r>
            <a:endParaRPr lang="en-US" sz="155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765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do we ALSO get, in short? (2/2)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628805"/>
            <a:ext cx="1219200" cy="1219200"/>
          </a:xfrm>
          <a:prstGeom prst="rect">
            <a:avLst/>
          </a:prstGeom>
        </p:spPr>
      </p:pic>
      <p:sp>
        <p:nvSpPr>
          <p:cNvPr id="7" name="span"/>
          <p:cNvSpPr/>
          <p:nvPr/>
        </p:nvSpPr>
        <p:spPr>
          <a:xfrm>
            <a:off x="2701195" y="4122325"/>
            <a:ext cx="8093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Quality</a:t>
            </a:r>
            <a:endParaRPr lang="en-US" sz="1814" dirty="0"/>
          </a:p>
        </p:txBody>
      </p:sp>
      <p:sp>
        <p:nvSpPr>
          <p:cNvPr id="8" name="span"/>
          <p:cNvSpPr/>
          <p:nvPr/>
        </p:nvSpPr>
        <p:spPr>
          <a:xfrm>
            <a:off x="1189196" y="4449699"/>
            <a:ext cx="38333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Often vendors automate the generation of</a:t>
            </a:r>
            <a:endParaRPr lang="en-US" sz="1555" dirty="0"/>
          </a:p>
        </p:txBody>
      </p:sp>
      <p:sp>
        <p:nvSpPr>
          <p:cNvPr id="9" name="span"/>
          <p:cNvSpPr/>
          <p:nvPr/>
        </p:nvSpPr>
        <p:spPr>
          <a:xfrm>
            <a:off x="1850422" y="4721257"/>
            <a:ext cx="25109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SDKs out of API definitions.</a:t>
            </a:r>
            <a:endParaRPr lang="en-US" sz="1555" dirty="0"/>
          </a:p>
        </p:txBody>
      </p:sp>
      <p:sp>
        <p:nvSpPr>
          <p:cNvPr id="10" name="span"/>
          <p:cNvSpPr/>
          <p:nvPr/>
        </p:nvSpPr>
        <p:spPr>
          <a:xfrm>
            <a:off x="1503712" y="4992815"/>
            <a:ext cx="32043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Native language experience is lost.</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628805"/>
            <a:ext cx="1219200" cy="1219200"/>
          </a:xfrm>
          <a:prstGeom prst="rect">
            <a:avLst/>
          </a:prstGeom>
        </p:spPr>
      </p:pic>
      <p:sp>
        <p:nvSpPr>
          <p:cNvPr id="12" name="span"/>
          <p:cNvSpPr/>
          <p:nvPr/>
        </p:nvSpPr>
        <p:spPr>
          <a:xfrm>
            <a:off x="8352568" y="4122325"/>
            <a:ext cx="14670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Performance</a:t>
            </a:r>
            <a:endParaRPr lang="en-US" sz="1814" dirty="0"/>
          </a:p>
        </p:txBody>
      </p:sp>
      <p:sp>
        <p:nvSpPr>
          <p:cNvPr id="13" name="span"/>
          <p:cNvSpPr/>
          <p:nvPr/>
        </p:nvSpPr>
        <p:spPr>
          <a:xfrm>
            <a:off x="7395496" y="4449699"/>
            <a:ext cx="33811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SDKs are often underperforming due</a:t>
            </a:r>
            <a:endParaRPr lang="en-US" sz="1555" dirty="0"/>
          </a:p>
        </p:txBody>
      </p:sp>
      <p:sp>
        <p:nvSpPr>
          <p:cNvPr id="14" name="span"/>
          <p:cNvSpPr/>
          <p:nvPr/>
        </p:nvSpPr>
        <p:spPr>
          <a:xfrm>
            <a:off x="7663244" y="4721257"/>
            <a:ext cx="28456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 the attempt to keep a unique</a:t>
            </a:r>
            <a:endParaRPr lang="en-US" sz="1555" dirty="0"/>
          </a:p>
        </p:txBody>
      </p:sp>
      <p:sp>
        <p:nvSpPr>
          <p:cNvPr id="15" name="span"/>
          <p:cNvSpPr/>
          <p:nvPr/>
        </p:nvSpPr>
        <p:spPr>
          <a:xfrm>
            <a:off x="7679531" y="4992815"/>
            <a:ext cx="28131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architecture across languages.</a:t>
            </a:r>
            <a:endParaRPr lang="en-US" sz="155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425291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Only an example</a:t>
            </a:r>
            <a:endParaRPr lang="en-US" sz="4277" dirty="0"/>
          </a:p>
        </p:txBody>
      </p:sp>
      <p:sp>
        <p:nvSpPr>
          <p:cNvPr id="5" name="span"/>
          <p:cNvSpPr/>
          <p:nvPr/>
        </p:nvSpPr>
        <p:spPr>
          <a:xfrm>
            <a:off x="487680" y="3456432"/>
            <a:ext cx="440064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can enlighten us!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45924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Case study: uploaded a file to AWS S3</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6463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Why?</a:t>
            </a:r>
            <a:endParaRPr lang="en-US" sz="1814" dirty="0"/>
          </a:p>
        </p:txBody>
      </p:sp>
      <p:sp>
        <p:nvSpPr>
          <p:cNvPr id="7" name="span"/>
          <p:cNvSpPr/>
          <p:nvPr/>
        </p:nvSpPr>
        <p:spPr>
          <a:xfrm>
            <a:off x="1341120" y="1898999"/>
            <a:ext cx="522846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a pretty simple use case that we all faced sometimes.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3295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Which one?</a:t>
            </a:r>
            <a:endParaRPr lang="en-US" sz="1814" dirty="0"/>
          </a:p>
        </p:txBody>
      </p:sp>
      <p:sp>
        <p:nvSpPr>
          <p:cNvPr id="10" name="span"/>
          <p:cNvSpPr/>
          <p:nvPr/>
        </p:nvSpPr>
        <p:spPr>
          <a:xfrm>
            <a:off x="1341120" y="3240119"/>
            <a:ext cx="63247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 gonna analyze two different versions of the AWS JavaScript SDK.</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6352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How?</a:t>
            </a:r>
            <a:endParaRPr lang="en-US" sz="1814" dirty="0"/>
          </a:p>
        </p:txBody>
      </p:sp>
      <p:sp>
        <p:nvSpPr>
          <p:cNvPr id="13" name="span"/>
          <p:cNvSpPr/>
          <p:nvPr/>
        </p:nvSpPr>
        <p:spPr>
          <a:xfrm>
            <a:off x="1341120" y="4581239"/>
            <a:ext cx="76019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 gonna show you how many dependencies the SDK brings and how it performs.</a:t>
            </a:r>
            <a:endParaRPr lang="en-US" sz="155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07597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go!</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7447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v2: Dependencies in theory</a:t>
            </a:r>
            <a:endParaRPr lang="en-US" sz="3240" dirty="0"/>
          </a:p>
        </p:txBody>
      </p:sp>
      <p:sp>
        <p:nvSpPr>
          <p:cNvPr id="5" name="span"/>
          <p:cNvSpPr/>
          <p:nvPr/>
        </p:nvSpPr>
        <p:spPr>
          <a:xfrm>
            <a:off x="487680" y="1577721"/>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7721"/>
            <a:ext cx="4874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only</a:t>
            </a:r>
            <a:endParaRPr lang="en-US" sz="1944" dirty="0"/>
          </a:p>
        </p:txBody>
      </p:sp>
      <p:sp>
        <p:nvSpPr>
          <p:cNvPr id="7" name="span"/>
          <p:cNvSpPr/>
          <p:nvPr/>
        </p:nvSpPr>
        <p:spPr>
          <a:xfrm>
            <a:off x="1483043" y="1577721"/>
            <a:ext cx="4330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a:t>
            </a:r>
            <a:endParaRPr lang="en-US" sz="1944" dirty="0"/>
          </a:p>
        </p:txBody>
      </p:sp>
      <p:sp>
        <p:nvSpPr>
          <p:cNvPr id="8" name="span"/>
          <p:cNvSpPr/>
          <p:nvPr/>
        </p:nvSpPr>
        <p:spPr>
          <a:xfrm>
            <a:off x="1985391" y="1577721"/>
            <a:ext cx="14362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dependency</a:t>
            </a:r>
            <a:endParaRPr lang="en-US" sz="1944" dirty="0"/>
          </a:p>
        </p:txBody>
      </p:sp>
      <p:sp>
        <p:nvSpPr>
          <p:cNvPr id="9" name="span"/>
          <p:cNvSpPr/>
          <p:nvPr/>
        </p:nvSpPr>
        <p:spPr>
          <a:xfrm>
            <a:off x="3491008"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0" name="span"/>
          <p:cNvSpPr/>
          <p:nvPr/>
        </p:nvSpPr>
        <p:spPr>
          <a:xfrm>
            <a:off x="3763328" y="1577721"/>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6042374" y="1577721"/>
            <a:ext cx="3434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file</a:t>
            </a:r>
            <a:endParaRPr lang="en-US" sz="1944" dirty="0"/>
          </a:p>
        </p:txBody>
      </p:sp>
      <p:sp>
        <p:nvSpPr>
          <p:cNvPr id="12" name="span"/>
          <p:cNvSpPr/>
          <p:nvPr/>
        </p:nvSpPr>
        <p:spPr>
          <a:xfrm>
            <a:off x="6455188" y="1577721"/>
            <a:ext cx="2091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3" name="code"/>
          <p:cNvSpPr/>
          <p:nvPr/>
        </p:nvSpPr>
        <p:spPr>
          <a:xfrm>
            <a:off x="4195001" y="1559433"/>
            <a:ext cx="177793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package.json</a:t>
            </a:r>
            <a:endParaRPr lang="en-US" sz="1944" dirty="0"/>
          </a:p>
        </p:txBody>
      </p:sp>
      <p:sp>
        <p:nvSpPr>
          <p:cNvPr id="14" name="pre.freya@code"/>
          <p:cNvSpPr/>
          <p:nvPr/>
        </p:nvSpPr>
        <p:spPr>
          <a:xfrm>
            <a:off x="4267200" y="3251264"/>
            <a:ext cx="3657600" cy="2242471"/>
          </a:xfrm>
          <a:prstGeom prst="roundRect">
            <a:avLst>
              <a:gd name="adj" fmla="val 2718"/>
            </a:avLst>
          </a:prstGeom>
          <a:solidFill>
            <a:srgbClr val="282C34"/>
          </a:solidFill>
          <a:ln w="12700">
            <a:solidFill>
              <a:srgbClr val="282C34">
                <a:alpha val="0"/>
              </a:srgbClr>
            </a:solidFill>
            <a:prstDash val="solid"/>
          </a:ln>
        </p:spPr>
      </p:sp>
      <p:sp>
        <p:nvSpPr>
          <p:cNvPr id="15" name="pre.freya@code:code"/>
          <p:cNvSpPr/>
          <p:nvPr/>
        </p:nvSpPr>
        <p:spPr>
          <a:xfrm>
            <a:off x="4437793" y="3501200"/>
            <a:ext cx="2360389" cy="1742694"/>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"aws-sdk-v2"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"index.mjs"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"scripts"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"dependencies"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"aws-sdk"</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"^2.1508.0"</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2551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v2: Dependencies in reality</a:t>
            </a:r>
            <a:endParaRPr lang="en-US" sz="3240" dirty="0"/>
          </a:p>
        </p:txBody>
      </p:sp>
      <p:sp>
        <p:nvSpPr>
          <p:cNvPr id="5" name="span"/>
          <p:cNvSpPr/>
          <p:nvPr/>
        </p:nvSpPr>
        <p:spPr>
          <a:xfrm>
            <a:off x="487680" y="1571625"/>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6" name="span"/>
          <p:cNvSpPr/>
          <p:nvPr/>
        </p:nvSpPr>
        <p:spPr>
          <a:xfrm>
            <a:off x="766096"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7" name="span"/>
          <p:cNvSpPr/>
          <p:nvPr/>
        </p:nvSpPr>
        <p:spPr>
          <a:xfrm>
            <a:off x="1203198"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8" name="span"/>
          <p:cNvSpPr/>
          <p:nvPr/>
        </p:nvSpPr>
        <p:spPr>
          <a:xfrm>
            <a:off x="1612487" y="1571625"/>
            <a:ext cx="8818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actually</a:t>
            </a:r>
            <a:endParaRPr lang="en-US" sz="1944" dirty="0"/>
          </a:p>
        </p:txBody>
      </p:sp>
      <p:sp>
        <p:nvSpPr>
          <p:cNvPr id="9" name="span"/>
          <p:cNvSpPr/>
          <p:nvPr/>
        </p:nvSpPr>
        <p:spPr>
          <a:xfrm>
            <a:off x="2563654" y="1571625"/>
            <a:ext cx="365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get</a:t>
            </a:r>
            <a:endParaRPr lang="en-US" sz="1944" dirty="0"/>
          </a:p>
        </p:txBody>
      </p:sp>
      <p:sp>
        <p:nvSpPr>
          <p:cNvPr id="10" name="span"/>
          <p:cNvSpPr/>
          <p:nvPr/>
        </p:nvSpPr>
        <p:spPr>
          <a:xfrm>
            <a:off x="2998565"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3203639" y="1571625"/>
            <a:ext cx="2777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lot</a:t>
            </a:r>
            <a:endParaRPr lang="en-US" sz="1944" dirty="0"/>
          </a:p>
        </p:txBody>
      </p:sp>
      <p:sp>
        <p:nvSpPr>
          <p:cNvPr id="12" name="span"/>
          <p:cNvSpPr/>
          <p:nvPr/>
        </p:nvSpPr>
        <p:spPr>
          <a:xfrm>
            <a:off x="3550730" y="1571625"/>
            <a:ext cx="6591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13" name="pre.freya@code"/>
          <p:cNvSpPr/>
          <p:nvPr/>
        </p:nvSpPr>
        <p:spPr>
          <a:xfrm>
            <a:off x="3707321" y="3930682"/>
            <a:ext cx="4777359" cy="877634"/>
          </a:xfrm>
          <a:prstGeom prst="roundRect">
            <a:avLst>
              <a:gd name="adj" fmla="val 6946"/>
            </a:avLst>
          </a:prstGeom>
          <a:solidFill>
            <a:srgbClr val="282C34"/>
          </a:solidFill>
          <a:ln w="12700">
            <a:solidFill>
              <a:srgbClr val="282C34">
                <a:alpha val="0"/>
              </a:srgbClr>
            </a:solidFill>
            <a:prstDash val="solid"/>
          </a:ln>
        </p:spPr>
      </p:sp>
      <p:sp>
        <p:nvSpPr>
          <p:cNvPr id="14" name="pre.freya@code:code"/>
          <p:cNvSpPr/>
          <p:nvPr/>
        </p:nvSpPr>
        <p:spPr>
          <a:xfrm>
            <a:off x="3877913" y="4180618"/>
            <a:ext cx="4493132"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pnpm list --depth=2 | wc -l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28</a:t>
            </a:r>
            <a:endParaRPr lang="en-US" sz="11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666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v2: The code</a:t>
            </a:r>
            <a:endParaRPr lang="en-US" sz="3240" dirty="0"/>
          </a:p>
        </p:txBody>
      </p:sp>
      <p:sp>
        <p:nvSpPr>
          <p:cNvPr id="5" name="pre.freya@code"/>
          <p:cNvSpPr/>
          <p:nvPr/>
        </p:nvSpPr>
        <p:spPr>
          <a:xfrm>
            <a:off x="3365849" y="1649349"/>
            <a:ext cx="5460206"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4048125" y="1899285"/>
            <a:ext cx="4664296" cy="408241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AWS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'aws-sdk'</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'node:fs/promises'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Create the client, this implicitly reads</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AWS_ACCESS_KEY_ID and AWS_SECRET_ACCESS_KEY</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environment variables.</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client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AWS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S3</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apiVersion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'2006-03-01'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AWS_DEFAULT_REGION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Upload the file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client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putObject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FILE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'utf-8'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promise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621596" y="1899285"/>
            <a:ext cx="170688" cy="408241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21</a:t>
            </a:r>
            <a:endParaRPr lang="en-US" sz="112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3831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v2: How does it perform?</a:t>
            </a:r>
            <a:endParaRPr lang="en-US" sz="3240" dirty="0"/>
          </a:p>
        </p:txBody>
      </p:sp>
      <p:sp>
        <p:nvSpPr>
          <p:cNvPr id="5" name="pre.freya@code"/>
          <p:cNvSpPr/>
          <p:nvPr/>
        </p:nvSpPr>
        <p:spPr>
          <a:xfrm>
            <a:off x="3494056" y="3209163"/>
            <a:ext cx="5203793" cy="1462564"/>
          </a:xfrm>
          <a:prstGeom prst="roundRect">
            <a:avLst>
              <a:gd name="adj" fmla="val 4168"/>
            </a:avLst>
          </a:prstGeom>
          <a:solidFill>
            <a:srgbClr val="282C34"/>
          </a:solidFill>
          <a:ln w="12700">
            <a:solidFill>
              <a:srgbClr val="282C34">
                <a:alpha val="0"/>
              </a:srgbClr>
            </a:solidFill>
            <a:prstDash val="solid"/>
          </a:ln>
        </p:spPr>
      </p:sp>
      <p:sp>
        <p:nvSpPr>
          <p:cNvPr id="6" name="pre.freya@code:code"/>
          <p:cNvSpPr/>
          <p:nvPr/>
        </p:nvSpPr>
        <p:spPr>
          <a:xfrm>
            <a:off x="3664649" y="3459099"/>
            <a:ext cx="4919566" cy="96278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time node index.mjs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________________________________________________________</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Executed in   13.76 secs    fish           external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usr time    1.40 secs   84.00 micros    1.40 secs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sys time    0.13 secs  732.00 micros    0.13 secs</a:t>
            </a:r>
            <a:endParaRPr lang="en-US" sz="112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9667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v2: What's happening under the hood?</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1887760" y="1563053"/>
            <a:ext cx="8416481" cy="42671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4295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get modern!</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687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v3: Dependencies in theory</a:t>
            </a:r>
            <a:endParaRPr lang="en-US" sz="3240" dirty="0"/>
          </a:p>
        </p:txBody>
      </p:sp>
      <p:sp>
        <p:nvSpPr>
          <p:cNvPr id="5" name="span"/>
          <p:cNvSpPr/>
          <p:nvPr/>
        </p:nvSpPr>
        <p:spPr>
          <a:xfrm>
            <a:off x="487680" y="1577721"/>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7721"/>
            <a:ext cx="4633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little</a:t>
            </a:r>
            <a:endParaRPr lang="en-US" sz="1944" dirty="0"/>
          </a:p>
        </p:txBody>
      </p:sp>
      <p:sp>
        <p:nvSpPr>
          <p:cNvPr id="7" name="span"/>
          <p:cNvSpPr/>
          <p:nvPr/>
        </p:nvSpPr>
        <p:spPr>
          <a:xfrm>
            <a:off x="1256062" y="1577721"/>
            <a:ext cx="5895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8" name="span"/>
          <p:cNvSpPr/>
          <p:nvPr/>
        </p:nvSpPr>
        <p:spPr>
          <a:xfrm>
            <a:off x="1915001" y="1577721"/>
            <a:ext cx="9096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detailed</a:t>
            </a:r>
            <a:endParaRPr lang="en-US" sz="1944" dirty="0"/>
          </a:p>
        </p:txBody>
      </p:sp>
      <p:sp>
        <p:nvSpPr>
          <p:cNvPr id="9" name="span"/>
          <p:cNvSpPr/>
          <p:nvPr/>
        </p:nvSpPr>
        <p:spPr>
          <a:xfrm>
            <a:off x="2893981" y="1577721"/>
            <a:ext cx="16319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dependencies</a:t>
            </a:r>
            <a:endParaRPr lang="en-US" sz="1944" dirty="0"/>
          </a:p>
        </p:txBody>
      </p:sp>
      <p:sp>
        <p:nvSpPr>
          <p:cNvPr id="10" name="span"/>
          <p:cNvSpPr/>
          <p:nvPr/>
        </p:nvSpPr>
        <p:spPr>
          <a:xfrm>
            <a:off x="4595241"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1" name="span"/>
          <p:cNvSpPr/>
          <p:nvPr/>
        </p:nvSpPr>
        <p:spPr>
          <a:xfrm>
            <a:off x="6715030" y="1577721"/>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2" name="code"/>
          <p:cNvSpPr/>
          <p:nvPr/>
        </p:nvSpPr>
        <p:spPr>
          <a:xfrm>
            <a:off x="4867656" y="1559433"/>
            <a:ext cx="177793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package.json</a:t>
            </a:r>
            <a:endParaRPr lang="en-US" sz="1944" dirty="0"/>
          </a:p>
        </p:txBody>
      </p:sp>
      <p:sp>
        <p:nvSpPr>
          <p:cNvPr id="13" name="pre.freya@code"/>
          <p:cNvSpPr/>
          <p:nvPr/>
        </p:nvSpPr>
        <p:spPr>
          <a:xfrm>
            <a:off x="3877913" y="3153823"/>
            <a:ext cx="4436174" cy="2437448"/>
          </a:xfrm>
          <a:prstGeom prst="roundRect">
            <a:avLst>
              <a:gd name="adj" fmla="val 2501"/>
            </a:avLst>
          </a:prstGeom>
          <a:solidFill>
            <a:srgbClr val="282C34"/>
          </a:solidFill>
          <a:ln w="12700">
            <a:solidFill>
              <a:srgbClr val="282C34">
                <a:alpha val="0"/>
              </a:srgbClr>
            </a:solidFill>
            <a:prstDash val="solid"/>
          </a:ln>
        </p:spPr>
      </p:sp>
      <p:sp>
        <p:nvSpPr>
          <p:cNvPr id="14" name="pre.freya@code:code"/>
          <p:cNvSpPr/>
          <p:nvPr/>
        </p:nvSpPr>
        <p:spPr>
          <a:xfrm>
            <a:off x="4048506" y="3403759"/>
            <a:ext cx="4151947" cy="1937671"/>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"aws-sdk-v3"</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"index.mjs"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"scripts"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"dependencies"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"@aws-sdk/client-s3"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"@aws-sdk/credential-providers"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"^3.462.0"</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198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v3: Dependencies in reality</a:t>
            </a:r>
            <a:endParaRPr lang="en-US" sz="3240" dirty="0"/>
          </a:p>
        </p:txBody>
      </p:sp>
      <p:sp>
        <p:nvSpPr>
          <p:cNvPr id="5" name="span"/>
          <p:cNvSpPr/>
          <p:nvPr/>
        </p:nvSpPr>
        <p:spPr>
          <a:xfrm>
            <a:off x="487680" y="1571625"/>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6" name="span"/>
          <p:cNvSpPr/>
          <p:nvPr/>
        </p:nvSpPr>
        <p:spPr>
          <a:xfrm>
            <a:off x="766096"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7" name="span"/>
          <p:cNvSpPr/>
          <p:nvPr/>
        </p:nvSpPr>
        <p:spPr>
          <a:xfrm>
            <a:off x="1203198"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8" name="span"/>
          <p:cNvSpPr/>
          <p:nvPr/>
        </p:nvSpPr>
        <p:spPr>
          <a:xfrm>
            <a:off x="1612487" y="1571625"/>
            <a:ext cx="8818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actually</a:t>
            </a:r>
            <a:endParaRPr lang="en-US" sz="1944" dirty="0"/>
          </a:p>
        </p:txBody>
      </p:sp>
      <p:sp>
        <p:nvSpPr>
          <p:cNvPr id="9" name="span"/>
          <p:cNvSpPr/>
          <p:nvPr/>
        </p:nvSpPr>
        <p:spPr>
          <a:xfrm>
            <a:off x="2563654" y="1571625"/>
            <a:ext cx="365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get</a:t>
            </a:r>
            <a:endParaRPr lang="en-US" sz="1944" dirty="0"/>
          </a:p>
        </p:txBody>
      </p:sp>
      <p:sp>
        <p:nvSpPr>
          <p:cNvPr id="10" name="span"/>
          <p:cNvSpPr/>
          <p:nvPr/>
        </p:nvSpPr>
        <p:spPr>
          <a:xfrm>
            <a:off x="2998565" y="1571625"/>
            <a:ext cx="5592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11" name="span"/>
          <p:cNvSpPr/>
          <p:nvPr/>
        </p:nvSpPr>
        <p:spPr>
          <a:xfrm>
            <a:off x="3627120"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12" name="span"/>
          <p:cNvSpPr/>
          <p:nvPr/>
        </p:nvSpPr>
        <p:spPr>
          <a:xfrm>
            <a:off x="4286060" y="1571625"/>
            <a:ext cx="11796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packages!</a:t>
            </a:r>
            <a:endParaRPr lang="en-US" sz="1944" dirty="0"/>
          </a:p>
        </p:txBody>
      </p:sp>
      <p:sp>
        <p:nvSpPr>
          <p:cNvPr id="13" name="pre.freya@code"/>
          <p:cNvSpPr/>
          <p:nvPr/>
        </p:nvSpPr>
        <p:spPr>
          <a:xfrm>
            <a:off x="3707321" y="3930682"/>
            <a:ext cx="4777359" cy="877634"/>
          </a:xfrm>
          <a:prstGeom prst="roundRect">
            <a:avLst>
              <a:gd name="adj" fmla="val 6946"/>
            </a:avLst>
          </a:prstGeom>
          <a:solidFill>
            <a:srgbClr val="282C34"/>
          </a:solidFill>
          <a:ln w="12700">
            <a:solidFill>
              <a:srgbClr val="282C34">
                <a:alpha val="0"/>
              </a:srgbClr>
            </a:solidFill>
            <a:prstDash val="solid"/>
          </a:ln>
        </p:spPr>
      </p:sp>
      <p:sp>
        <p:nvSpPr>
          <p:cNvPr id="14" name="pre.freya@code:code"/>
          <p:cNvSpPr/>
          <p:nvPr/>
        </p:nvSpPr>
        <p:spPr>
          <a:xfrm>
            <a:off x="3877913" y="4180618"/>
            <a:ext cx="4493132"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pnpm list --depth=2 | wc -l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524</a:t>
            </a:r>
            <a:endParaRPr lang="en-US" sz="11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608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v3: The code</a:t>
            </a:r>
            <a:endParaRPr lang="en-US" sz="3240" dirty="0"/>
          </a:p>
        </p:txBody>
      </p:sp>
      <p:sp>
        <p:nvSpPr>
          <p:cNvPr id="5" name="pre.freya@code"/>
          <p:cNvSpPr/>
          <p:nvPr/>
        </p:nvSpPr>
        <p:spPr>
          <a:xfrm>
            <a:off x="2939510" y="1551908"/>
            <a:ext cx="6312980" cy="4777169"/>
          </a:xfrm>
          <a:prstGeom prst="roundRect">
            <a:avLst>
              <a:gd name="adj" fmla="val 1276"/>
            </a:avLst>
          </a:prstGeom>
          <a:solidFill>
            <a:srgbClr val="282C34"/>
          </a:solidFill>
          <a:ln w="12700">
            <a:solidFill>
              <a:srgbClr val="282C34">
                <a:alpha val="0"/>
              </a:srgbClr>
            </a:solidFill>
            <a:prstDash val="solid"/>
          </a:ln>
        </p:spPr>
      </p:sp>
      <p:sp>
        <p:nvSpPr>
          <p:cNvPr id="6" name="pre.freya@code:code"/>
          <p:cNvSpPr/>
          <p:nvPr/>
        </p:nvSpPr>
        <p:spPr>
          <a:xfrm>
            <a:off x="3621786" y="1801844"/>
            <a:ext cx="5517070" cy="427739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'node:fs/promises'</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S3Client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PutObjectCommand</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'@aws-sdk/client-s3'</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fromEnv</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'@aws-sdk/credential-providers'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Create the client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client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S3Client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AWS_DEFAULT_REGION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This implicitly reads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the AWS_ACCESS_KEY_ID and AWS_SECRET_ACCESS_KEY</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environment variables.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credentials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fromEnv</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client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send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PutObjectCommand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FILE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'utf-8'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195257" y="1801844"/>
            <a:ext cx="170688" cy="4277392"/>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22</a:t>
            </a:r>
            <a:endParaRPr lang="en-US" sz="112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3259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v3: How does it perform?</a:t>
            </a:r>
            <a:endParaRPr lang="en-US" sz="3240" dirty="0"/>
          </a:p>
        </p:txBody>
      </p:sp>
      <p:sp>
        <p:nvSpPr>
          <p:cNvPr id="5" name="pre.freya@code"/>
          <p:cNvSpPr/>
          <p:nvPr/>
        </p:nvSpPr>
        <p:spPr>
          <a:xfrm>
            <a:off x="3494056" y="3209163"/>
            <a:ext cx="5203793" cy="1462564"/>
          </a:xfrm>
          <a:prstGeom prst="roundRect">
            <a:avLst>
              <a:gd name="adj" fmla="val 4168"/>
            </a:avLst>
          </a:prstGeom>
          <a:solidFill>
            <a:srgbClr val="282C34"/>
          </a:solidFill>
          <a:ln w="12700">
            <a:solidFill>
              <a:srgbClr val="282C34">
                <a:alpha val="0"/>
              </a:srgbClr>
            </a:solidFill>
            <a:prstDash val="solid"/>
          </a:ln>
        </p:spPr>
      </p:sp>
      <p:sp>
        <p:nvSpPr>
          <p:cNvPr id="6" name="pre.freya@code:code"/>
          <p:cNvSpPr/>
          <p:nvPr/>
        </p:nvSpPr>
        <p:spPr>
          <a:xfrm>
            <a:off x="3664649" y="3459099"/>
            <a:ext cx="4919566" cy="96278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time node index.mjs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________________________________________________________</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Executed in    8.22 secs      fish           external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usr time  723.14 millis    0.08 millis  723.06 millis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sys time   80.60 millis    1.17 millis   79.44 millis</a:t>
            </a:r>
            <a:endParaRPr lang="en-US" sz="112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9610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AWS SDK v3: What's happening under the hood?</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1887760" y="1563053"/>
            <a:ext cx="8416481" cy="426710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2331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Quod Erat</a:t>
            </a:r>
            <a:endParaRPr lang="en-US" sz="3240" dirty="0"/>
          </a:p>
        </p:txBody>
      </p:sp>
      <p:sp>
        <p:nvSpPr>
          <p:cNvPr id="5" name="span"/>
          <p:cNvSpPr/>
          <p:nvPr/>
        </p:nvSpPr>
        <p:spPr>
          <a:xfrm>
            <a:off x="487680" y="1083945"/>
            <a:ext cx="37667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Demonstrandum</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133219"/>
            <a:ext cx="609600" cy="609600"/>
          </a:xfrm>
          <a:prstGeom prst="rect">
            <a:avLst/>
          </a:prstGeom>
        </p:spPr>
      </p:pic>
      <p:sp>
        <p:nvSpPr>
          <p:cNvPr id="8" name="span"/>
          <p:cNvSpPr/>
          <p:nvPr/>
        </p:nvSpPr>
        <p:spPr>
          <a:xfrm>
            <a:off x="1341120" y="2137410"/>
            <a:ext cx="24530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only see a bit of it</a:t>
            </a:r>
            <a:endParaRPr lang="en-US" sz="1814" dirty="0"/>
          </a:p>
        </p:txBody>
      </p:sp>
      <p:sp>
        <p:nvSpPr>
          <p:cNvPr id="9" name="span"/>
          <p:cNvSpPr/>
          <p:nvPr/>
        </p:nvSpPr>
        <p:spPr>
          <a:xfrm>
            <a:off x="1341120" y="2464784"/>
            <a:ext cx="41617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SDK brings a lot more complexity which</a:t>
            </a:r>
            <a:endParaRPr lang="en-US" sz="1555" dirty="0"/>
          </a:p>
        </p:txBody>
      </p:sp>
      <p:sp>
        <p:nvSpPr>
          <p:cNvPr id="10" name="span"/>
          <p:cNvSpPr/>
          <p:nvPr/>
        </p:nvSpPr>
        <p:spPr>
          <a:xfrm>
            <a:off x="1341120" y="2736342"/>
            <a:ext cx="21897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 hidden under the rug.</a:t>
            </a:r>
            <a:endParaRPr lang="en-US" sz="1555" dirty="0"/>
          </a:p>
        </p:txBody>
      </p:sp>
      <p:pic>
        <p:nvPicPr>
          <p:cNvPr id="11"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3474339"/>
            <a:ext cx="609600" cy="609600"/>
          </a:xfrm>
          <a:prstGeom prst="rect">
            <a:avLst/>
          </a:prstGeom>
        </p:spPr>
      </p:pic>
      <p:sp>
        <p:nvSpPr>
          <p:cNvPr id="12" name="span"/>
          <p:cNvSpPr/>
          <p:nvPr/>
        </p:nvSpPr>
        <p:spPr>
          <a:xfrm>
            <a:off x="1341120" y="3478530"/>
            <a:ext cx="231600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Not really a monolith</a:t>
            </a:r>
            <a:endParaRPr lang="en-US" sz="1814" dirty="0"/>
          </a:p>
        </p:txBody>
      </p:sp>
      <p:sp>
        <p:nvSpPr>
          <p:cNvPr id="13" name="span"/>
          <p:cNvSpPr/>
          <p:nvPr/>
        </p:nvSpPr>
        <p:spPr>
          <a:xfrm>
            <a:off x="1341120" y="3805904"/>
            <a:ext cx="39344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How many point of failures can you afford?</a:t>
            </a:r>
            <a:endParaRPr lang="en-US" sz="155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81085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 we have the</a:t>
            </a:r>
            <a:endParaRPr lang="en-US" sz="4277" dirty="0"/>
          </a:p>
        </p:txBody>
      </p:sp>
      <p:sp>
        <p:nvSpPr>
          <p:cNvPr id="5" name="span"/>
          <p:cNvSpPr/>
          <p:nvPr/>
        </p:nvSpPr>
        <p:spPr>
          <a:xfrm>
            <a:off x="487680" y="3456432"/>
            <a:ext cx="237848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solution?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422309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Yes, use the APIs</a:t>
            </a:r>
            <a:endParaRPr lang="en-US" sz="4277" dirty="0"/>
          </a:p>
        </p:txBody>
      </p:sp>
      <p:sp>
        <p:nvSpPr>
          <p:cNvPr id="5" name="span"/>
          <p:cNvSpPr/>
          <p:nvPr/>
        </p:nvSpPr>
        <p:spPr>
          <a:xfrm>
            <a:off x="487680" y="3456432"/>
            <a:ext cx="216722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directly!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031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many will you use?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3090672" y="3125915"/>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7" name="span"/>
          <p:cNvSpPr/>
          <p:nvPr/>
        </p:nvSpPr>
        <p:spPr>
          <a:xfrm>
            <a:off x="2255996" y="4089083"/>
            <a:ext cx="16998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Unified signing</a:t>
            </a:r>
            <a:endParaRPr lang="en-US" sz="1814" dirty="0"/>
          </a:p>
        </p:txBody>
      </p:sp>
      <p:sp>
        <p:nvSpPr>
          <p:cNvPr id="8" name="span"/>
          <p:cNvSpPr/>
          <p:nvPr/>
        </p:nvSpPr>
        <p:spPr>
          <a:xfrm>
            <a:off x="1238536" y="4416457"/>
            <a:ext cx="275396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AWS API uses the same </a:t>
            </a:r>
            <a:endParaRPr lang="en-US" sz="1555" dirty="0"/>
          </a:p>
        </p:txBody>
      </p:sp>
      <p:sp>
        <p:nvSpPr>
          <p:cNvPr id="9" name="span"/>
          <p:cNvSpPr/>
          <p:nvPr/>
        </p:nvSpPr>
        <p:spPr>
          <a:xfrm>
            <a:off x="4917472" y="4416457"/>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0" name="a">
            <a:hlinkClick r:id="rId1" tooltip=""/>
          </p:cNvPr>
          <p:cNvSpPr/>
          <p:nvPr/>
        </p:nvSpPr>
        <p:spPr>
          <a:xfrm>
            <a:off x="3992499" y="4416457"/>
            <a:ext cx="92497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algorithm</a:t>
            </a:r>
            <a:endParaRPr lang="en-US" sz="1555" dirty="0"/>
          </a:p>
        </p:txBody>
      </p:sp>
      <p:sp>
        <p:nvSpPr>
          <p:cNvPr id="11" name="span"/>
          <p:cNvSpPr/>
          <p:nvPr/>
        </p:nvSpPr>
        <p:spPr>
          <a:xfrm>
            <a:off x="8973884" y="3125915"/>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2" name="span"/>
          <p:cNvSpPr/>
          <p:nvPr/>
        </p:nvSpPr>
        <p:spPr>
          <a:xfrm>
            <a:off x="7965091" y="4089083"/>
            <a:ext cx="22418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One REST HTTP call</a:t>
            </a:r>
            <a:endParaRPr lang="en-US" sz="1814" dirty="0"/>
          </a:p>
        </p:txBody>
      </p:sp>
      <p:sp>
        <p:nvSpPr>
          <p:cNvPr id="13" name="span"/>
          <p:cNvSpPr/>
          <p:nvPr/>
        </p:nvSpPr>
        <p:spPr>
          <a:xfrm>
            <a:off x="7020878" y="4416457"/>
            <a:ext cx="33569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Uploading a file to S3 only uses one </a:t>
            </a:r>
            <a:endParaRPr lang="en-US" sz="1555" dirty="0"/>
          </a:p>
        </p:txBody>
      </p:sp>
      <p:sp>
        <p:nvSpPr>
          <p:cNvPr id="14" name="span"/>
          <p:cNvSpPr/>
          <p:nvPr/>
        </p:nvSpPr>
        <p:spPr>
          <a:xfrm>
            <a:off x="11095387" y="4416457"/>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5" name="a">
            <a:hlinkClick r:id="rId2" tooltip=""/>
          </p:cNvPr>
          <p:cNvSpPr/>
          <p:nvPr/>
        </p:nvSpPr>
        <p:spPr>
          <a:xfrm>
            <a:off x="10377869" y="4416457"/>
            <a:ext cx="71751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API call</a:t>
            </a:r>
            <a:endParaRPr lang="en-US" sz="155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71748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get to</a:t>
            </a:r>
            <a:endParaRPr lang="en-US" sz="4277" dirty="0"/>
          </a:p>
        </p:txBody>
      </p:sp>
      <p:sp>
        <p:nvSpPr>
          <p:cNvPr id="5" name="span"/>
          <p:cNvSpPr/>
          <p:nvPr/>
        </p:nvSpPr>
        <p:spPr>
          <a:xfrm>
            <a:off x="487680" y="3456432"/>
            <a:ext cx="27522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action!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104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Setup</a:t>
            </a:r>
            <a:endParaRPr lang="en-US" sz="3240" dirty="0"/>
          </a:p>
        </p:txBody>
      </p:sp>
      <p:sp>
        <p:nvSpPr>
          <p:cNvPr id="5" name="span"/>
          <p:cNvSpPr/>
          <p:nvPr/>
        </p:nvSpPr>
        <p:spPr>
          <a:xfrm>
            <a:off x="487680" y="1577721"/>
            <a:ext cx="33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6" name="span"/>
          <p:cNvSpPr/>
          <p:nvPr/>
        </p:nvSpPr>
        <p:spPr>
          <a:xfrm>
            <a:off x="890873" y="1577721"/>
            <a:ext cx="16320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dependencies</a:t>
            </a:r>
            <a:endParaRPr lang="en-US" sz="1944" dirty="0"/>
          </a:p>
        </p:txBody>
      </p:sp>
      <p:sp>
        <p:nvSpPr>
          <p:cNvPr id="7" name="span"/>
          <p:cNvSpPr/>
          <p:nvPr/>
        </p:nvSpPr>
        <p:spPr>
          <a:xfrm>
            <a:off x="2592229"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8" name="span"/>
          <p:cNvSpPr/>
          <p:nvPr/>
        </p:nvSpPr>
        <p:spPr>
          <a:xfrm>
            <a:off x="4642580" y="1577721"/>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4781645" y="1577721"/>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0" name="span"/>
          <p:cNvSpPr/>
          <p:nvPr/>
        </p:nvSpPr>
        <p:spPr>
          <a:xfrm>
            <a:off x="5731574" y="1577721"/>
            <a:ext cx="8459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already</a:t>
            </a:r>
            <a:endParaRPr lang="en-US" sz="1944" dirty="0"/>
          </a:p>
        </p:txBody>
      </p:sp>
      <p:sp>
        <p:nvSpPr>
          <p:cNvPr id="11" name="span"/>
          <p:cNvSpPr/>
          <p:nvPr/>
        </p:nvSpPr>
        <p:spPr>
          <a:xfrm>
            <a:off x="6646831" y="1577721"/>
            <a:ext cx="3688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got</a:t>
            </a:r>
            <a:endParaRPr lang="en-US" sz="1944" dirty="0"/>
          </a:p>
        </p:txBody>
      </p:sp>
      <p:sp>
        <p:nvSpPr>
          <p:cNvPr id="12" name="span"/>
          <p:cNvSpPr/>
          <p:nvPr/>
        </p:nvSpPr>
        <p:spPr>
          <a:xfrm>
            <a:off x="7084981" y="1577721"/>
            <a:ext cx="3806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13" name="span"/>
          <p:cNvSpPr/>
          <p:nvPr/>
        </p:nvSpPr>
        <p:spPr>
          <a:xfrm>
            <a:off x="7534942" y="1577721"/>
            <a:ext cx="6826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backs</a:t>
            </a:r>
            <a:endParaRPr lang="en-US" sz="1944" dirty="0"/>
          </a:p>
        </p:txBody>
      </p:sp>
      <p:sp>
        <p:nvSpPr>
          <p:cNvPr id="14" name="span"/>
          <p:cNvSpPr/>
          <p:nvPr/>
        </p:nvSpPr>
        <p:spPr>
          <a:xfrm>
            <a:off x="8286941" y="1577721"/>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5" name="code"/>
          <p:cNvSpPr/>
          <p:nvPr/>
        </p:nvSpPr>
        <p:spPr>
          <a:xfrm>
            <a:off x="2864644" y="1559433"/>
            <a:ext cx="177793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package.json</a:t>
            </a:r>
            <a:endParaRPr lang="en-US" sz="1944" dirty="0"/>
          </a:p>
        </p:txBody>
      </p:sp>
      <p:sp>
        <p:nvSpPr>
          <p:cNvPr id="16" name="pre.freya@code"/>
          <p:cNvSpPr/>
          <p:nvPr/>
        </p:nvSpPr>
        <p:spPr>
          <a:xfrm>
            <a:off x="4267200" y="3446240"/>
            <a:ext cx="3657600" cy="1852517"/>
          </a:xfrm>
          <a:prstGeom prst="roundRect">
            <a:avLst>
              <a:gd name="adj" fmla="val 3291"/>
            </a:avLst>
          </a:prstGeom>
          <a:solidFill>
            <a:srgbClr val="282C34"/>
          </a:solidFill>
          <a:ln w="12700">
            <a:solidFill>
              <a:srgbClr val="282C34">
                <a:alpha val="0"/>
              </a:srgbClr>
            </a:solidFill>
            <a:prstDash val="solid"/>
          </a:ln>
        </p:spPr>
      </p:sp>
      <p:sp>
        <p:nvSpPr>
          <p:cNvPr id="17" name="pre.freya@code:code"/>
          <p:cNvSpPr/>
          <p:nvPr/>
        </p:nvSpPr>
        <p:spPr>
          <a:xfrm>
            <a:off x="4437793" y="3696176"/>
            <a:ext cx="2019204" cy="1352741"/>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"direct"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"index.mjs"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"scripts"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"dependencies"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3945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Signing the call</a:t>
            </a:r>
            <a:endParaRPr lang="en-US" sz="3240" dirty="0"/>
          </a:p>
        </p:txBody>
      </p:sp>
      <p:sp>
        <p:nvSpPr>
          <p:cNvPr id="5" name="pre.freya@code"/>
          <p:cNvSpPr/>
          <p:nvPr/>
        </p:nvSpPr>
        <p:spPr>
          <a:xfrm>
            <a:off x="1915573" y="1844326"/>
            <a:ext cx="8360855" cy="4192238"/>
          </a:xfrm>
          <a:prstGeom prst="roundRect">
            <a:avLst>
              <a:gd name="adj" fmla="val 1454"/>
            </a:avLst>
          </a:prstGeom>
          <a:solidFill>
            <a:srgbClr val="282C34"/>
          </a:solidFill>
          <a:ln w="12700">
            <a:solidFill>
              <a:srgbClr val="282C34">
                <a:alpha val="0"/>
              </a:srgbClr>
            </a:solidFill>
            <a:prstDash val="solid"/>
          </a:ln>
        </p:spPr>
      </p:sp>
      <p:sp>
        <p:nvSpPr>
          <p:cNvPr id="6" name="pre.freya@code:code"/>
          <p:cNvSpPr/>
          <p:nvPr/>
        </p:nvSpPr>
        <p:spPr>
          <a:xfrm>
            <a:off x="2597849" y="2094262"/>
            <a:ext cx="7564945" cy="369246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createHash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createHmac</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'node:crypto'</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'node:fs/promises'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awsS3UnsignedPayload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'UNSIGNED-PAYLOAD'</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createHash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update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digest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'hex'</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createHmac</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update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digest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Implements the Authenticating Requests (AWS Signature Version 4) algorithm.</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signS3Upload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accessKey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rawUrl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payloadHash</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CanonicalRequest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StringToSign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Signature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171319" y="2094262"/>
            <a:ext cx="170688" cy="3692462"/>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9591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CanonicalRequest</a:t>
            </a:r>
            <a:endParaRPr lang="en-US" sz="3240" dirty="0"/>
          </a:p>
        </p:txBody>
      </p:sp>
      <p:sp>
        <p:nvSpPr>
          <p:cNvPr id="5" name="pre.freya@code"/>
          <p:cNvSpPr/>
          <p:nvPr/>
        </p:nvSpPr>
        <p:spPr>
          <a:xfrm>
            <a:off x="2725960" y="2916746"/>
            <a:ext cx="6739985" cy="2047494"/>
          </a:xfrm>
          <a:prstGeom prst="roundRect">
            <a:avLst>
              <a:gd name="adj" fmla="val 2977"/>
            </a:avLst>
          </a:prstGeom>
          <a:solidFill>
            <a:srgbClr val="282C34"/>
          </a:solidFill>
          <a:ln w="12700">
            <a:solidFill>
              <a:srgbClr val="282C34">
                <a:alpha val="0"/>
              </a:srgbClr>
            </a:solidFill>
            <a:prstDash val="solid"/>
          </a:ln>
        </p:spPr>
      </p:sp>
      <p:sp>
        <p:nvSpPr>
          <p:cNvPr id="6" name="pre.freya@code:code"/>
          <p:cNvSpPr/>
          <p:nvPr/>
        </p:nvSpPr>
        <p:spPr>
          <a:xfrm>
            <a:off x="3408236" y="3166682"/>
            <a:ext cx="5944075" cy="1547717"/>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CanonicalRequest calculation</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rawUrl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encodeURIComponent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pathname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replaceAll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'%2F'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last one is for the queryString, which is empty</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canonicalRequestComponents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signedHeadersComponents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Next step: StringToSign calculation</a:t>
            </a:r>
            <a:endParaRPr lang="en-US" sz="1120" dirty="0"/>
          </a:p>
        </p:txBody>
      </p:sp>
      <p:sp>
        <p:nvSpPr>
          <p:cNvPr id="7" name="pre.freya@code:line-numbers"/>
          <p:cNvSpPr/>
          <p:nvPr/>
        </p:nvSpPr>
        <p:spPr>
          <a:xfrm>
            <a:off x="3067050" y="3166682"/>
            <a:ext cx="85344" cy="1547717"/>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7688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StringToSign</a:t>
            </a:r>
            <a:endParaRPr lang="en-US" sz="3240" dirty="0"/>
          </a:p>
        </p:txBody>
      </p:sp>
      <p:sp>
        <p:nvSpPr>
          <p:cNvPr id="5" name="pre.freya@code"/>
          <p:cNvSpPr/>
          <p:nvPr/>
        </p:nvSpPr>
        <p:spPr>
          <a:xfrm>
            <a:off x="3536537" y="2331815"/>
            <a:ext cx="5118926" cy="3217355"/>
          </a:xfrm>
          <a:prstGeom prst="roundRect">
            <a:avLst>
              <a:gd name="adj" fmla="val 1895"/>
            </a:avLst>
          </a:prstGeom>
          <a:solidFill>
            <a:srgbClr val="282C34"/>
          </a:solidFill>
          <a:ln w="12700">
            <a:solidFill>
              <a:srgbClr val="282C34">
                <a:alpha val="0"/>
              </a:srgbClr>
            </a:solidFill>
            <a:prstDash val="solid"/>
          </a:ln>
        </p:spPr>
      </p:sp>
      <p:sp>
        <p:nvSpPr>
          <p:cNvPr id="6" name="pre.freya@code:code"/>
          <p:cNvSpPr/>
          <p:nvPr/>
        </p:nvSpPr>
        <p:spPr>
          <a:xfrm>
            <a:off x="4218813" y="2581751"/>
            <a:ext cx="4323016" cy="2717578"/>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Previous step: CanonicalRequest calculation</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Create the StringToSign</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timestamp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'x-amz-date'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timestamp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slice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scope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date</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/s3/aws4_request`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stringToSign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'AWS4-HMAC-SHA256'</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timestamp</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scope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canonicalRequest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join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56B6C2"/>
                </a:solidFill>
                <a:latin typeface="Roboto Mono" pitchFamily="34" charset="0"/>
                <a:ea typeface="Roboto Mono" pitchFamily="34" charset="-122"/>
                <a:cs typeface="Roboto Mono" pitchFamily="34" charset="-120"/>
              </a:rPr>
              <a:t>\n</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Next step: Signature calculation</a:t>
            </a:r>
            <a:endParaRPr lang="en-US" sz="1120" dirty="0"/>
          </a:p>
        </p:txBody>
      </p:sp>
      <p:sp>
        <p:nvSpPr>
          <p:cNvPr id="7" name="pre.freya@code:line-numbers"/>
          <p:cNvSpPr/>
          <p:nvPr/>
        </p:nvSpPr>
        <p:spPr>
          <a:xfrm>
            <a:off x="3792284" y="2581751"/>
            <a:ext cx="170688" cy="2717578"/>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8641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Signature</a:t>
            </a:r>
            <a:endParaRPr lang="en-US" sz="3240" dirty="0"/>
          </a:p>
        </p:txBody>
      </p:sp>
      <p:sp>
        <p:nvSpPr>
          <p:cNvPr id="5" name="pre.freya@code"/>
          <p:cNvSpPr/>
          <p:nvPr/>
        </p:nvSpPr>
        <p:spPr>
          <a:xfrm>
            <a:off x="2470118" y="2234279"/>
            <a:ext cx="7251668" cy="3412331"/>
          </a:xfrm>
          <a:prstGeom prst="roundRect">
            <a:avLst>
              <a:gd name="adj" fmla="val 1786"/>
            </a:avLst>
          </a:prstGeom>
          <a:solidFill>
            <a:srgbClr val="282C34"/>
          </a:solidFill>
          <a:ln w="12700">
            <a:solidFill>
              <a:srgbClr val="282C34">
                <a:alpha val="0"/>
              </a:srgbClr>
            </a:solidFill>
            <a:prstDash val="solid"/>
          </a:ln>
        </p:spPr>
      </p:sp>
      <p:sp>
        <p:nvSpPr>
          <p:cNvPr id="6" name="pre.freya@code:code"/>
          <p:cNvSpPr/>
          <p:nvPr/>
        </p:nvSpPr>
        <p:spPr>
          <a:xfrm>
            <a:off x="3152394" y="2484215"/>
            <a:ext cx="6455758" cy="2912555"/>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Previous step: StringToSign calculation</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Signature calculation</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`AWS4</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accessKey</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date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dateRegionKey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dateKey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dateRegionServiceKey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dateRegionKey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's3'</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signingKey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dateRegionServiceKey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'aws4_request'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signature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signingKey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stringToSign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'hex'</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`AWS4-HMAC-SHA256 Credential=</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keyId</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date</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/s3/aws4_request`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`SignedHeaders=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signedHeaders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`Signature=</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signature</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join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725865" y="2484215"/>
            <a:ext cx="170688" cy="291255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341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REST API call</a:t>
            </a:r>
            <a:endParaRPr lang="en-US" sz="3240" dirty="0"/>
          </a:p>
        </p:txBody>
      </p:sp>
      <p:sp>
        <p:nvSpPr>
          <p:cNvPr id="5" name="pre.freya@code"/>
          <p:cNvSpPr/>
          <p:nvPr/>
        </p:nvSpPr>
        <p:spPr>
          <a:xfrm>
            <a:off x="2640711" y="1746885"/>
            <a:ext cx="6910578" cy="4387215"/>
          </a:xfrm>
          <a:prstGeom prst="roundRect">
            <a:avLst>
              <a:gd name="adj" fmla="val 1389"/>
            </a:avLst>
          </a:prstGeom>
          <a:solidFill>
            <a:srgbClr val="282C34"/>
          </a:solidFill>
          <a:ln w="12700">
            <a:solidFill>
              <a:srgbClr val="282C34">
                <a:alpha val="0"/>
              </a:srgbClr>
            </a:solidFill>
            <a:prstDash val="solid"/>
          </a:ln>
        </p:spPr>
      </p:sp>
      <p:sp>
        <p:nvSpPr>
          <p:cNvPr id="6" name="pre.freya@code:code"/>
          <p:cNvSpPr/>
          <p:nvPr/>
        </p:nvSpPr>
        <p:spPr>
          <a:xfrm>
            <a:off x="3322987" y="1996821"/>
            <a:ext cx="6114668" cy="3887438"/>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uploadFile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accessKey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host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.s3.</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.amazonaws.com`</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payloadHash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'UNSIGNED-PAYLOAD'</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'x-amz-content-sha256'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payloadHash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'x-amz-date'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Date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toISOString</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replace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
            </a:r>
            <a:r>
              <a:rPr lang="en-US" sz="1120" u="none" dirty="0">
                <a:solidFill>
                  <a:srgbClr val="D19A66"/>
                </a:solidFill>
                <a:latin typeface="Roboto Mono" pitchFamily="34" charset="0"/>
                <a:ea typeface="Roboto Mono" pitchFamily="34" charset="-122"/>
                <a:cs typeface="Roboto Mono" pitchFamily="34" charset="-120"/>
              </a:rPr>
              <a:t>{0,3}</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replaceAll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host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`https://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host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authorization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signS3Upload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accessKey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payloadHash</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fetch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896457" y="1996821"/>
            <a:ext cx="170688" cy="3887438"/>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888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Main loop</a:t>
            </a:r>
            <a:endParaRPr lang="en-US" sz="3240" dirty="0"/>
          </a:p>
        </p:txBody>
      </p:sp>
      <p:sp>
        <p:nvSpPr>
          <p:cNvPr id="5" name="pre.freya@code"/>
          <p:cNvSpPr/>
          <p:nvPr/>
        </p:nvSpPr>
        <p:spPr>
          <a:xfrm>
            <a:off x="3707130" y="2721769"/>
            <a:ext cx="4777645" cy="2437448"/>
          </a:xfrm>
          <a:prstGeom prst="roundRect">
            <a:avLst>
              <a:gd name="adj" fmla="val 2501"/>
            </a:avLst>
          </a:prstGeom>
          <a:solidFill>
            <a:srgbClr val="282C34"/>
          </a:solidFill>
          <a:ln w="12700">
            <a:solidFill>
              <a:srgbClr val="282C34">
                <a:alpha val="0"/>
              </a:srgbClr>
            </a:solidFill>
            <a:prstDash val="solid"/>
          </a:ln>
        </p:spPr>
      </p:sp>
      <p:sp>
        <p:nvSpPr>
          <p:cNvPr id="6" name="pre.freya@code:code"/>
          <p:cNvSpPr/>
          <p:nvPr/>
        </p:nvSpPr>
        <p:spPr>
          <a:xfrm>
            <a:off x="4389406" y="2971705"/>
            <a:ext cx="3981735" cy="193767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uploadFile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AWS_ACCESS_KEY_ID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AWS_SECRET_ACCESS_KEY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AWS_DEFAULT_REGION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process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env</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FILE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'utf-8'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962876" y="2971705"/>
            <a:ext cx="170688" cy="1937671"/>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216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How does it perform?</a:t>
            </a:r>
            <a:endParaRPr lang="en-US" sz="3240" dirty="0"/>
          </a:p>
        </p:txBody>
      </p:sp>
      <p:sp>
        <p:nvSpPr>
          <p:cNvPr id="5" name="pre.freya@code"/>
          <p:cNvSpPr/>
          <p:nvPr/>
        </p:nvSpPr>
        <p:spPr>
          <a:xfrm>
            <a:off x="3494056" y="3209163"/>
            <a:ext cx="5203793" cy="1462564"/>
          </a:xfrm>
          <a:prstGeom prst="roundRect">
            <a:avLst>
              <a:gd name="adj" fmla="val 4168"/>
            </a:avLst>
          </a:prstGeom>
          <a:solidFill>
            <a:srgbClr val="282C34"/>
          </a:solidFill>
          <a:ln w="12700">
            <a:solidFill>
              <a:srgbClr val="282C34">
                <a:alpha val="0"/>
              </a:srgbClr>
            </a:solidFill>
            <a:prstDash val="solid"/>
          </a:ln>
        </p:spPr>
      </p:sp>
      <p:sp>
        <p:nvSpPr>
          <p:cNvPr id="6" name="pre.freya@code:code"/>
          <p:cNvSpPr/>
          <p:nvPr/>
        </p:nvSpPr>
        <p:spPr>
          <a:xfrm>
            <a:off x="3664649" y="3459099"/>
            <a:ext cx="4919566" cy="96278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time node index.mjs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________________________________________________________</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Executed in    6.64 secs      fish           external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usr time  353.39 millis   54.00 micros  353.34 millis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sys time   42.81 millis  513.00 micros   42.30 millis</a:t>
            </a:r>
            <a:endParaRPr lang="en-US" sz="112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8500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 SDK: What's happening under the hood?</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1887760" y="1563053"/>
            <a:ext cx="8416481" cy="426710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pic>
        <p:nvPicPr>
          <p:cNvPr id="4" name="svg.freya@svg.theme@icon.theme@slide-icon.theme@mission-complete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19200" y="4413504"/>
            <a:ext cx="2438400" cy="2438400"/>
          </a:xfrm>
          <a:prstGeom prst="rect">
            <a:avLst/>
          </a:prstGeom>
        </p:spPr>
      </p:pic>
      <p:sp>
        <p:nvSpPr>
          <p:cNvPr id="5" name="span"/>
          <p:cNvSpPr/>
          <p:nvPr/>
        </p:nvSpPr>
        <p:spPr>
          <a:xfrm>
            <a:off x="487680" y="3083052"/>
            <a:ext cx="50214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Mission completed!</a:t>
            </a:r>
            <a:endParaRPr lang="en-US" sz="4277" dirty="0"/>
          </a:p>
        </p:txBody>
      </p:sp>
      <p:pic>
        <p:nvPicPr>
          <p:cNvPr id="6" name="div.image" descr="preencoded.png">    </p:cNvPr>
          <p:cNvPicPr>
            <a:picLocks noChangeAspect="1"/>
          </p:cNvPicPr>
          <p:nvPr/>
        </p:nvPicPr>
        <p:blipFill>
          <a:blip r:embed="rId3"/>
          <a:stretch>
            <a:fillRect/>
          </a:stretch>
        </p:blipFill>
        <p:spPr>
          <a:xfrm>
            <a:off x="6096000" y="0"/>
            <a:ext cx="6096000" cy="682752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190494"/>
            <a:ext cx="1219200" cy="1219200"/>
          </a:xfrm>
          <a:prstGeom prst="rect">
            <a:avLst/>
          </a:prstGeom>
        </p:spPr>
      </p:pic>
      <p:sp>
        <p:nvSpPr>
          <p:cNvPr id="16" name="span"/>
          <p:cNvSpPr/>
          <p:nvPr/>
        </p:nvSpPr>
        <p:spPr>
          <a:xfrm>
            <a:off x="721900" y="4684014"/>
            <a:ext cx="27745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SDKs are not always bad</a:t>
            </a:r>
            <a:endParaRPr lang="en-US" sz="1814" dirty="0"/>
          </a:p>
        </p:txBody>
      </p:sp>
      <p:sp>
        <p:nvSpPr>
          <p:cNvPr id="17" name="span"/>
          <p:cNvSpPr/>
          <p:nvPr/>
        </p:nvSpPr>
        <p:spPr>
          <a:xfrm>
            <a:off x="489871" y="5011388"/>
            <a:ext cx="32386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Sometimes making things manually</a:t>
            </a:r>
            <a:endParaRPr lang="en-US" sz="1555" dirty="0"/>
          </a:p>
        </p:txBody>
      </p:sp>
      <p:sp>
        <p:nvSpPr>
          <p:cNvPr id="18" name="span"/>
          <p:cNvSpPr/>
          <p:nvPr/>
        </p:nvSpPr>
        <p:spPr>
          <a:xfrm>
            <a:off x="984123" y="5289042"/>
            <a:ext cx="3548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will </a:t>
            </a:r>
            <a:endParaRPr lang="en-US" sz="1555" dirty="0"/>
          </a:p>
        </p:txBody>
      </p:sp>
      <p:sp>
        <p:nvSpPr>
          <p:cNvPr id="19" name="span"/>
          <p:cNvSpPr/>
          <p:nvPr/>
        </p:nvSpPr>
        <p:spPr>
          <a:xfrm>
            <a:off x="3178397" y="5289042"/>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0" name="em"/>
          <p:cNvSpPr/>
          <p:nvPr/>
        </p:nvSpPr>
        <p:spPr>
          <a:xfrm>
            <a:off x="1338929" y="5289042"/>
            <a:ext cx="183946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cost too much time</a:t>
            </a:r>
            <a:endParaRPr lang="en-US" sz="1555" dirty="0"/>
          </a:p>
        </p:txBody>
      </p:sp>
      <p:pic>
        <p:nvPicPr>
          <p:cNvPr id="2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190494"/>
            <a:ext cx="1219200" cy="1219200"/>
          </a:xfrm>
          <a:prstGeom prst="rect">
            <a:avLst/>
          </a:prstGeom>
        </p:spPr>
      </p:pic>
      <p:sp>
        <p:nvSpPr>
          <p:cNvPr id="22" name="span"/>
          <p:cNvSpPr/>
          <p:nvPr/>
        </p:nvSpPr>
        <p:spPr>
          <a:xfrm>
            <a:off x="5509832" y="4684014"/>
            <a:ext cx="11722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flexible</a:t>
            </a:r>
            <a:endParaRPr lang="en-US" sz="1814" dirty="0"/>
          </a:p>
        </p:txBody>
      </p:sp>
      <p:sp>
        <p:nvSpPr>
          <p:cNvPr id="23" name="span"/>
          <p:cNvSpPr/>
          <p:nvPr/>
        </p:nvSpPr>
        <p:spPr>
          <a:xfrm>
            <a:off x="4491228" y="5011388"/>
            <a:ext cx="32094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have to remove all SDKs.</a:t>
            </a:r>
            <a:endParaRPr lang="en-US" sz="1555" dirty="0"/>
          </a:p>
        </p:txBody>
      </p:sp>
      <p:sp>
        <p:nvSpPr>
          <p:cNvPr id="24" name="span"/>
          <p:cNvSpPr/>
          <p:nvPr/>
        </p:nvSpPr>
        <p:spPr>
          <a:xfrm>
            <a:off x="4541806" y="5289042"/>
            <a:ext cx="11466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But you can </a:t>
            </a:r>
            <a:endParaRPr lang="en-US" sz="1555" dirty="0"/>
          </a:p>
        </p:txBody>
      </p:sp>
      <p:sp>
        <p:nvSpPr>
          <p:cNvPr id="25" name="span"/>
          <p:cNvSpPr/>
          <p:nvPr/>
        </p:nvSpPr>
        <p:spPr>
          <a:xfrm>
            <a:off x="7594283" y="5289042"/>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6" name="em"/>
          <p:cNvSpPr/>
          <p:nvPr/>
        </p:nvSpPr>
        <p:spPr>
          <a:xfrm>
            <a:off x="5688425" y="5289042"/>
            <a:ext cx="1905857"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optimize some calls</a:t>
            </a:r>
            <a:endParaRPr lang="en-US" sz="1555" dirty="0"/>
          </a:p>
        </p:txBody>
      </p:sp>
      <p:pic>
        <p:nvPicPr>
          <p:cNvPr id="27"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190494"/>
            <a:ext cx="1219200" cy="1219200"/>
          </a:xfrm>
          <a:prstGeom prst="rect">
            <a:avLst/>
          </a:prstGeom>
        </p:spPr>
      </p:pic>
      <p:sp>
        <p:nvSpPr>
          <p:cNvPr id="28" name="span"/>
          <p:cNvSpPr/>
          <p:nvPr/>
        </p:nvSpPr>
        <p:spPr>
          <a:xfrm>
            <a:off x="9065895" y="4684014"/>
            <a:ext cx="20337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Read the API docs</a:t>
            </a:r>
            <a:endParaRPr lang="en-US" sz="1814" dirty="0"/>
          </a:p>
        </p:txBody>
      </p:sp>
      <p:sp>
        <p:nvSpPr>
          <p:cNvPr id="29" name="span"/>
          <p:cNvSpPr/>
          <p:nvPr/>
        </p:nvSpPr>
        <p:spPr>
          <a:xfrm>
            <a:off x="8662035" y="5011388"/>
            <a:ext cx="28414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it's simple to use, maybe you</a:t>
            </a:r>
            <a:endParaRPr lang="en-US" sz="1555" dirty="0"/>
          </a:p>
        </p:txBody>
      </p:sp>
      <p:sp>
        <p:nvSpPr>
          <p:cNvPr id="30" name="span"/>
          <p:cNvSpPr/>
          <p:nvPr/>
        </p:nvSpPr>
        <p:spPr>
          <a:xfrm>
            <a:off x="10944130" y="5289042"/>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31" name="em"/>
          <p:cNvSpPr/>
          <p:nvPr/>
        </p:nvSpPr>
        <p:spPr>
          <a:xfrm>
            <a:off x="9165622" y="5289042"/>
            <a:ext cx="177850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need an SDK</a:t>
            </a:r>
            <a:endParaRPr lang="en-US" sz="155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3271361"/>
            <a:ext cx="6742176"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“Don't take candies from strangers”</a:t>
            </a:r>
            <a:endParaRPr lang="en-US" sz="3240" dirty="0"/>
          </a:p>
        </p:txBody>
      </p:sp>
      <p:sp>
        <p:nvSpPr>
          <p:cNvPr id="8" name="strong.author.dark"/>
          <p:cNvSpPr/>
          <p:nvPr/>
        </p:nvSpPr>
        <p:spPr>
          <a:xfrm>
            <a:off x="487680" y="3824954"/>
            <a:ext cx="338023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Every mother in the world</a:t>
            </a:r>
            <a:endParaRPr lang="en-US" sz="1944"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bees are important: use SDKs wisely</dc:title>
  <dc:subject>It is a well-known fact that if bees go extinct, many things in the world (if not the world itself)
would disappear.
The same goes for third-party APIs (which, with a horrible pun, translates to bees in Italian).
Most of the time vendors provide a SDK for your language to interact with their API. While this
speeds up productivity, it slows down performance and makes you dependent on SDK bugs or supply
chain vulnerabilities, that are not always addressed at the speed you would expect. Moreover, you
never deal with the API directly and this removes the pressure to vendors for a developer-first
designed APIs.
In this talk, I will show how most of the time you don’t need an SDK since you can easily code
everything you need by yourself using a simple HTTP call.
</dc:subject>
  <dc:creator>Paolo Insogna</dc:creator>
  <cp:lastModifiedBy>Paolo Insogna</cp:lastModifiedBy>
  <cp:revision>1</cp:revision>
  <dcterms:created xsi:type="dcterms:W3CDTF">2026-11-02T14:08:16Z</dcterms:created>
  <dcterms:modified xsi:type="dcterms:W3CDTF">2026-11-02T14:08:16Z</dcterms:modified>
</cp:coreProperties>
</file>