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27520"/>
  <p:notesSz cx="6827520" cy="12192000"/>
  <p:embeddedFontLst>
    <p:embeddedFont>
      <p:font typeface="Montserrat" panose="00000000000000000000" charset="1"/>
      <p:regular r:id="rId48"/>
      <p:bold r:id="rId47"/>
    </p:embeddedFont>
    <p:embeddedFont>
      <p:font typeface="Inter Light" panose="02000503000000020004" charset="1"/>
      <p:regular r:id="rId49"/>
    </p:embeddedFont>
    <p:embeddedFont>
      <p:font typeface="Montserrat ExtraBold" panose="00000000000000000000" charset="1"/>
      <p:regular r:id="rId50"/>
    </p:embeddedFont>
    <p:embeddedFont>
      <p:font typeface="Inter ExtraBold" panose="02000503000000020004" charset="1"/>
      <p:regular r:id="rId51"/>
    </p:embeddedFont>
    <p:embeddedFont>
      <p:font typeface="Inter" panose="02000503000000020004" charset="1"/>
      <p:regular r:id="rId52"/>
      <p:bold r:id="rId55"/>
    </p:embeddedFont>
    <p:embeddedFont>
      <p:font typeface="Roboto Mono" panose="00000009000000000000" charset="1"/>
      <p:bold r:id="rId53"/>
    </p:embeddedFont>
    <p:embeddedFont>
      <p:font typeface="Montserrat Black" panose="00000000000000000000" charset="1"/>
      <p:regular r:id="rId54"/>
    </p:embeddedFont>
    <p:embeddedFont>
      <p:font typeface="Bitter" panose="00000000000000000000" charset="1"/>
      <p:regular r:id="rId58"/>
      <p:bold r:id="rId56"/>
      <p:boldItalic r:id="rId5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Relationship Id="rId47" Type="http://schemas.openxmlformats.org/officeDocument/2006/relationships/font" Target="fonts/font1.fntdata"/><Relationship Id="rId48" Type="http://schemas.openxmlformats.org/officeDocument/2006/relationships/font" Target="fonts/font2.fntdata"/><Relationship Id="rId49" Type="http://schemas.openxmlformats.org/officeDocument/2006/relationships/font" Target="fonts/font3.fntdata"/><Relationship Id="rId50" Type="http://schemas.openxmlformats.org/officeDocument/2006/relationships/font" Target="fonts/font4.fntdata"/><Relationship Id="rId51" Type="http://schemas.openxmlformats.org/officeDocument/2006/relationships/font" Target="fonts/font5.fntdata"/><Relationship Id="rId52" Type="http://schemas.openxmlformats.org/officeDocument/2006/relationships/font" Target="fonts/font6.fntdata"/><Relationship Id="rId53" Type="http://schemas.openxmlformats.org/officeDocument/2006/relationships/font" Target="fonts/font7.fntdata"/><Relationship Id="rId54" Type="http://schemas.openxmlformats.org/officeDocument/2006/relationships/font" Target="fonts/font8.fntdata"/><Relationship Id="rId55" Type="http://schemas.openxmlformats.org/officeDocument/2006/relationships/font" Target="fonts/font9.fntdata"/><Relationship Id="rId56" Type="http://schemas.openxmlformats.org/officeDocument/2006/relationships/font" Target="fonts/font10.fntdata"/><Relationship Id="rId57" Type="http://schemas.openxmlformats.org/officeDocument/2006/relationships/font" Target="fonts/font11.fntdata"/><Relationship Id="rId5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platformatic.dev/" TargetMode="External"/><Relationship Id="rId5" Type="http://schemas.openxmlformats.org/officeDocument/2006/relationships/hyperlink" Target="https://platformatic.dev/" TargetMode="External"/><Relationship Id="rId10" Type="http://schemas.openxmlformats.org/officeDocument/2006/relationships/hyperlink" Target="https://talks.paoloinsogna.dev/application-server" TargetMode="External"/><Relationship Id="rId15" Type="http://schemas.openxmlformats.org/officeDocument/2006/relationships/hyperlink" Target="https://talks.paoloinsogna.dev/pdfs/application-server.pdf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6" Type="http://schemas.openxmlformats.org/officeDocument/2006/relationships/image" Target="../media/image-1-4.png"/><Relationship Id="rId7" Type="http://schemas.openxmlformats.org/officeDocument/2006/relationships/image" Target="../media/image-1-5.svg"/><Relationship Id="rId8" Type="http://schemas.openxmlformats.org/officeDocument/2006/relationships/image" Target="../media/image-1-6.png"/><Relationship Id="rId9" Type="http://schemas.openxmlformats.org/officeDocument/2006/relationships/image" Target="../media/image-1-7.svg"/><Relationship Id="rId11" Type="http://schemas.openxmlformats.org/officeDocument/2006/relationships/image" Target="../media/image-1-8.png"/><Relationship Id="rId12" Type="http://schemas.openxmlformats.org/officeDocument/2006/relationships/image" Target="../media/image-1-9.svg"/><Relationship Id="rId13" Type="http://schemas.openxmlformats.org/officeDocument/2006/relationships/image" Target="../media/image-1-10.png"/><Relationship Id="rId14" Type="http://schemas.openxmlformats.org/officeDocument/2006/relationships/image" Target="../media/image-1-11.sv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odejs.org/" TargetMode="External"/><Relationship Id="rId4" Type="http://schemas.openxmlformats.org/officeDocument/2006/relationships/hyperlink" Target="https://platformatic.dev/" TargetMode="External"/><Relationship Id="rId7" Type="http://schemas.openxmlformats.org/officeDocument/2006/relationships/hyperlink" Target="https://paoloinsogna.dev/" TargetMode="External"/><Relationship Id="rId10" Type="http://schemas.openxmlformats.org/officeDocument/2006/relationships/hyperlink" Target="https://github.com/ShogunPanda" TargetMode="External"/><Relationship Id="rId13" Type="http://schemas.openxmlformats.org/officeDocument/2006/relationships/hyperlink" Target="https://twitter.com/p_insogna" TargetMode="External"/><Relationship Id="rId16" Type="http://schemas.openxmlformats.org/officeDocument/2006/relationships/hyperlink" Target="https://linkedin.com/in/pinsogna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5" Type="http://schemas.openxmlformats.org/officeDocument/2006/relationships/image" Target="../media/image-2-3.png"/><Relationship Id="rId6" Type="http://schemas.openxmlformats.org/officeDocument/2006/relationships/image" Target="../media/image-2-4.svg"/><Relationship Id="rId8" Type="http://schemas.openxmlformats.org/officeDocument/2006/relationships/image" Target="../media/image-2-5.png"/><Relationship Id="rId9" Type="http://schemas.openxmlformats.org/officeDocument/2006/relationships/image" Target="../media/image-2-6.svg"/><Relationship Id="rId11" Type="http://schemas.openxmlformats.org/officeDocument/2006/relationships/image" Target="../media/image-2-7.png"/><Relationship Id="rId12" Type="http://schemas.openxmlformats.org/officeDocument/2006/relationships/image" Target="../media/image-2-8.svg"/><Relationship Id="rId14" Type="http://schemas.openxmlformats.org/officeDocument/2006/relationships/image" Target="../media/image-2-9.png"/><Relationship Id="rId15" Type="http://schemas.openxmlformats.org/officeDocument/2006/relationships/image" Target="../media/image-2-10.svg"/><Relationship Id="rId17" Type="http://schemas.openxmlformats.org/officeDocument/2006/relationships/image" Target="../media/image-2-11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um.com/booking-com-development/node-js-at-scale-rebalanced-how-we-cut-cost-by-38-62ce247a3002" TargetMode="External"/><Relationship Id="rId4" Type="http://schemas.openxmlformats.org/officeDocument/2006/relationships/hyperlink" Target="https://platformatichq.com/case-studies/supabase" TargetMode="External"/><Relationship Id="rId6" Type="http://schemas.openxmlformats.org/officeDocument/2006/relationships/hyperlink" Target="https://platformatichq.com/case-studies/spendesk" TargetMode="External"/><Relationship Id="rId1" Type="http://schemas.openxmlformats.org/officeDocument/2006/relationships/image" Target="../media/image-3-1.png"/><Relationship Id="rId3" Type="http://schemas.openxmlformats.org/officeDocument/2006/relationships/image" Target="../media/image-3-2.png"/><Relationship Id="rId5" Type="http://schemas.openxmlformats.org/officeDocument/2006/relationships/image" Target="../media/image-3-3.png"/><Relationship Id="rId7" Type="http://schemas.openxmlformats.org/officeDocument/2006/relationships/image" Target="../media/image-3-4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tformatichq.com/watt" TargetMode="External"/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4" Type="http://schemas.openxmlformats.org/officeDocument/2006/relationships/image" Target="../media/image-18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image" Target="../media/image-19-3.png"/><Relationship Id="rId4" Type="http://schemas.openxmlformats.org/officeDocument/2006/relationships/image" Target="../media/image-19-4.svg"/><Relationship Id="rId5" Type="http://schemas.openxmlformats.org/officeDocument/2006/relationships/image" Target="../media/image-19-5.png"/><Relationship Id="rId6" Type="http://schemas.openxmlformats.org/officeDocument/2006/relationships/image" Target="../media/image-19-6.sv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svg"/><Relationship Id="rId3" Type="http://schemas.openxmlformats.org/officeDocument/2006/relationships/image" Target="../media/image-20-3.png"/><Relationship Id="rId4" Type="http://schemas.openxmlformats.org/officeDocument/2006/relationships/image" Target="../media/image-20-4.sv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svg"/><Relationship Id="rId3" Type="http://schemas.openxmlformats.org/officeDocument/2006/relationships/image" Target="../media/image-22-3.png"/><Relationship Id="rId4" Type="http://schemas.openxmlformats.org/officeDocument/2006/relationships/image" Target="../media/image-22-4.svg"/><Relationship Id="rId5" Type="http://schemas.openxmlformats.org/officeDocument/2006/relationships/image" Target="../media/image-22-5.png"/><Relationship Id="rId6" Type="http://schemas.openxmlformats.org/officeDocument/2006/relationships/image" Target="../media/image-22-6.svg"/><Relationship Id="rId7" Type="http://schemas.openxmlformats.org/officeDocument/2006/relationships/image" Target="../media/image-2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svg"/><Relationship Id="rId3" Type="http://schemas.openxmlformats.org/officeDocument/2006/relationships/image" Target="../media/image-24-3.png"/><Relationship Id="rId4" Type="http://schemas.openxmlformats.org/officeDocument/2006/relationships/image" Target="../media/image-24-4.svg"/><Relationship Id="rId5" Type="http://schemas.openxmlformats.org/officeDocument/2006/relationships/image" Target="../media/image-24-5.png"/><Relationship Id="rId6" Type="http://schemas.openxmlformats.org/officeDocument/2006/relationships/image" Target="../media/image-24-6.svg"/><Relationship Id="rId7" Type="http://schemas.openxmlformats.org/officeDocument/2006/relationships/image" Target="../media/image-2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svg"/><Relationship Id="rId3" Type="http://schemas.openxmlformats.org/officeDocument/2006/relationships/image" Target="../media/image-26-3.png"/><Relationship Id="rId4" Type="http://schemas.openxmlformats.org/officeDocument/2006/relationships/image" Target="../media/image-26-4.svg"/><Relationship Id="rId5" Type="http://schemas.openxmlformats.org/officeDocument/2006/relationships/image" Target="../media/image-26-5.png"/><Relationship Id="rId6" Type="http://schemas.openxmlformats.org/officeDocument/2006/relationships/image" Target="../media/image-26-6.svg"/><Relationship Id="rId7" Type="http://schemas.openxmlformats.org/officeDocument/2006/relationships/image" Target="../media/image-2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svg"/><Relationship Id="rId3" Type="http://schemas.openxmlformats.org/officeDocument/2006/relationships/image" Target="../media/image-27-3.png"/><Relationship Id="rId4" Type="http://schemas.openxmlformats.org/officeDocument/2006/relationships/image" Target="../media/image-27-4.svg"/><Relationship Id="rId5" Type="http://schemas.openxmlformats.org/officeDocument/2006/relationships/image" Target="../media/image-27-5.png"/><Relationship Id="rId6" Type="http://schemas.openxmlformats.org/officeDocument/2006/relationships/image" Target="../media/image-27-6.svg"/><Relationship Id="rId7" Type="http://schemas.openxmlformats.org/officeDocument/2006/relationships/image" Target="../media/image-2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svg"/><Relationship Id="rId3" Type="http://schemas.openxmlformats.org/officeDocument/2006/relationships/image" Target="../media/image-2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svg"/><Relationship Id="rId3" Type="http://schemas.openxmlformats.org/officeDocument/2006/relationships/image" Target="../media/image-30-3.png"/><Relationship Id="rId4" Type="http://schemas.openxmlformats.org/officeDocument/2006/relationships/image" Target="../media/image-30-4.svg"/><Relationship Id="rId5" Type="http://schemas.openxmlformats.org/officeDocument/2006/relationships/image" Target="../media/image-30-5.png"/><Relationship Id="rId6" Type="http://schemas.openxmlformats.org/officeDocument/2006/relationships/image" Target="../media/image-30-6.svg"/><Relationship Id="rId7" Type="http://schemas.openxmlformats.org/officeDocument/2006/relationships/image" Target="../media/image-3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svg"/><Relationship Id="rId3" Type="http://schemas.openxmlformats.org/officeDocument/2006/relationships/image" Target="../media/image-32-3.png"/><Relationship Id="rId4" Type="http://schemas.openxmlformats.org/officeDocument/2006/relationships/image" Target="../media/image-32-4.svg"/><Relationship Id="rId5" Type="http://schemas.openxmlformats.org/officeDocument/2006/relationships/image" Target="../media/image-3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svg"/><Relationship Id="rId3" Type="http://schemas.openxmlformats.org/officeDocument/2006/relationships/image" Target="../media/image-34-3.png"/><Relationship Id="rId4" Type="http://schemas.openxmlformats.org/officeDocument/2006/relationships/image" Target="../media/image-34-4.svg"/><Relationship Id="rId5" Type="http://schemas.openxmlformats.org/officeDocument/2006/relationships/image" Target="../media/image-34-5.png"/><Relationship Id="rId6" Type="http://schemas.openxmlformats.org/officeDocument/2006/relationships/image" Target="../media/image-34-6.svg"/><Relationship Id="rId7" Type="http://schemas.openxmlformats.org/officeDocument/2006/relationships/image" Target="../media/image-3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svg"/><Relationship Id="rId3" Type="http://schemas.openxmlformats.org/officeDocument/2006/relationships/image" Target="../media/image-36-3.png"/><Relationship Id="rId4" Type="http://schemas.openxmlformats.org/officeDocument/2006/relationships/image" Target="../media/image-36-4.svg"/><Relationship Id="rId5" Type="http://schemas.openxmlformats.org/officeDocument/2006/relationships/image" Target="../media/image-3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svg"/><Relationship Id="rId3" Type="http://schemas.openxmlformats.org/officeDocument/2006/relationships/image" Target="../media/image-38-3.png"/><Relationship Id="rId4" Type="http://schemas.openxmlformats.org/officeDocument/2006/relationships/image" Target="../media/image-38-4.svg"/><Relationship Id="rId5" Type="http://schemas.openxmlformats.org/officeDocument/2006/relationships/image" Target="../media/image-38-5.png"/><Relationship Id="rId6" Type="http://schemas.openxmlformats.org/officeDocument/2006/relationships/image" Target="../media/image-38-6.svg"/><Relationship Id="rId7" Type="http://schemas.openxmlformats.org/officeDocument/2006/relationships/image" Target="../media/image-3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svg"/><Relationship Id="rId3" Type="http://schemas.openxmlformats.org/officeDocument/2006/relationships/image" Target="../media/image-39-3.png"/><Relationship Id="rId4" Type="http://schemas.openxmlformats.org/officeDocument/2006/relationships/image" Target="../media/image-39-4.svg"/><Relationship Id="rId5" Type="http://schemas.openxmlformats.org/officeDocument/2006/relationships/image" Target="../media/image-3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p_insogna" TargetMode="External"/><Relationship Id="rId3" Type="http://schemas.openxmlformats.org/officeDocument/2006/relationships/hyperlink" Target="mailto:paolo.insogna@platformatic.dev" TargetMode="External"/><Relationship Id="rId5" Type="http://schemas.openxmlformats.org/officeDocument/2006/relationships/hyperlink" Target="https://platformatic.dev/" TargetMode="External"/><Relationship Id="rId6" Type="http://schemas.openxmlformats.org/officeDocument/2006/relationships/hyperlink" Target="https://platformatic.dev/" TargetMode="External"/><Relationship Id="rId1" Type="http://schemas.openxmlformats.org/officeDocument/2006/relationships/image" Target="../media/image-40-1.png"/><Relationship Id="rId4" Type="http://schemas.openxmlformats.org/officeDocument/2006/relationships/image" Target="../media/image-40-2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pic>
        <p:nvPicPr>
          <p:cNvPr id="4" name="svg.freya@svg.corner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00927" y="0"/>
            <a:ext cx="2491073" cy="5120640"/>
          </a:xfrm>
          <a:prstGeom prst="rect">
            <a:avLst/>
          </a:prstGeom>
        </p:spPr>
      </p:pic>
      <p:pic>
        <p:nvPicPr>
          <p:cNvPr id="5" name="img.freya@image.image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1024128"/>
            <a:ext cx="2438400" cy="2438400"/>
          </a:xfrm>
          <a:prstGeom prst="rect">
            <a:avLst/>
          </a:prstGeom>
        </p:spPr>
      </p:pic>
      <p:sp>
        <p:nvSpPr>
          <p:cNvPr id="6" name="span.text">
            <a:hlinkClick r:id="rId5" tooltip=""/>
          </p:cNvPr>
          <p:cNvSpPr/>
          <p:nvPr/>
        </p:nvSpPr>
        <p:spPr>
          <a:xfrm>
            <a:off x="5998369" y="2001869"/>
            <a:ext cx="2583466" cy="4815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110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Platformatic</a:t>
            </a:r>
            <a:endParaRPr lang="en-US" sz="3110" dirty="0"/>
          </a:p>
        </p:txBody>
      </p:sp>
      <p:sp>
        <p:nvSpPr>
          <p:cNvPr id="7" name="span"/>
          <p:cNvSpPr/>
          <p:nvPr/>
        </p:nvSpPr>
        <p:spPr>
          <a:xfrm>
            <a:off x="817721" y="4318254"/>
            <a:ext cx="10556462" cy="5974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888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Node.js needs an application server</a:t>
            </a:r>
            <a:endParaRPr lang="en-US" sz="3888" dirty="0"/>
          </a:p>
        </p:txBody>
      </p:sp>
      <p:sp>
        <p:nvSpPr>
          <p:cNvPr id="8" name="span"/>
          <p:cNvSpPr/>
          <p:nvPr/>
        </p:nvSpPr>
        <p:spPr>
          <a:xfrm>
            <a:off x="5115592" y="5344668"/>
            <a:ext cx="1960626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b="1" u="none" dirty="0">
                <a:solidFill>
                  <a:srgbClr val="FCD3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Paolo Insogna</a:t>
            </a:r>
            <a:endParaRPr lang="en-US" sz="2074" dirty="0"/>
          </a:p>
        </p:txBody>
      </p:sp>
      <p:sp>
        <p:nvSpPr>
          <p:cNvPr id="9" name="span"/>
          <p:cNvSpPr/>
          <p:nvPr/>
        </p:nvSpPr>
        <p:spPr>
          <a:xfrm>
            <a:off x="4044410" y="5713381"/>
            <a:ext cx="4102989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Node.js TSC, Principal Engineer</a:t>
            </a:r>
            <a:endParaRPr lang="en-US" sz="2074" dirty="0"/>
          </a:p>
        </p:txBody>
      </p:sp>
      <p:sp>
        <p:nvSpPr>
          <p:cNvPr id="10" name="svg.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freya@svg.theme@icon.image"/>
          <p:cNvSpPr/>
          <p:nvPr/>
        </p:nvSpPr>
        <p:spPr>
          <a:xfrm>
            <a:off x="10960608" y="963168"/>
            <a:ext cx="268224" cy="26822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"/>
          <p:cNvSpPr/>
          <p:nvPr/>
        </p:nvSpPr>
        <p:spPr>
          <a:xfrm>
            <a:off x="10485120" y="2481072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vg.freya@svg.theme@icon.image"/>
          <p:cNvSpPr/>
          <p:nvPr/>
        </p:nvSpPr>
        <p:spPr>
          <a:xfrm>
            <a:off x="10960608" y="2971419"/>
            <a:ext cx="268224" cy="238411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4" name="svg.cod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15" name="svg.freya@svg.theme@icon.image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60608" y="963168"/>
            <a:ext cx="268224" cy="268224"/>
          </a:xfrm>
          <a:prstGeom prst="rect">
            <a:avLst/>
          </a:prstGeom>
        </p:spPr>
      </p:pic>
      <p:sp>
        <p:nvSpPr>
          <p:cNvPr id="16" name="a.label">
            <a:hlinkClick r:id="rId10" tooltip=""/>
          </p:cNvPr>
          <p:cNvSpPr/>
          <p:nvPr/>
        </p:nvSpPr>
        <p:spPr>
          <a:xfrm>
            <a:off x="10651903" y="1810512"/>
            <a:ext cx="885635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7" name="svg.cod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46080" y="2542032"/>
            <a:ext cx="1097280" cy="1097280"/>
          </a:xfrm>
          <a:prstGeom prst="rect">
            <a:avLst/>
          </a:prstGeom>
        </p:spPr>
      </p:pic>
      <p:pic>
        <p:nvPicPr>
          <p:cNvPr id="18" name="svg.freya@svg.theme@icon.image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60608" y="2971419"/>
            <a:ext cx="268224" cy="238411"/>
          </a:xfrm>
          <a:prstGeom prst="rect">
            <a:avLst/>
          </a:prstGeom>
        </p:spPr>
      </p:pic>
      <p:sp>
        <p:nvSpPr>
          <p:cNvPr id="19" name="a.label">
            <a:hlinkClick r:id="rId15" tooltip=""/>
          </p:cNvPr>
          <p:cNvSpPr/>
          <p:nvPr/>
        </p:nvSpPr>
        <p:spPr>
          <a:xfrm>
            <a:off x="10526744" y="3803904"/>
            <a:ext cx="1135952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itle"/>
          <p:cNvSpPr/>
          <p:nvPr/>
        </p:nvSpPr>
        <p:spPr>
          <a:xfrm>
            <a:off x="487680" y="518160"/>
            <a:ext cx="2003108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Hello, I'm </a:t>
            </a:r>
            <a:endParaRPr lang="en-US" sz="3240" dirty="0"/>
          </a:p>
        </p:txBody>
      </p:sp>
      <p:sp>
        <p:nvSpPr>
          <p:cNvPr id="5" name="h1.title"/>
          <p:cNvSpPr/>
          <p:nvPr/>
        </p:nvSpPr>
        <p:spPr>
          <a:xfrm>
            <a:off x="3726085" y="518160"/>
            <a:ext cx="10706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name"/>
          <p:cNvSpPr/>
          <p:nvPr/>
        </p:nvSpPr>
        <p:spPr>
          <a:xfrm>
            <a:off x="2490788" y="518160"/>
            <a:ext cx="123529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Paolo</a:t>
            </a:r>
            <a:endParaRPr lang="en-US" sz="3240" dirty="0"/>
          </a:p>
        </p:txBody>
      </p:sp>
      <p:pic>
        <p:nvPicPr>
          <p:cNvPr id="7" name="img.freya@image.locati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505" y="1723263"/>
            <a:ext cx="1828800" cy="1828800"/>
          </a:xfrm>
          <a:prstGeom prst="rect">
            <a:avLst/>
          </a:prstGeom>
        </p:spPr>
      </p:pic>
      <p:sp>
        <p:nvSpPr>
          <p:cNvPr id="9" name="a.role.company">
            <a:hlinkClick r:id="rId3" tooltip=""/>
          </p:cNvPr>
          <p:cNvSpPr/>
          <p:nvPr/>
        </p:nvSpPr>
        <p:spPr>
          <a:xfrm>
            <a:off x="961454" y="3764471"/>
            <a:ext cx="7569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2563EB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Node.js</a:t>
            </a:r>
            <a:endParaRPr lang="en-US" sz="1555" dirty="0"/>
          </a:p>
        </p:txBody>
      </p:sp>
      <p:sp>
        <p:nvSpPr>
          <p:cNvPr id="10" name="span.role.description"/>
          <p:cNvSpPr/>
          <p:nvPr/>
        </p:nvSpPr>
        <p:spPr>
          <a:xfrm>
            <a:off x="1962245" y="3764471"/>
            <a:ext cx="363445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Steering Committee Member</a:t>
            </a:r>
            <a:endParaRPr lang="en-US" sz="1555" dirty="0"/>
          </a:p>
        </p:txBody>
      </p:sp>
      <p:sp>
        <p:nvSpPr>
          <p:cNvPr id="11" name="a.role.company">
            <a:hlinkClick r:id="rId4" tooltip=""/>
          </p:cNvPr>
          <p:cNvSpPr/>
          <p:nvPr/>
        </p:nvSpPr>
        <p:spPr>
          <a:xfrm>
            <a:off x="517493" y="4119944"/>
            <a:ext cx="12009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2563EB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Platformatic</a:t>
            </a:r>
            <a:endParaRPr lang="en-US" sz="1555" dirty="0"/>
          </a:p>
        </p:txBody>
      </p:sp>
      <p:sp>
        <p:nvSpPr>
          <p:cNvPr id="12" name="span.role.description"/>
          <p:cNvSpPr/>
          <p:nvPr/>
        </p:nvSpPr>
        <p:spPr>
          <a:xfrm>
            <a:off x="1962245" y="4119944"/>
            <a:ext cx="16905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Principal Engineer</a:t>
            </a:r>
            <a:endParaRPr lang="en-US" sz="1555" dirty="0"/>
          </a:p>
        </p:txBody>
      </p:sp>
      <p:pic>
        <p:nvPicPr>
          <p:cNvPr id="13" name="svg.code.qr.horizontal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533" y="5354765"/>
            <a:ext cx="609600" cy="609600"/>
          </a:xfrm>
          <a:prstGeom prst="rect">
            <a:avLst/>
          </a:prstGeom>
        </p:spPr>
      </p:pic>
      <p:sp>
        <p:nvSpPr>
          <p:cNvPr id="14" name="span">
            <a:hlinkClick r:id="rId7" tooltip=""/>
          </p:cNvPr>
          <p:cNvSpPr/>
          <p:nvPr/>
        </p:nvSpPr>
        <p:spPr>
          <a:xfrm>
            <a:off x="504158" y="6183821"/>
            <a:ext cx="1264349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paoloinsogna.dev</a:t>
            </a:r>
            <a:endParaRPr lang="en-US" sz="1037" dirty="0"/>
          </a:p>
        </p:txBody>
      </p:sp>
      <p:pic>
        <p:nvPicPr>
          <p:cNvPr id="15" name="svg.freya@svg.theme@icon.icon.horizontal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05882" y="5354765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1976057" y="6183821"/>
            <a:ext cx="869252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ShogunPanda</a:t>
            </a:r>
            <a:endParaRPr lang="en-US" sz="1037" dirty="0"/>
          </a:p>
        </p:txBody>
      </p:sp>
      <p:pic>
        <p:nvPicPr>
          <p:cNvPr id="17" name="svg.freya@svg.theme@icon.icon.horizontal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80232" y="5354765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329464" y="6183821"/>
            <a:ext cx="711232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p_insogna</a:t>
            </a:r>
            <a:endParaRPr lang="en-US" sz="1037" dirty="0"/>
          </a:p>
        </p:txBody>
      </p:sp>
      <p:pic>
        <p:nvPicPr>
          <p:cNvPr id="19" name="svg.freya@svg.theme@icon.icon.horizontal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54677" y="5354765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4643342" y="6183821"/>
            <a:ext cx="632174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pinsogna</a:t>
            </a:r>
            <a:endParaRPr lang="en-US" sz="1037" dirty="0"/>
          </a:p>
        </p:txBody>
      </p:sp>
      <p:pic>
        <p:nvPicPr>
          <p:cNvPr id="21" name="img.freya@image.theme@logo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platformatic.theme@bg-black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373082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FFFFFF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Some companies trusting us</a:t>
            </a:r>
            <a:endParaRPr lang="en-US" sz="3240" dirty="0"/>
          </a:p>
        </p:txBody>
      </p:sp>
      <p:pic>
        <p:nvPicPr>
          <p:cNvPr id="5" name="img.freya@image.image.horizontal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200" y="2368677"/>
            <a:ext cx="3657600" cy="608076"/>
          </a:xfrm>
          <a:prstGeom prst="rect">
            <a:avLst/>
          </a:prstGeom>
        </p:spPr>
      </p:pic>
      <p:sp>
        <p:nvSpPr>
          <p:cNvPr id="6" name="a">
            <a:hlinkClick r:id="rId2" tooltip=""/>
          </p:cNvPr>
          <p:cNvSpPr/>
          <p:nvPr/>
        </p:nvSpPr>
        <p:spPr>
          <a:xfrm>
            <a:off x="5773484" y="3196209"/>
            <a:ext cx="64503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Article</a:t>
            </a:r>
            <a:endParaRPr lang="en-US" sz="1555" dirty="0"/>
          </a:p>
        </p:txBody>
      </p:sp>
      <p:pic>
        <p:nvPicPr>
          <p:cNvPr id="7" name="img.freya@image.image.horizontal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401" y="4363593"/>
            <a:ext cx="3657600" cy="707231"/>
          </a:xfrm>
          <a:prstGeom prst="rect">
            <a:avLst/>
          </a:prstGeom>
        </p:spPr>
      </p:pic>
      <p:sp>
        <p:nvSpPr>
          <p:cNvPr id="8" name="a">
            <a:hlinkClick r:id="rId4" tooltip=""/>
          </p:cNvPr>
          <p:cNvSpPr/>
          <p:nvPr/>
        </p:nvSpPr>
        <p:spPr>
          <a:xfrm>
            <a:off x="2581275" y="5290280"/>
            <a:ext cx="11059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 Study</a:t>
            </a:r>
            <a:endParaRPr lang="en-US" sz="1555" dirty="0"/>
          </a:p>
        </p:txBody>
      </p:sp>
      <p:pic>
        <p:nvPicPr>
          <p:cNvPr id="9" name="img.freya@image.image.horizontal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904" y="4436174"/>
            <a:ext cx="3657600" cy="562070"/>
          </a:xfrm>
          <a:prstGeom prst="rect">
            <a:avLst/>
          </a:prstGeom>
        </p:spPr>
      </p:pic>
      <p:sp>
        <p:nvSpPr>
          <p:cNvPr id="10" name="a">
            <a:hlinkClick r:id="rId6" tooltip=""/>
          </p:cNvPr>
          <p:cNvSpPr/>
          <p:nvPr/>
        </p:nvSpPr>
        <p:spPr>
          <a:xfrm>
            <a:off x="8504682" y="5217700"/>
            <a:ext cx="11059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 Study</a:t>
            </a:r>
            <a:endParaRPr lang="en-US" sz="1555" dirty="0"/>
          </a:p>
        </p:txBody>
      </p:sp>
      <p:pic>
        <p:nvPicPr>
          <p:cNvPr id="11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orange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44535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Node.js is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309381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everywhere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785393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numbers speak for themselves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334584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2+ billion downloads annually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653329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Node.js is one of the most popular web development tools in the world.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34905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Powers millions of applications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700144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From startups to Fortune 500 companies, Node.js runs critical infrastructure.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194891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Fast and efficient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661539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Built on V8, it delivers excellent performance for I/O-bound applications.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red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5064919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But there's a catch...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90435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Single-threaded by design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263928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thread per process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474811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By default, it runs JavaScript on a single event loop.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192424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Non-blocking I/O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397163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It's the perfect fit for web servers and APIs.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355463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Limited for CPU-intensive tasks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475792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Heavy computation can block the entire application.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409327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Is this still true?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red.theme@separator.theme@fg-white.revers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6583680" y="2709672"/>
            <a:ext cx="3167729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Did you hide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6583680" y="3456432"/>
            <a:ext cx="241487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in a cave?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960453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Worker Threads have existed since 2018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31536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Introduced in Node.js 10.5.0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80569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Worker Threads API was added in June 2018 and has been stable since Node.js 12.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180203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True parallelism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743693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Run JavaScript in multiple threads, each with its own V8 instance and event loop.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18522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widely adopted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844334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Way too many applications still don't leverage them, missing out on multi-core performance.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orange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423719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Running Node.js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3505581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in production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65236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three pillars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231773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Monitoring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646899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Track application health and detect issues before they become critical.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85829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Metrics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595131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Collect and expose performance data for observability platforms.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167744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Fault tolerance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533561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Handle failures gracefully and recover quickly from errors.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76253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How do we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4131850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monitor health?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11930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Node.js event loop</a:t>
            </a:r>
            <a:endParaRPr lang="en-US" sz="3240" dirty="0"/>
          </a:p>
        </p:txBody>
      </p:sp>
      <p:pic>
        <p:nvPicPr>
          <p:cNvPr id="5" name="img.freya@image.image.no-conten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0808" y="1563053"/>
            <a:ext cx="3830479" cy="4267105"/>
          </a:xfrm>
          <a:prstGeom prst="rect">
            <a:avLst/>
          </a:prstGeom>
        </p:spPr>
      </p:pic>
      <p:pic>
        <p:nvPicPr>
          <p:cNvPr id="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11939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event loop observation problem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6" name="svg.freya@svg.theme@icon.icon.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96312" y="2761488"/>
            <a:ext cx="1219200" cy="12192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2400586" y="4255008"/>
            <a:ext cx="141055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paradox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2279809" y="4582382"/>
            <a:ext cx="165211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busy event loop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4098227" y="4860036"/>
            <a:ext cx="5581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555" dirty="0"/>
          </a:p>
        </p:txBody>
      </p:sp>
      <p:sp>
        <p:nvSpPr>
          <p:cNvPr id="10" name="strong"/>
          <p:cNvSpPr/>
          <p:nvPr/>
        </p:nvSpPr>
        <p:spPr>
          <a:xfrm>
            <a:off x="2057686" y="4860036"/>
            <a:ext cx="204054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cannot observe itself</a:t>
            </a:r>
            <a:endParaRPr lang="en-US" sz="1555" dirty="0"/>
          </a:p>
        </p:txBody>
      </p:sp>
      <p:pic>
        <p:nvPicPr>
          <p:cNvPr id="11" name="svg.freya@svg.theme@icon.icon.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488" y="2764536"/>
            <a:ext cx="1219200" cy="12192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7510844" y="4258056"/>
            <a:ext cx="315039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Monitoring gets blocked too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7592759" y="4585430"/>
            <a:ext cx="298656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If your application is overloaded,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7430453" y="4856988"/>
            <a:ext cx="331127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monitoring code is also blocked.</a:t>
            </a:r>
            <a:endParaRPr lang="en-US" sz="1555" dirty="0"/>
          </a:p>
        </p:txBody>
      </p:sp>
      <p:pic>
        <p:nvPicPr>
          <p:cNvPr id="15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060837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Backpressure management loses effectiveness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6" name="svg.freya@svg.theme@icon.icon.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96312" y="2764536"/>
            <a:ext cx="1219200" cy="12192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304068" y="4258056"/>
            <a:ext cx="360368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Resource waste is "suboptimal"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817275" y="4585430"/>
            <a:ext cx="257717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 must set low thresholds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1913382" y="4856988"/>
            <a:ext cx="23850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 allow monitoring to run.</a:t>
            </a:r>
            <a:endParaRPr lang="en-US" sz="1555" dirty="0"/>
          </a:p>
        </p:txBody>
      </p:sp>
      <p:pic>
        <p:nvPicPr>
          <p:cNvPr id="10" name="svg.freya@svg.theme@icon.icon.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488" y="2764536"/>
            <a:ext cx="1219200" cy="1219200"/>
          </a:xfrm>
          <a:prstGeom prst="rect">
            <a:avLst/>
          </a:prstGeom>
        </p:spPr>
      </p:pic>
      <p:sp>
        <p:nvSpPr>
          <p:cNvPr id="11" name="span"/>
          <p:cNvSpPr/>
          <p:nvPr/>
        </p:nvSpPr>
        <p:spPr>
          <a:xfrm>
            <a:off x="7854696" y="4258056"/>
            <a:ext cx="24627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Ineffective under load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7899749" y="4585430"/>
            <a:ext cx="237267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If the thread is truly stuck,</a:t>
            </a:r>
            <a:endParaRPr lang="en-US" sz="1555" dirty="0"/>
          </a:p>
        </p:txBody>
      </p:sp>
      <p:sp>
        <p:nvSpPr>
          <p:cNvPr id="13" name="span"/>
          <p:cNvSpPr/>
          <p:nvPr/>
        </p:nvSpPr>
        <p:spPr>
          <a:xfrm>
            <a:off x="7935182" y="4856988"/>
            <a:ext cx="230171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 monitoring code runs.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sky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284C7"/>
          </a:solidFill>
          <a:ln w="12700">
            <a:solidFill>
              <a:srgbClr val="0284C7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4280059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We need a better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339747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architecture!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87124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Introducing Watt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16630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723329" y="1571625"/>
            <a:ext cx="8805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Node.js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673257" y="1571625"/>
            <a:ext cx="124720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application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989802" y="1571625"/>
            <a:ext cx="78171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server,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3840861" y="1571625"/>
            <a:ext cx="58340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done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4493609" y="1571625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4925187" y="1571625"/>
            <a:ext cx="51587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right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5510403" y="1571625"/>
            <a:ext cx="53978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way!</a:t>
            </a:r>
            <a:endParaRPr lang="en-US" sz="1944" dirty="0"/>
          </a:p>
        </p:txBody>
      </p:sp>
      <p:pic>
        <p:nvPicPr>
          <p:cNvPr id="13" name="svg.code.theme@qr.big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52672" y="2399157"/>
            <a:ext cx="4486656" cy="2438400"/>
          </a:xfrm>
          <a:prstGeom prst="rect">
            <a:avLst/>
          </a:prstGeom>
        </p:spPr>
      </p:pic>
      <p:sp>
        <p:nvSpPr>
          <p:cNvPr id="14" name="a">
            <a:hlinkClick r:id="rId3" tooltip=""/>
          </p:cNvPr>
          <p:cNvSpPr/>
          <p:nvPr/>
        </p:nvSpPr>
        <p:spPr>
          <a:xfrm>
            <a:off x="3795713" y="5050917"/>
            <a:ext cx="460048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https://www.platformatichq.com/watt</a:t>
            </a:r>
            <a:endParaRPr lang="en-US" sz="1944" dirty="0"/>
          </a:p>
        </p:txBody>
      </p:sp>
      <p:pic>
        <p:nvPicPr>
          <p:cNvPr id="15" name="img.freya@image.theme@logo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24256"/>
            <a:ext cx="238744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Here's our 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5580221" y="524256"/>
            <a:ext cx="12925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em"/>
          <p:cNvSpPr/>
          <p:nvPr/>
        </p:nvSpPr>
        <p:spPr>
          <a:xfrm>
            <a:off x="2875121" y="524256"/>
            <a:ext cx="270510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u="none" dirty="0">
                <a:solidFill>
                  <a:srgbClr val="2563E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secret sauce</a:t>
            </a:r>
            <a:endParaRPr lang="en-US" sz="3240" dirty="0"/>
          </a:p>
        </p:txBody>
      </p:sp>
      <p:pic>
        <p:nvPicPr>
          <p:cNvPr id="7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77721"/>
            <a:ext cx="609600" cy="60960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1341120" y="1581912"/>
            <a:ext cx="325602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Move applications to threads</a:t>
            </a:r>
            <a:endParaRPr lang="en-US" sz="1814" dirty="0"/>
          </a:p>
        </p:txBody>
      </p:sp>
      <p:sp>
        <p:nvSpPr>
          <p:cNvPr id="9" name="span"/>
          <p:cNvSpPr/>
          <p:nvPr/>
        </p:nvSpPr>
        <p:spPr>
          <a:xfrm>
            <a:off x="1341120" y="1909286"/>
            <a:ext cx="38465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Each gets its own separate worker thread.</a:t>
            </a:r>
            <a:endParaRPr lang="en-US" sz="1555" dirty="0"/>
          </a:p>
        </p:txBody>
      </p:sp>
      <p:pic>
        <p:nvPicPr>
          <p:cNvPr id="10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18841"/>
            <a:ext cx="609600" cy="609600"/>
          </a:xfrm>
          <a:prstGeom prst="rect">
            <a:avLst/>
          </a:prstGeom>
        </p:spPr>
      </p:pic>
      <p:sp>
        <p:nvSpPr>
          <p:cNvPr id="11" name="span"/>
          <p:cNvSpPr/>
          <p:nvPr/>
        </p:nvSpPr>
        <p:spPr>
          <a:xfrm>
            <a:off x="1341120" y="2923032"/>
            <a:ext cx="302475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Main thread as coordinator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1341120" y="3250406"/>
            <a:ext cx="511778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main thread manages workers and routes requests.</a:t>
            </a:r>
            <a:endParaRPr lang="en-US" sz="1555" dirty="0"/>
          </a:p>
        </p:txBody>
      </p:sp>
      <p:pic>
        <p:nvPicPr>
          <p:cNvPr id="13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59961"/>
            <a:ext cx="609600" cy="609600"/>
          </a:xfrm>
          <a:prstGeom prst="rect">
            <a:avLst/>
          </a:prstGeom>
        </p:spPr>
      </p:pic>
      <p:sp>
        <p:nvSpPr>
          <p:cNvPr id="14" name="span"/>
          <p:cNvSpPr/>
          <p:nvPr/>
        </p:nvSpPr>
        <p:spPr>
          <a:xfrm>
            <a:off x="1341120" y="4264152"/>
            <a:ext cx="233772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External observation</a:t>
            </a:r>
            <a:endParaRPr lang="en-US" sz="1814" dirty="0"/>
          </a:p>
        </p:txBody>
      </p:sp>
      <p:sp>
        <p:nvSpPr>
          <p:cNvPr id="15" name="span"/>
          <p:cNvSpPr/>
          <p:nvPr/>
        </p:nvSpPr>
        <p:spPr>
          <a:xfrm>
            <a:off x="1341120" y="4591526"/>
            <a:ext cx="517845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coordinator can monitor worker health from outside.</a:t>
            </a:r>
            <a:endParaRPr lang="en-US" sz="1555" dirty="0"/>
          </a:p>
        </p:txBody>
      </p:sp>
      <p:pic>
        <p:nvPicPr>
          <p:cNvPr id="16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17823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How does it work?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6" name="svg.freya@svg.theme@icon.icon.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96312" y="2764536"/>
            <a:ext cx="1219200" cy="12192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665923" y="4258056"/>
            <a:ext cx="28798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Main thread (coordinator)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2308384" y="4585430"/>
            <a:ext cx="159486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Monitors workers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1881473" y="4856988"/>
            <a:ext cx="244878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 handles their lifecycle.</a:t>
            </a:r>
            <a:endParaRPr lang="en-US" sz="1555" dirty="0"/>
          </a:p>
        </p:txBody>
      </p:sp>
      <p:pic>
        <p:nvPicPr>
          <p:cNvPr id="10" name="svg.freya@svg.theme@icon.icon.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488" y="2764536"/>
            <a:ext cx="1219200" cy="1219200"/>
          </a:xfrm>
          <a:prstGeom prst="rect">
            <a:avLst/>
          </a:prstGeom>
        </p:spPr>
      </p:pic>
      <p:sp>
        <p:nvSpPr>
          <p:cNvPr id="11" name="span"/>
          <p:cNvSpPr/>
          <p:nvPr/>
        </p:nvSpPr>
        <p:spPr>
          <a:xfrm>
            <a:off x="8213693" y="4258056"/>
            <a:ext cx="174479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Worker threads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7357967" y="4585430"/>
            <a:ext cx="345614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Run applications, report health status,</a:t>
            </a:r>
            <a:endParaRPr lang="en-US" sz="1555" dirty="0"/>
          </a:p>
        </p:txBody>
      </p:sp>
      <p:sp>
        <p:nvSpPr>
          <p:cNvPr id="13" name="span"/>
          <p:cNvSpPr/>
          <p:nvPr/>
        </p:nvSpPr>
        <p:spPr>
          <a:xfrm>
            <a:off x="7027736" y="4856988"/>
            <a:ext cx="411670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 support independent restart and scaling.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301237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What about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24656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metrics?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68518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Prometheus server on the main thread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2839593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Dedicated metrics server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736320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Prometheus metrics are exposed from the main thread, not from worker threads.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2035683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Avoid the paradox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509416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blocked worker cannot report its own metrics reliably.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18851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available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610647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metrics endpoint always responds, regardless of worker state.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35171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Monitoring architecture</a:t>
            </a:r>
            <a:endParaRPr lang="en-US" sz="3240" dirty="0"/>
          </a:p>
        </p:txBody>
      </p:sp>
      <p:pic>
        <p:nvPicPr>
          <p:cNvPr id="5" name="img.freya@image.image.no-conten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9883" y="1563053"/>
            <a:ext cx="6452330" cy="4267105"/>
          </a:xfrm>
          <a:prstGeom prst="rect">
            <a:avLst/>
          </a:prstGeom>
        </p:spPr>
      </p:pic>
      <p:pic>
        <p:nvPicPr>
          <p:cNvPr id="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86066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Kubernetes probes benefit too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28930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Reliable readiness probes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526951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Report as ready only when workers are actually available.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271995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Reliable liveness probes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548220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Always respond to liveness checks, even under heavy load.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28838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True health visibility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692648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Kubernetes sees the real application health, not just thread responsiveness.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sky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284C7"/>
          </a:solidFill>
          <a:ln w="12700">
            <a:solidFill>
              <a:srgbClr val="0284C7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450332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Handling failures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901598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traditional single-threaded scenario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318344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Degradation goes unnoticed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738111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Health checks stop responding when the thread is busy, hiding the real problem.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359606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Critical failures are catastrophic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82895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Memory exhaustion, a crash, or an unhandled exception takes down the entire application.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16989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 recovery time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837819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During process restart, there might be downtime or performance loss due to fewer replicas.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0281285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innovative Watt multi-threaded approach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4096512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sp>
        <p:nvSpPr>
          <p:cNvPr id="6" name="div.spacer"/>
          <p:cNvSpPr/>
          <p:nvPr/>
        </p:nvSpPr>
        <p:spPr>
          <a:xfrm>
            <a:off x="8083296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7" name="svg.freya@svg.theme@icon.icon.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99616" y="2764536"/>
            <a:ext cx="1219200" cy="121920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1632204" y="4258056"/>
            <a:ext cx="95383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Let it fail</a:t>
            </a:r>
            <a:endParaRPr lang="en-US" sz="1814" dirty="0"/>
          </a:p>
        </p:txBody>
      </p:sp>
      <p:sp>
        <p:nvSpPr>
          <p:cNvPr id="9" name="span"/>
          <p:cNvSpPr/>
          <p:nvPr/>
        </p:nvSpPr>
        <p:spPr>
          <a:xfrm>
            <a:off x="883920" y="4585430"/>
            <a:ext cx="245049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If a worker thread crashes,</a:t>
            </a:r>
            <a:endParaRPr lang="en-US" sz="1555" dirty="0"/>
          </a:p>
        </p:txBody>
      </p:sp>
      <p:sp>
        <p:nvSpPr>
          <p:cNvPr id="10" name="span"/>
          <p:cNvSpPr/>
          <p:nvPr/>
        </p:nvSpPr>
        <p:spPr>
          <a:xfrm>
            <a:off x="1131094" y="4856988"/>
            <a:ext cx="195614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restart it immediately.</a:t>
            </a:r>
            <a:endParaRPr lang="en-US" sz="1555" dirty="0"/>
          </a:p>
        </p:txBody>
      </p:sp>
      <p:pic>
        <p:nvPicPr>
          <p:cNvPr id="11" name="svg.freya@svg.theme@icon.icon.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0" y="2764536"/>
            <a:ext cx="1219200" cy="12192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4999958" y="4258056"/>
            <a:ext cx="21920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Proactive approach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4920901" y="4585430"/>
            <a:ext cx="235010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If health metrics degrade,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4607338" y="4856988"/>
            <a:ext cx="297722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terminate and restart the worker.</a:t>
            </a:r>
            <a:endParaRPr lang="en-US" sz="1555" dirty="0"/>
          </a:p>
        </p:txBody>
      </p:sp>
      <p:pic>
        <p:nvPicPr>
          <p:cNvPr id="15" name="svg.freya@svg.theme@icon.icon.horizontal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73184" y="2764536"/>
            <a:ext cx="1219200" cy="1219200"/>
          </a:xfrm>
          <a:prstGeom prst="rect">
            <a:avLst/>
          </a:prstGeom>
        </p:spPr>
      </p:pic>
      <p:sp>
        <p:nvSpPr>
          <p:cNvPr id="16" name="span"/>
          <p:cNvSpPr/>
          <p:nvPr/>
        </p:nvSpPr>
        <p:spPr>
          <a:xfrm>
            <a:off x="8831771" y="4258056"/>
            <a:ext cx="25019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before restart</a:t>
            </a:r>
            <a:endParaRPr lang="en-US" sz="1814" dirty="0"/>
          </a:p>
        </p:txBody>
      </p:sp>
      <p:sp>
        <p:nvSpPr>
          <p:cNvPr id="17" name="span"/>
          <p:cNvSpPr/>
          <p:nvPr/>
        </p:nvSpPr>
        <p:spPr>
          <a:xfrm>
            <a:off x="8918734" y="4585430"/>
            <a:ext cx="232791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Start a new thread before</a:t>
            </a:r>
            <a:endParaRPr lang="en-US" sz="1555" dirty="0"/>
          </a:p>
        </p:txBody>
      </p:sp>
      <p:sp>
        <p:nvSpPr>
          <p:cNvPr id="18" name="span"/>
          <p:cNvSpPr/>
          <p:nvPr/>
        </p:nvSpPr>
        <p:spPr>
          <a:xfrm>
            <a:off x="8924068" y="4856988"/>
            <a:ext cx="231733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stopping unhealthy ones.</a:t>
            </a:r>
            <a:endParaRPr lang="en-US" sz="1555" dirty="0"/>
          </a:p>
        </p:txBody>
      </p:sp>
      <p:pic>
        <p:nvPicPr>
          <p:cNvPr id="19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817400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Why is this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438054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approach better?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pink.theme@separator.theme@fg-white.revers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DB2777"/>
          </a:solidFill>
          <a:ln w="12700">
            <a:solidFill>
              <a:srgbClr val="DB2777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6583680" y="2280666"/>
            <a:ext cx="3084100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Because I'm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6583680" y="3027426"/>
            <a:ext cx="2895600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telling you!</a:t>
            </a:r>
            <a:endParaRPr lang="en-US" sz="4277" dirty="0"/>
          </a:p>
        </p:txBody>
      </p:sp>
      <p:pic>
        <p:nvPicPr>
          <p:cNvPr id="6" name="div.image.trol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304" y="512064"/>
            <a:ext cx="5803392" cy="5803392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6583680" y="4249674"/>
            <a:ext cx="6148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Don't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7267861" y="4249674"/>
            <a:ext cx="4243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7761542" y="4249674"/>
            <a:ext cx="40443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just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8235315" y="4249674"/>
            <a:ext cx="50892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trust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8813578" y="4249674"/>
            <a:ext cx="48215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me?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9365075" y="4249674"/>
            <a:ext cx="2500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😭</a:t>
            </a:r>
            <a:endParaRPr lang="en-US" sz="1944" dirty="0"/>
          </a:p>
        </p:txBody>
      </p:sp>
      <p:pic>
        <p:nvPicPr>
          <p:cNvPr id="13" name="img.freya@image.theme@logo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70165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Seriously, why is this approach better?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241525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Much faster recovery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815940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Restarting a single thread is orders of magnitude faster than restarting the entire process.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242335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Replace, don't restart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654567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New workers start before unhealthy ones stop, ensuring zero wait time.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175288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request loss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838733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Traffic seamlessly shifts to healthy workers with no dropped connections or failed requests.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itle"/>
          <p:cNvSpPr/>
          <p:nvPr/>
        </p:nvSpPr>
        <p:spPr>
          <a:xfrm>
            <a:off x="487680" y="5303901"/>
            <a:ext cx="5844445" cy="1035939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853250" y="5474589"/>
            <a:ext cx="5113306" cy="688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Not convinced yet?</a:t>
            </a:r>
            <a:endParaRPr lang="en-US" sz="4536" dirty="0"/>
          </a:p>
        </p:txBody>
      </p:sp>
      <p:pic>
        <p:nvPicPr>
          <p:cNvPr id="7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764867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Multiple applications, one process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6" name="svg.freya@svg.theme@icon.icon.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96312" y="2764536"/>
            <a:ext cx="1219200" cy="12192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685735" y="4258056"/>
            <a:ext cx="284026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 multiple applications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207199" y="4585430"/>
            <a:ext cx="37973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They all run in the same Node.js process,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1341501" y="4856988"/>
            <a:ext cx="352872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each isolated in its own worker thread.</a:t>
            </a:r>
            <a:endParaRPr lang="en-US" sz="1555" dirty="0"/>
          </a:p>
        </p:txBody>
      </p:sp>
      <p:pic>
        <p:nvPicPr>
          <p:cNvPr id="10" name="svg.freya@svg.theme@icon.icon.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488" y="2764536"/>
            <a:ext cx="1219200" cy="1219200"/>
          </a:xfrm>
          <a:prstGeom prst="rect">
            <a:avLst/>
          </a:prstGeom>
        </p:spPr>
      </p:pic>
      <p:sp>
        <p:nvSpPr>
          <p:cNvPr id="11" name="span"/>
          <p:cNvSpPr/>
          <p:nvPr/>
        </p:nvSpPr>
        <p:spPr>
          <a:xfrm>
            <a:off x="7937945" y="4258056"/>
            <a:ext cx="22961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scaling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7059644" y="4585430"/>
            <a:ext cx="405288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Scale each application independently based</a:t>
            </a:r>
            <a:endParaRPr lang="en-US" sz="1555" dirty="0"/>
          </a:p>
        </p:txBody>
      </p:sp>
      <p:sp>
        <p:nvSpPr>
          <p:cNvPr id="13" name="span"/>
          <p:cNvSpPr/>
          <p:nvPr/>
        </p:nvSpPr>
        <p:spPr>
          <a:xfrm>
            <a:off x="7100126" y="4856988"/>
            <a:ext cx="397192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 its own load and resource requirements.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756266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Watt in action: the mesh network</a:t>
            </a:r>
            <a:endParaRPr lang="en-US" sz="3240" dirty="0"/>
          </a:p>
        </p:txBody>
      </p:sp>
      <p:pic>
        <p:nvPicPr>
          <p:cNvPr id="5" name="img.freya@image.image.no-conten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2081213"/>
            <a:ext cx="9144000" cy="3230880"/>
          </a:xfrm>
          <a:prstGeom prst="rect">
            <a:avLst/>
          </a:prstGeom>
        </p:spPr>
      </p:pic>
      <p:pic>
        <p:nvPicPr>
          <p:cNvPr id="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541925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Intelligent dynamic in-process scaling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249202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all available cores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422129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Spawn workers to match available CPU cores.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253917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Dynamic worker count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659815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Scale workers up or down dynamically based on load and performance.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90693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Better resource utilization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635469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Get more from your existing infrastructure before scaling horizontally.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726147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Watt in action: multiple workers</a:t>
            </a:r>
            <a:endParaRPr lang="en-US" sz="3240" dirty="0"/>
          </a:p>
        </p:txBody>
      </p:sp>
      <p:pic>
        <p:nvPicPr>
          <p:cNvPr id="5" name="img.freya@image.image.no-conten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0266" y="1563053"/>
            <a:ext cx="7931563" cy="4267105"/>
          </a:xfrm>
          <a:prstGeom prst="rect">
            <a:avLst/>
          </a:prstGeom>
        </p:spPr>
      </p:pic>
      <p:pic>
        <p:nvPicPr>
          <p:cNvPr id="6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84232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Dynamic applications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6" name="svg.freya@svg.theme@icon.icon.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96312" y="2764536"/>
            <a:ext cx="1219200" cy="12192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914811" y="4258056"/>
            <a:ext cx="238210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Hot-swap made easy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149001" y="4585430"/>
            <a:ext cx="391382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Add or remove applications from a running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1784795" y="4856988"/>
            <a:ext cx="264214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process with zero downtime.</a:t>
            </a:r>
            <a:endParaRPr lang="en-US" sz="1555" dirty="0"/>
          </a:p>
        </p:txBody>
      </p:sp>
      <p:pic>
        <p:nvPicPr>
          <p:cNvPr id="10" name="svg.freya@svg.theme@icon.icon.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488" y="2764536"/>
            <a:ext cx="1219200" cy="1219200"/>
          </a:xfrm>
          <a:prstGeom prst="rect">
            <a:avLst/>
          </a:prstGeom>
        </p:spPr>
      </p:pic>
      <p:sp>
        <p:nvSpPr>
          <p:cNvPr id="11" name="span"/>
          <p:cNvSpPr/>
          <p:nvPr/>
        </p:nvSpPr>
        <p:spPr>
          <a:xfrm>
            <a:off x="7923086" y="4258056"/>
            <a:ext cx="232600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Movable and flexible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6991350" y="4585430"/>
            <a:ext cx="41894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Redistribute applications for load balancing or</a:t>
            </a:r>
            <a:endParaRPr lang="en-US" sz="1555" dirty="0"/>
          </a:p>
        </p:txBody>
      </p:sp>
      <p:sp>
        <p:nvSpPr>
          <p:cNvPr id="13" name="span"/>
          <p:cNvSpPr/>
          <p:nvPr/>
        </p:nvSpPr>
        <p:spPr>
          <a:xfrm>
            <a:off x="7150037" y="4856988"/>
            <a:ext cx="387210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resource optimization without interruption.</a:t>
            </a:r>
            <a:endParaRPr lang="en-US" sz="1555" dirty="0"/>
          </a:p>
        </p:txBody>
      </p:sp>
      <p:pic>
        <p:nvPicPr>
          <p:cNvPr id="14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pink.theme@separator.theme@fg-white.revers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DB2777"/>
          </a:solidFill>
          <a:ln w="12700">
            <a:solidFill>
              <a:srgbClr val="DB2777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6583680" y="2280666"/>
            <a:ext cx="2878741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Please, just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6583680" y="3027426"/>
            <a:ext cx="248335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let me go!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2752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6583680" y="4249674"/>
            <a:ext cx="6477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6717792" y="4249674"/>
            <a:ext cx="92325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promise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7710392" y="4249674"/>
            <a:ext cx="6486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7844600" y="4249674"/>
            <a:ext cx="131159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understood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9225534" y="4249674"/>
            <a:ext cx="128730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everything!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10582180" y="4249674"/>
            <a:ext cx="2500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🙏</a:t>
            </a:r>
            <a:endParaRPr lang="en-US" sz="1944" dirty="0"/>
          </a:p>
        </p:txBody>
      </p:sp>
      <p:pic>
        <p:nvPicPr>
          <p:cNvPr id="13" name="img.freya@image.theme@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297585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Take-home lessons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4096512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sp>
        <p:nvSpPr>
          <p:cNvPr id="6" name="div.spacer"/>
          <p:cNvSpPr/>
          <p:nvPr/>
        </p:nvSpPr>
        <p:spPr>
          <a:xfrm>
            <a:off x="8083296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7" name="svg.freya@svg.theme@icon.icon.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99616" y="2764536"/>
            <a:ext cx="1219200" cy="121920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762953" y="4258056"/>
            <a:ext cx="26924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monitoring paradox</a:t>
            </a:r>
            <a:endParaRPr lang="en-US" sz="1814" dirty="0"/>
          </a:p>
        </p:txBody>
      </p:sp>
      <p:sp>
        <p:nvSpPr>
          <p:cNvPr id="9" name="span"/>
          <p:cNvSpPr/>
          <p:nvPr/>
        </p:nvSpPr>
        <p:spPr>
          <a:xfrm>
            <a:off x="553403" y="4585430"/>
            <a:ext cx="31115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Self-monitoring on a single thread</a:t>
            </a:r>
            <a:endParaRPr lang="en-US" sz="1555" dirty="0"/>
          </a:p>
        </p:txBody>
      </p:sp>
      <p:sp>
        <p:nvSpPr>
          <p:cNvPr id="10" name="span"/>
          <p:cNvSpPr/>
          <p:nvPr/>
        </p:nvSpPr>
        <p:spPr>
          <a:xfrm>
            <a:off x="993743" y="4856988"/>
            <a:ext cx="223085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 fundamentally flawed.</a:t>
            </a:r>
            <a:endParaRPr lang="en-US" sz="1555" dirty="0"/>
          </a:p>
        </p:txBody>
      </p:sp>
      <p:pic>
        <p:nvPicPr>
          <p:cNvPr id="11" name="svg.freya@svg.theme@icon.icon.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0" y="2764536"/>
            <a:ext cx="1219200" cy="12192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4781550" y="4258056"/>
            <a:ext cx="262890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Separation of concerns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4484465" y="4585430"/>
            <a:ext cx="322297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Application logic, coordination, and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4714685" y="4856988"/>
            <a:ext cx="27625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monitoring should be isolated.</a:t>
            </a:r>
            <a:endParaRPr lang="en-US" sz="1555" dirty="0"/>
          </a:p>
        </p:txBody>
      </p:sp>
      <p:pic>
        <p:nvPicPr>
          <p:cNvPr id="15" name="svg.freya@svg.theme@icon.icon.horizontal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73184" y="2764536"/>
            <a:ext cx="1219200" cy="1219200"/>
          </a:xfrm>
          <a:prstGeom prst="rect">
            <a:avLst/>
          </a:prstGeom>
        </p:spPr>
      </p:pic>
      <p:sp>
        <p:nvSpPr>
          <p:cNvPr id="16" name="span"/>
          <p:cNvSpPr/>
          <p:nvPr/>
        </p:nvSpPr>
        <p:spPr>
          <a:xfrm>
            <a:off x="9605867" y="4258056"/>
            <a:ext cx="95383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Let it fail</a:t>
            </a:r>
            <a:endParaRPr lang="en-US" sz="1814" dirty="0"/>
          </a:p>
        </p:txBody>
      </p:sp>
      <p:sp>
        <p:nvSpPr>
          <p:cNvPr id="17" name="span"/>
          <p:cNvSpPr/>
          <p:nvPr/>
        </p:nvSpPr>
        <p:spPr>
          <a:xfrm>
            <a:off x="8535543" y="4585430"/>
            <a:ext cx="309448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Fast restarts are better than trying</a:t>
            </a:r>
            <a:endParaRPr lang="en-US" sz="1555" dirty="0"/>
          </a:p>
        </p:txBody>
      </p:sp>
      <p:sp>
        <p:nvSpPr>
          <p:cNvPr id="18" name="span"/>
          <p:cNvSpPr/>
          <p:nvPr/>
        </p:nvSpPr>
        <p:spPr>
          <a:xfrm>
            <a:off x="8608600" y="4856988"/>
            <a:ext cx="294827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 recover unhealthy processes.</a:t>
            </a:r>
            <a:endParaRPr lang="en-US" sz="1555" dirty="0"/>
          </a:p>
        </p:txBody>
      </p:sp>
      <p:pic>
        <p:nvPicPr>
          <p:cNvPr id="19" name="img.freya@image.theme@logo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quote.dark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>
                <a:alpha val="0"/>
              </a:srgbClr>
            </a:solidFill>
            <a:prstDash val="solid"/>
          </a:ln>
        </p:spPr>
      </p:sp>
      <p:pic>
        <p:nvPicPr>
          <p:cNvPr id="4" name="svg.freya@svg.theme@icon.icon.primary.dark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38400" y="4023360"/>
            <a:ext cx="3048000" cy="3048000"/>
          </a:xfrm>
          <a:prstGeom prst="rect">
            <a:avLst/>
          </a:prstGeom>
        </p:spPr>
      </p:pic>
      <p:pic>
        <p:nvPicPr>
          <p:cNvPr id="5" name="svg.freya@svg.theme@icon.icon.secondary.dark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6705600" y="-487680"/>
            <a:ext cx="3048000" cy="30480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518160"/>
            <a:ext cx="361321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FFFFFF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One last thing™</a:t>
            </a:r>
            <a:endParaRPr lang="en-US" sz="3240" dirty="0"/>
          </a:p>
        </p:txBody>
      </p:sp>
      <p:sp>
        <p:nvSpPr>
          <p:cNvPr id="7" name="span.sentence.dark"/>
          <p:cNvSpPr/>
          <p:nvPr/>
        </p:nvSpPr>
        <p:spPr>
          <a:xfrm>
            <a:off x="487680" y="2988469"/>
            <a:ext cx="6550819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“Success is often achieved by those</a:t>
            </a:r>
            <a:endParaRPr lang="en-US" sz="3240" dirty="0"/>
          </a:p>
        </p:txBody>
      </p:sp>
      <p:sp>
        <p:nvSpPr>
          <p:cNvPr id="8" name="span.sentence.dark"/>
          <p:cNvSpPr/>
          <p:nvPr/>
        </p:nvSpPr>
        <p:spPr>
          <a:xfrm>
            <a:off x="487680" y="3554254"/>
            <a:ext cx="782021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who don't know that failure is inevitable.”</a:t>
            </a:r>
            <a:endParaRPr lang="en-US" sz="3240" dirty="0"/>
          </a:p>
        </p:txBody>
      </p:sp>
      <p:sp>
        <p:nvSpPr>
          <p:cNvPr id="9" name="strong.author.dark"/>
          <p:cNvSpPr/>
          <p:nvPr/>
        </p:nvSpPr>
        <p:spPr>
          <a:xfrm>
            <a:off x="487680" y="4107847"/>
            <a:ext cx="161496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Coco Chanel</a:t>
            </a:r>
            <a:endParaRPr lang="en-US" sz="1944" dirty="0"/>
          </a:p>
        </p:txBody>
      </p:sp>
      <p:pic>
        <p:nvPicPr>
          <p:cNvPr id="10" name="img.freya@image.theme@logo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end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e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itle"/>
          <p:cNvSpPr/>
          <p:nvPr/>
        </p:nvSpPr>
        <p:spPr>
          <a:xfrm>
            <a:off x="487680" y="4450461"/>
            <a:ext cx="3775520" cy="1035939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6" name="h1.theme@callout.title"/>
          <p:cNvSpPr/>
          <p:nvPr/>
        </p:nvSpPr>
        <p:spPr>
          <a:xfrm>
            <a:off x="853440" y="4621149"/>
            <a:ext cx="3044000" cy="688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Thank you!</a:t>
            </a:r>
            <a:endParaRPr lang="en-US" sz="4536" dirty="0"/>
          </a:p>
        </p:txBody>
      </p:sp>
      <p:sp>
        <p:nvSpPr>
          <p:cNvPr id="7" name="footer.footer"/>
          <p:cNvSpPr/>
          <p:nvPr/>
        </p:nvSpPr>
        <p:spPr>
          <a:xfrm>
            <a:off x="0" y="5974080"/>
            <a:ext cx="12192000" cy="853440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8" name="strong.social.highlight.author"/>
          <p:cNvSpPr/>
          <p:nvPr/>
        </p:nvSpPr>
        <p:spPr>
          <a:xfrm>
            <a:off x="487680" y="6085046"/>
            <a:ext cx="131206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CD34D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Paolo Insogna</a:t>
            </a:r>
            <a:endParaRPr lang="en-US" sz="1555" dirty="0"/>
          </a:p>
        </p:txBody>
      </p:sp>
      <p:sp>
        <p:nvSpPr>
          <p:cNvPr id="9" name="a.social.twitter">
            <a:hlinkClick r:id="rId2" tooltip=""/>
          </p:cNvPr>
          <p:cNvSpPr/>
          <p:nvPr/>
        </p:nvSpPr>
        <p:spPr>
          <a:xfrm>
            <a:off x="3772281" y="6085046"/>
            <a:ext cx="112109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@p_insogna</a:t>
            </a:r>
            <a:endParaRPr lang="en-US" sz="1555" dirty="0"/>
          </a:p>
        </p:txBody>
      </p:sp>
      <p:sp>
        <p:nvSpPr>
          <p:cNvPr id="10" name="span.social.highlight.description"/>
          <p:cNvSpPr/>
          <p:nvPr/>
        </p:nvSpPr>
        <p:spPr>
          <a:xfrm>
            <a:off x="487680" y="6469094"/>
            <a:ext cx="291884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CD34D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Node.js TSC, Principal Engineer</a:t>
            </a:r>
            <a:endParaRPr lang="en-US" sz="1555" dirty="0"/>
          </a:p>
        </p:txBody>
      </p:sp>
      <p:sp>
        <p:nvSpPr>
          <p:cNvPr id="11" name="a.social.email">
            <a:hlinkClick r:id="rId3" tooltip=""/>
          </p:cNvPr>
          <p:cNvSpPr/>
          <p:nvPr/>
        </p:nvSpPr>
        <p:spPr>
          <a:xfrm>
            <a:off x="3772281" y="6469094"/>
            <a:ext cx="295951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paolo.insogna@platformatic.dev</a:t>
            </a:r>
            <a:endParaRPr lang="en-US" sz="1555" dirty="0"/>
          </a:p>
        </p:txBody>
      </p:sp>
      <p:sp>
        <p:nvSpPr>
          <p:cNvPr id="12" name="a.logo"/>
          <p:cNvSpPr/>
          <p:nvPr/>
        </p:nvSpPr>
        <p:spPr>
          <a:xfrm>
            <a:off x="9284684" y="6035040"/>
            <a:ext cx="12192" cy="731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pic>
        <p:nvPicPr>
          <p:cNvPr id="13" name="img.freya@image.image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556" y="6035040"/>
            <a:ext cx="731520" cy="731520"/>
          </a:xfrm>
          <a:prstGeom prst="rect">
            <a:avLst/>
          </a:prstGeom>
        </p:spPr>
      </p:pic>
      <p:sp>
        <p:nvSpPr>
          <p:cNvPr id="14" name="span.text">
            <a:hlinkClick r:id="rId6" tooltip=""/>
          </p:cNvPr>
          <p:cNvSpPr/>
          <p:nvPr/>
        </p:nvSpPr>
        <p:spPr>
          <a:xfrm>
            <a:off x="10627805" y="6295930"/>
            <a:ext cx="10765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Platformatic</a:t>
            </a:r>
            <a:endParaRPr lang="en-US" sz="12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Montserrat</vt:lpstr>
      <vt:lpstr>Inter Light</vt:lpstr>
      <vt:lpstr>Montserrat ExtraBold</vt:lpstr>
      <vt:lpstr>Inter ExtraBold</vt:lpstr>
      <vt:lpstr>Inter</vt:lpstr>
      <vt:lpstr>Roboto Mono</vt:lpstr>
      <vt:lpstr>Montserrat Black</vt:lpstr>
      <vt:lpstr>Bitter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Node.js needs an application server</dc:title>
  <dc:subject>With over 2 billion annual downloads, Node.js is one of the most used web development tools today.
However, its single-threaded nature poses challenges for scaling in modern, high-demand environments. 
In this talk, we’ll explore how an application server can optimize Node.js resource management, streamline development, and enable smoother transitions to microservices.
</dc:subject>
  <dc:creator>Paolo Insogna</dc:creator>
  <cp:lastModifiedBy>Paolo Insogna</cp:lastModifiedBy>
  <cp:revision>1</cp:revision>
  <dcterms:created xsi:type="dcterms:W3CDTF">2026-11-02T14:08:13Z</dcterms:created>
  <dcterms:modified xsi:type="dcterms:W3CDTF">2026-11-02T14:08:13Z</dcterms:modified>
</cp:coreProperties>
</file>