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notesMasterIdLst>
    <p:notesMasterId r:id="rId76"/>
  </p:notesMasterIdLst>
  <p:sldSz cx="12192000" cy="6827520"/>
  <p:notesSz cx="6827520" cy="12192000"/>
  <p:embeddedFontLst>
    <p:embeddedFont>
      <p:font typeface="Montserrat" panose="00000000000000000000" charset="1"/>
      <p:regular r:id="rId82"/>
      <p:bold r:id="rId81"/>
    </p:embeddedFont>
    <p:embeddedFont>
      <p:font typeface="Inter Light" panose="02000503000000020004" charset="1"/>
      <p:regular r:id="rId83"/>
      <p:italic r:id="rId93"/>
    </p:embeddedFont>
    <p:embeddedFont>
      <p:font typeface="Montserrat Black" panose="00000000000000000000" charset="1"/>
      <p:regular r:id="rId84"/>
    </p:embeddedFont>
    <p:embeddedFont>
      <p:font typeface="Inter" panose="02000503000000020004" charset="1"/>
      <p:regular r:id="rId89"/>
      <p:bold r:id="rId85"/>
    </p:embeddedFont>
    <p:embeddedFont>
      <p:font typeface="Bitter" panose="00000000000000000000" charset="1"/>
      <p:regular r:id="rId94"/>
      <p:bold r:id="rId86"/>
      <p:boldItalic r:id="rId91"/>
    </p:embeddedFont>
    <p:embeddedFont>
      <p:font typeface="Montserrat ExtraBold" panose="00000000000000000000" charset="1"/>
      <p:regular r:id="rId87"/>
    </p:embeddedFont>
    <p:embeddedFont>
      <p:font typeface="Inter ExtraBold" panose="02000503000000020004" charset="1"/>
      <p:regular r:id="rId88"/>
    </p:embeddedFont>
    <p:embeddedFont>
      <p:font typeface="Roboto Mono" panose="00000009000000000000" charset="1"/>
      <p:regular r:id="rId92"/>
      <p:bold r:id="rId9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 Id="rId81" Type="http://schemas.openxmlformats.org/officeDocument/2006/relationships/font" Target="fonts/font1.fntdata"/><Relationship Id="rId82" Type="http://schemas.openxmlformats.org/officeDocument/2006/relationships/font" Target="fonts/font2.fntdata"/><Relationship Id="rId83" Type="http://schemas.openxmlformats.org/officeDocument/2006/relationships/font" Target="fonts/font3.fntdata"/><Relationship Id="rId84" Type="http://schemas.openxmlformats.org/officeDocument/2006/relationships/font" Target="fonts/font4.fntdata"/><Relationship Id="rId85" Type="http://schemas.openxmlformats.org/officeDocument/2006/relationships/font" Target="fonts/font5.fntdata"/><Relationship Id="rId86" Type="http://schemas.openxmlformats.org/officeDocument/2006/relationships/font" Target="fonts/font6.fntdata"/><Relationship Id="rId87" Type="http://schemas.openxmlformats.org/officeDocument/2006/relationships/font" Target="fonts/font7.fntdata"/><Relationship Id="rId88" Type="http://schemas.openxmlformats.org/officeDocument/2006/relationships/font" Target="fonts/font8.fntdata"/><Relationship Id="rId89" Type="http://schemas.openxmlformats.org/officeDocument/2006/relationships/font" Target="fonts/font9.fntdata"/><Relationship Id="rId90" Type="http://schemas.openxmlformats.org/officeDocument/2006/relationships/font" Target="fonts/font10.fntdata"/><Relationship Id="rId91" Type="http://schemas.openxmlformats.org/officeDocument/2006/relationships/font" Target="fonts/font11.fntdata"/><Relationship Id="rId92" Type="http://schemas.openxmlformats.org/officeDocument/2006/relationships/font" Target="fonts/font12.fntdata"/><Relationship Id="rId93" Type="http://schemas.openxmlformats.org/officeDocument/2006/relationships/font" Target="fonts/font13.fntdata"/><Relationship Id="rId94" Type="http://schemas.openxmlformats.org/officeDocument/2006/relationships/font" Target="fonts/font1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alleged-node-end" TargetMode="External"/><Relationship Id="rId15" Type="http://schemas.openxmlformats.org/officeDocument/2006/relationships/hyperlink" Target="https://talks.paoloinsogna.dev/pdfs/alleged-node-end.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qr.link/uCLwdt" TargetMode="External"/><Relationship Id="rId1" Type="http://schemas.openxmlformats.org/officeDocument/2006/relationships/image" Target="../media/image-2-1.png"/><Relationship Id="rId2" Type="http://schemas.openxmlformats.org/officeDocument/2006/relationships/image" Target="../media/image-2-2.svg"/><Relationship Id="rId4"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4-1.png"/><Relationship Id="rId2"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svg"/><Relationship Id="rId8" Type="http://schemas.openxmlformats.org/officeDocument/2006/relationships/image" Target="../media/image-4-5.png"/><Relationship Id="rId9" Type="http://schemas.openxmlformats.org/officeDocument/2006/relationships/image" Target="../media/image-4-6.svg"/><Relationship Id="rId11" Type="http://schemas.openxmlformats.org/officeDocument/2006/relationships/image" Target="../media/image-4-7.png"/><Relationship Id="rId12" Type="http://schemas.openxmlformats.org/officeDocument/2006/relationships/image" Target="../media/image-4-8.svg"/><Relationship Id="rId14" Type="http://schemas.openxmlformats.org/officeDocument/2006/relationships/image" Target="../media/image-4-9.png"/><Relationship Id="rId15" Type="http://schemas.openxmlformats.org/officeDocument/2006/relationships/image" Target="../media/image-4-10.svg"/><Relationship Id="rId17" Type="http://schemas.openxmlformats.org/officeDocument/2006/relationships/image" Target="../media/image-4-11.png"/><Relationship Id="rId18" Type="http://schemas.openxmlformats.org/officeDocument/2006/relationships/slideLayout" Target="../slideLayouts/slideLayout1.xml"/><Relationship Id="rId1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image" Target="../media/image-5-3.png"/><Relationship Id="rId7" Type="http://schemas.openxmlformats.org/officeDocument/2006/relationships/image" Target="../media/image-5-4.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twitter.com/@matteocollina" TargetMode="External"/><Relationship Id="rId1"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tiobe.com/tiobe-index/" TargetMode="External"/><Relationship Id="rId1"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w3techs.com/technologies/overview/javascript_library" TargetMode="External"/><Relationship Id="rId1"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survey.stackoverflow.co/2023/#technology-most-popular-technologies" TargetMode="External"/><Relationship Id="rId1"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www.modulecounts.com/" TargetMode="External"/><Relationship Id="rId1"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nodedownloads.nodeland.dev/" TargetMode="External"/><Relationship Id="rId1"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next.ossinsight.io/analyze/nodejs?period=past_12_months#overview" TargetMode="External"/><Relationship Id="rId2" Type="http://schemas.openxmlformats.org/officeDocument/2006/relationships/image" Target="../media/image-30-1.pn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ossinsight.io/analyze/nodejs/node" TargetMode="External"/><Relationship Id="rId2" Type="http://schemas.openxmlformats.org/officeDocument/2006/relationships/image" Target="../media/image-31-1.png"/><Relationship Id="rId3" Type="http://schemas.openxmlformats.org/officeDocument/2006/relationships/image" Target="../media/image-31-2.png"/><Relationship Id="rId4" Type="http://schemas.openxmlformats.org/officeDocument/2006/relationships/slideLayout" Target="../slideLayouts/slideLayout1.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1.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1.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svg"/><Relationship Id="rId3" Type="http://schemas.openxmlformats.org/officeDocument/2006/relationships/image" Target="../media/image-46-3.png"/><Relationship Id="rId4" Type="http://schemas.openxmlformats.org/officeDocument/2006/relationships/image" Target="../media/image-46-4.svg"/><Relationship Id="rId5" Type="http://schemas.openxmlformats.org/officeDocument/2006/relationships/image" Target="../media/image-46-5.png"/><Relationship Id="rId6" Type="http://schemas.openxmlformats.org/officeDocument/2006/relationships/image" Target="../media/image-46-6.svg"/><Relationship Id="rId7" Type="http://schemas.openxmlformats.org/officeDocument/2006/relationships/image" Target="../media/image-46-7.png"/><Relationship Id="rId8" Type="http://schemas.openxmlformats.org/officeDocument/2006/relationships/slideLayout" Target="../slideLayouts/slideLayout1.xml"/><Relationship Id="rId9"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svg"/><Relationship Id="rId3" Type="http://schemas.openxmlformats.org/officeDocument/2006/relationships/image" Target="../media/image-50-3.png"/><Relationship Id="rId4" Type="http://schemas.openxmlformats.org/officeDocument/2006/relationships/image" Target="../media/image-50-4.svg"/><Relationship Id="rId5" Type="http://schemas.openxmlformats.org/officeDocument/2006/relationships/image" Target="../media/image-50-5.png"/><Relationship Id="rId6" Type="http://schemas.openxmlformats.org/officeDocument/2006/relationships/image" Target="../media/image-50-6.svg"/><Relationship Id="rId7" Type="http://schemas.openxmlformats.org/officeDocument/2006/relationships/image" Target="../media/image-50-7.png"/><Relationship Id="rId8" Type="http://schemas.openxmlformats.org/officeDocument/2006/relationships/slideLayout" Target="../slideLayouts/slideLayout1.xml"/><Relationship Id="rId9"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svg"/><Relationship Id="rId3" Type="http://schemas.openxmlformats.org/officeDocument/2006/relationships/image" Target="../media/image-51-3.png"/><Relationship Id="rId4" Type="http://schemas.openxmlformats.org/officeDocument/2006/relationships/image" Target="../media/image-51-4.svg"/><Relationship Id="rId5" Type="http://schemas.openxmlformats.org/officeDocument/2006/relationships/image" Target="../media/image-51-5.png"/><Relationship Id="rId6" Type="http://schemas.openxmlformats.org/officeDocument/2006/relationships/slideLayout" Target="../slideLayouts/slideLayout1.xml"/><Relationship Id="rId7"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svg"/><Relationship Id="rId3" Type="http://schemas.openxmlformats.org/officeDocument/2006/relationships/image" Target="../media/image-52-3.png"/><Relationship Id="rId4" Type="http://schemas.openxmlformats.org/officeDocument/2006/relationships/image" Target="../media/image-52-4.svg"/><Relationship Id="rId5" Type="http://schemas.openxmlformats.org/officeDocument/2006/relationships/image" Target="../media/image-52-5.png"/><Relationship Id="rId6" Type="http://schemas.openxmlformats.org/officeDocument/2006/relationships/image" Target="../media/image-52-6.svg"/><Relationship Id="rId7" Type="http://schemas.openxmlformats.org/officeDocument/2006/relationships/image" Target="../media/image-52-7.png"/><Relationship Id="rId8" Type="http://schemas.openxmlformats.org/officeDocument/2006/relationships/image" Target="../media/image-52-8.svg"/><Relationship Id="rId9" Type="http://schemas.openxmlformats.org/officeDocument/2006/relationships/image" Target="../media/image-52-9.png"/><Relationship Id="rId10" Type="http://schemas.openxmlformats.org/officeDocument/2006/relationships/slideLayout" Target="../slideLayouts/slideLayout1.xml"/><Relationship Id="rId11"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slideLayout" Target="../slideLayouts/slideLayout1.xm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slideLayout" Target="../slideLayouts/slideLayout1.xml"/><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image" Target="../media/image-57-2.png"/><Relationship Id="rId3" Type="http://schemas.openxmlformats.org/officeDocument/2006/relationships/slideLayout" Target="../slideLayouts/slideLayout1.xml"/><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joyeecheung.github.io/blog/2024/03/18/require-esm-in-node-js/" TargetMode="External"/><Relationship Id="rId2" Type="http://schemas.openxmlformats.org/officeDocument/2006/relationships/image" Target="../media/image-58-1.png"/><Relationship Id="rId3" Type="http://schemas.openxmlformats.org/officeDocument/2006/relationships/slideLayout" Target="../slideLayouts/slideLayout1.xml"/><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png"/><Relationship Id="rId3" Type="http://schemas.openxmlformats.org/officeDocument/2006/relationships/slideLayout" Target="../slideLayouts/slideLayout1.xml"/><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image" Target="../media/image-61-2.png"/><Relationship Id="rId3" Type="http://schemas.openxmlformats.org/officeDocument/2006/relationships/slideLayout" Target="../slideLayouts/slideLayout1.xml"/><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2.png"/><Relationship Id="rId3" Type="http://schemas.openxmlformats.org/officeDocument/2006/relationships/slideLayout" Target="../slideLayouts/slideLayout1.xml"/><Relationship Id="rId4"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image" Target="../media/image-63-2.png"/><Relationship Id="rId3" Type="http://schemas.openxmlformats.org/officeDocument/2006/relationships/slideLayout" Target="../slideLayouts/slideLayout1.xml"/><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image" Target="../media/image-64-2.png"/><Relationship Id="rId3" Type="http://schemas.openxmlformats.org/officeDocument/2006/relationships/slideLayout" Target="../slideLayouts/slideLayout1.xml"/><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image" Target="../media/image-69-2.png"/><Relationship Id="rId3" Type="http://schemas.openxmlformats.org/officeDocument/2006/relationships/slideLayout" Target="../slideLayouts/slideLayout1.xml"/><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image" Target="../media/image-70-2.png"/><Relationship Id="rId3" Type="http://schemas.openxmlformats.org/officeDocument/2006/relationships/slideLayout" Target="../slideLayouts/slideLayout1.xml"/><Relationship Id="rId4"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2.png"/><Relationship Id="rId3" Type="http://schemas.openxmlformats.org/officeDocument/2006/relationships/slideLayout" Target="../slideLayouts/slideLayout1.xml"/><Relationship Id="rId4"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image" Target="../media/image-72-2.png"/><Relationship Id="rId3" Type="http://schemas.openxmlformats.org/officeDocument/2006/relationships/slideLayout" Target="../slideLayouts/slideLayout1.xml"/><Relationship Id="rId4"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image" Target="../media/image-73-2.svg"/><Relationship Id="rId3" Type="http://schemas.openxmlformats.org/officeDocument/2006/relationships/image" Target="../media/image-73-3.png"/><Relationship Id="rId4" Type="http://schemas.openxmlformats.org/officeDocument/2006/relationships/image" Target="../media/image-73-4.svg"/><Relationship Id="rId5" Type="http://schemas.openxmlformats.org/officeDocument/2006/relationships/image" Target="../media/image-73-5.png"/><Relationship Id="rId6" Type="http://schemas.openxmlformats.org/officeDocument/2006/relationships/slideLayout" Target="../slideLayouts/slideLayout1.xml"/><Relationship Id="rId7"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74-1.png"/><Relationship Id="rId4" Type="http://schemas.openxmlformats.org/officeDocument/2006/relationships/image" Target="../media/image-74-2.png"/><Relationship Id="rId7" Type="http://schemas.openxmlformats.org/officeDocument/2006/relationships/slideLayout" Target="../slideLayouts/slideLayout1.xml"/><Relationship Id="rId8" Type="http://schemas.openxmlformats.org/officeDocument/2006/relationships/notesSlide" Target="../notesSlides/notesSlide7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967359"/>
            <a:ext cx="2438400" cy="2438400"/>
          </a:xfrm>
          <a:prstGeom prst="rect">
            <a:avLst/>
          </a:prstGeom>
        </p:spPr>
      </p:pic>
      <p:sp>
        <p:nvSpPr>
          <p:cNvPr id="6" name="span.text">
            <a:hlinkClick r:id="rId5" tooltip=""/>
          </p:cNvPr>
          <p:cNvSpPr/>
          <p:nvPr/>
        </p:nvSpPr>
        <p:spPr>
          <a:xfrm>
            <a:off x="5998369" y="1945100"/>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2450878" y="3922014"/>
            <a:ext cx="7290149"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alleged "end" of Node.js</a:t>
            </a:r>
            <a:endParaRPr lang="en-US" sz="3888" dirty="0"/>
          </a:p>
        </p:txBody>
      </p:sp>
      <p:sp>
        <p:nvSpPr>
          <p:cNvPr id="8" name="span"/>
          <p:cNvSpPr/>
          <p:nvPr/>
        </p:nvSpPr>
        <p:spPr>
          <a:xfrm>
            <a:off x="2589562" y="4600956"/>
            <a:ext cx="701268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is much ado about nothing</a:t>
            </a:r>
            <a:endParaRPr lang="en-US" sz="3888" dirty="0"/>
          </a:p>
        </p:txBody>
      </p:sp>
      <p:sp>
        <p:nvSpPr>
          <p:cNvPr id="9" name="span"/>
          <p:cNvSpPr/>
          <p:nvPr/>
        </p:nvSpPr>
        <p:spPr>
          <a:xfrm>
            <a:off x="5115592"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0" name="span"/>
          <p:cNvSpPr/>
          <p:nvPr/>
        </p:nvSpPr>
        <p:spPr>
          <a:xfrm>
            <a:off x="4044410"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7"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0"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8867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can Platformatic help?</a:t>
            </a:r>
            <a:endParaRPr lang="en-US" sz="3240" dirty="0"/>
          </a:p>
        </p:txBody>
      </p:sp>
      <p:sp>
        <p:nvSpPr>
          <p:cNvPr id="5" name="span"/>
          <p:cNvSpPr/>
          <p:nvPr/>
        </p:nvSpPr>
        <p:spPr>
          <a:xfrm>
            <a:off x="487680" y="1571625"/>
            <a:ext cx="135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Platformatic</a:t>
            </a:r>
            <a:endParaRPr lang="en-US" sz="1944" dirty="0"/>
          </a:p>
        </p:txBody>
      </p:sp>
      <p:sp>
        <p:nvSpPr>
          <p:cNvPr id="6" name="span"/>
          <p:cNvSpPr/>
          <p:nvPr/>
        </p:nvSpPr>
        <p:spPr>
          <a:xfrm>
            <a:off x="1934242" y="1571625"/>
            <a:ext cx="6094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gives</a:t>
            </a:r>
            <a:endParaRPr lang="en-US" sz="1944" dirty="0"/>
          </a:p>
        </p:txBody>
      </p:sp>
      <p:sp>
        <p:nvSpPr>
          <p:cNvPr id="7" name="span"/>
          <p:cNvSpPr/>
          <p:nvPr/>
        </p:nvSpPr>
        <p:spPr>
          <a:xfrm>
            <a:off x="2636901" y="1571625"/>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8" name="span"/>
          <p:cNvSpPr/>
          <p:nvPr/>
        </p:nvSpPr>
        <p:spPr>
          <a:xfrm>
            <a:off x="315429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3609785" y="1571625"/>
            <a:ext cx="10639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complete</a:t>
            </a:r>
            <a:endParaRPr lang="en-US" sz="1944" dirty="0"/>
          </a:p>
        </p:txBody>
      </p:sp>
      <p:sp>
        <p:nvSpPr>
          <p:cNvPr id="10" name="span"/>
          <p:cNvSpPr/>
          <p:nvPr/>
        </p:nvSpPr>
        <p:spPr>
          <a:xfrm>
            <a:off x="4766882" y="1571625"/>
            <a:ext cx="1702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out-of-the-box</a:t>
            </a:r>
            <a:endParaRPr lang="en-US" sz="1944" dirty="0"/>
          </a:p>
        </p:txBody>
      </p:sp>
      <p:sp>
        <p:nvSpPr>
          <p:cNvPr id="11" name="span"/>
          <p:cNvSpPr/>
          <p:nvPr/>
        </p:nvSpPr>
        <p:spPr>
          <a:xfrm>
            <a:off x="6563011" y="1571625"/>
            <a:ext cx="976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primitive</a:t>
            </a:r>
            <a:endParaRPr lang="en-US" sz="1944" dirty="0"/>
          </a:p>
        </p:txBody>
      </p:sp>
      <p:sp>
        <p:nvSpPr>
          <p:cNvPr id="12" name="span"/>
          <p:cNvSpPr/>
          <p:nvPr/>
        </p:nvSpPr>
        <p:spPr>
          <a:xfrm>
            <a:off x="7632764"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7943945" y="1571625"/>
            <a:ext cx="8358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deploy,</a:t>
            </a:r>
            <a:endParaRPr lang="en-US" sz="1944" dirty="0"/>
          </a:p>
        </p:txBody>
      </p:sp>
      <p:sp>
        <p:nvSpPr>
          <p:cNvPr id="14" name="span"/>
          <p:cNvSpPr/>
          <p:nvPr/>
        </p:nvSpPr>
        <p:spPr>
          <a:xfrm>
            <a:off x="8872919" y="1571625"/>
            <a:ext cx="10425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optimize,</a:t>
            </a:r>
            <a:endParaRPr lang="en-US" sz="1944" dirty="0"/>
          </a:p>
        </p:txBody>
      </p:sp>
      <p:sp>
        <p:nvSpPr>
          <p:cNvPr id="15" name="span"/>
          <p:cNvSpPr/>
          <p:nvPr/>
        </p:nvSpPr>
        <p:spPr>
          <a:xfrm>
            <a:off x="10008584" y="1571625"/>
            <a:ext cx="11729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autoscale,</a:t>
            </a:r>
            <a:endParaRPr lang="en-US" sz="1944" dirty="0"/>
          </a:p>
        </p:txBody>
      </p:sp>
      <p:sp>
        <p:nvSpPr>
          <p:cNvPr id="16" name="span"/>
          <p:cNvSpPr/>
          <p:nvPr/>
        </p:nvSpPr>
        <p:spPr>
          <a:xfrm>
            <a:off x="11274647"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487680" y="1941957"/>
            <a:ext cx="7817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secure</a:t>
            </a:r>
            <a:endParaRPr lang="en-US" sz="1944" dirty="0"/>
          </a:p>
        </p:txBody>
      </p:sp>
      <p:sp>
        <p:nvSpPr>
          <p:cNvPr id="18" name="span"/>
          <p:cNvSpPr/>
          <p:nvPr/>
        </p:nvSpPr>
        <p:spPr>
          <a:xfrm>
            <a:off x="1338739" y="1941957"/>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9" name="span"/>
          <p:cNvSpPr/>
          <p:nvPr/>
        </p:nvSpPr>
        <p:spPr>
          <a:xfrm>
            <a:off x="1659065" y="1941957"/>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20" name="span"/>
          <p:cNvSpPr/>
          <p:nvPr/>
        </p:nvSpPr>
        <p:spPr>
          <a:xfrm>
            <a:off x="2241423" y="1941957"/>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21" name="span"/>
          <p:cNvSpPr/>
          <p:nvPr/>
        </p:nvSpPr>
        <p:spPr>
          <a:xfrm>
            <a:off x="3191351" y="1941957"/>
            <a:ext cx="6300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apps.</a:t>
            </a:r>
            <a:endParaRPr lang="en-US" sz="1944" dirty="0"/>
          </a:p>
        </p:txBody>
      </p:sp>
      <p:sp>
        <p:nvSpPr>
          <p:cNvPr id="22" name="span"/>
          <p:cNvSpPr/>
          <p:nvPr/>
        </p:nvSpPr>
        <p:spPr>
          <a:xfrm>
            <a:off x="3890772" y="1941957"/>
            <a:ext cx="333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23" name="span"/>
          <p:cNvSpPr/>
          <p:nvPr/>
        </p:nvSpPr>
        <p:spPr>
          <a:xfrm>
            <a:off x="4294061" y="1941957"/>
            <a:ext cx="9842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rewrites,</a:t>
            </a:r>
            <a:endParaRPr lang="en-US" sz="1944" dirty="0"/>
          </a:p>
        </p:txBody>
      </p:sp>
      <p:sp>
        <p:nvSpPr>
          <p:cNvPr id="24" name="span"/>
          <p:cNvSpPr/>
          <p:nvPr/>
        </p:nvSpPr>
        <p:spPr>
          <a:xfrm>
            <a:off x="5347621" y="1941957"/>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25" name="span"/>
          <p:cNvSpPr/>
          <p:nvPr/>
        </p:nvSpPr>
        <p:spPr>
          <a:xfrm>
            <a:off x="5708714" y="1941957"/>
            <a:ext cx="11895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overhauls.</a:t>
            </a:r>
            <a:endParaRPr lang="en-US" sz="1944" dirty="0"/>
          </a:p>
        </p:txBody>
      </p:sp>
      <p:sp>
        <p:nvSpPr>
          <p:cNvPr id="26" name="strong"/>
          <p:cNvSpPr/>
          <p:nvPr/>
        </p:nvSpPr>
        <p:spPr>
          <a:xfrm>
            <a:off x="6967728" y="1941957"/>
            <a:ext cx="52673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Just</a:t>
            </a:r>
            <a:endParaRPr lang="en-US" sz="1944" dirty="0"/>
          </a:p>
        </p:txBody>
      </p:sp>
      <p:sp>
        <p:nvSpPr>
          <p:cNvPr id="27" name="strong"/>
          <p:cNvSpPr/>
          <p:nvPr/>
        </p:nvSpPr>
        <p:spPr>
          <a:xfrm>
            <a:off x="7552849" y="1941957"/>
            <a:ext cx="53235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plug</a:t>
            </a:r>
            <a:endParaRPr lang="en-US" sz="1944" dirty="0"/>
          </a:p>
        </p:txBody>
      </p:sp>
      <p:sp>
        <p:nvSpPr>
          <p:cNvPr id="28" name="strong"/>
          <p:cNvSpPr/>
          <p:nvPr/>
        </p:nvSpPr>
        <p:spPr>
          <a:xfrm>
            <a:off x="8143494" y="1941957"/>
            <a:ext cx="45281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and</a:t>
            </a:r>
            <a:endParaRPr lang="en-US" sz="1944" dirty="0"/>
          </a:p>
        </p:txBody>
      </p:sp>
      <p:sp>
        <p:nvSpPr>
          <p:cNvPr id="29" name="strong"/>
          <p:cNvSpPr/>
          <p:nvPr/>
        </p:nvSpPr>
        <p:spPr>
          <a:xfrm>
            <a:off x="8654701" y="1941957"/>
            <a:ext cx="583311"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play.</a:t>
            </a:r>
            <a:endParaRPr lang="en-US" sz="1944" dirty="0"/>
          </a:p>
        </p:txBody>
      </p:sp>
      <p:pic>
        <p:nvPicPr>
          <p:cNvPr id="30"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769489"/>
            <a:ext cx="4486656" cy="2438400"/>
          </a:xfrm>
          <a:prstGeom prst="rect">
            <a:avLst/>
          </a:prstGeom>
        </p:spPr>
      </p:pic>
      <p:sp>
        <p:nvSpPr>
          <p:cNvPr id="31" name="a">
            <a:hlinkClick r:id="rId3" tooltip=""/>
          </p:cNvPr>
          <p:cNvSpPr/>
          <p:nvPr/>
        </p:nvSpPr>
        <p:spPr>
          <a:xfrm>
            <a:off x="4755071" y="5421249"/>
            <a:ext cx="26818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https://qr.link/uCLwdt</a:t>
            </a:r>
            <a:endParaRPr lang="en-US" sz="1944" dirty="0"/>
          </a:p>
        </p:txBody>
      </p:sp>
      <p:pic>
        <p:nvPicPr>
          <p:cNvPr id="32"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336292"/>
            <a:ext cx="426215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Don't count your</a:t>
            </a:r>
            <a:endParaRPr lang="en-US" sz="4277" dirty="0"/>
          </a:p>
        </p:txBody>
      </p:sp>
      <p:sp>
        <p:nvSpPr>
          <p:cNvPr id="5" name="span"/>
          <p:cNvSpPr/>
          <p:nvPr/>
        </p:nvSpPr>
        <p:spPr>
          <a:xfrm>
            <a:off x="487680" y="3083052"/>
            <a:ext cx="406279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chickens before</a:t>
            </a:r>
            <a:endParaRPr lang="en-US" sz="4277" dirty="0"/>
          </a:p>
        </p:txBody>
      </p:sp>
      <p:sp>
        <p:nvSpPr>
          <p:cNvPr id="6" name="span"/>
          <p:cNvSpPr/>
          <p:nvPr/>
        </p:nvSpPr>
        <p:spPr>
          <a:xfrm>
            <a:off x="487680" y="3829812"/>
            <a:ext cx="285159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they hatch.</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962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First of all, let's give</a:t>
            </a:r>
            <a:endParaRPr lang="en-US" sz="3240" dirty="0"/>
          </a:p>
        </p:txBody>
      </p:sp>
      <p:sp>
        <p:nvSpPr>
          <p:cNvPr id="5" name="span"/>
          <p:cNvSpPr/>
          <p:nvPr/>
        </p:nvSpPr>
        <p:spPr>
          <a:xfrm>
            <a:off x="487680" y="1083945"/>
            <a:ext cx="16825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credits!</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487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8" name="span"/>
          <p:cNvSpPr/>
          <p:nvPr/>
        </p:nvSpPr>
        <p:spPr>
          <a:xfrm>
            <a:off x="1126141" y="2137410"/>
            <a:ext cx="3990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9" name="span"/>
          <p:cNvSpPr/>
          <p:nvPr/>
        </p:nvSpPr>
        <p:spPr>
          <a:xfrm>
            <a:off x="1676210" y="2137410"/>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0" name="span"/>
          <p:cNvSpPr/>
          <p:nvPr/>
        </p:nvSpPr>
        <p:spPr>
          <a:xfrm>
            <a:off x="2235803" y="2137410"/>
            <a:ext cx="10350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originally</a:t>
            </a:r>
            <a:endParaRPr lang="en-US" sz="1944" dirty="0"/>
          </a:p>
        </p:txBody>
      </p:sp>
      <p:sp>
        <p:nvSpPr>
          <p:cNvPr id="11" name="span"/>
          <p:cNvSpPr/>
          <p:nvPr/>
        </p:nvSpPr>
        <p:spPr>
          <a:xfrm>
            <a:off x="3421952" y="2137410"/>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been</a:t>
            </a:r>
            <a:endParaRPr lang="en-US" sz="1944" dirty="0"/>
          </a:p>
        </p:txBody>
      </p:sp>
      <p:sp>
        <p:nvSpPr>
          <p:cNvPr id="12" name="span"/>
          <p:cNvSpPr/>
          <p:nvPr/>
        </p:nvSpPr>
        <p:spPr>
          <a:xfrm>
            <a:off x="4153186" y="2137410"/>
            <a:ext cx="10227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authored</a:t>
            </a:r>
            <a:endParaRPr lang="en-US" sz="1944" dirty="0"/>
          </a:p>
        </p:txBody>
      </p:sp>
      <p:sp>
        <p:nvSpPr>
          <p:cNvPr id="13" name="span"/>
          <p:cNvSpPr/>
          <p:nvPr/>
        </p:nvSpPr>
        <p:spPr>
          <a:xfrm>
            <a:off x="5327047" y="2137410"/>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4" name="span"/>
          <p:cNvSpPr/>
          <p:nvPr/>
        </p:nvSpPr>
        <p:spPr>
          <a:xfrm>
            <a:off x="487680" y="2507742"/>
            <a:ext cx="135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Platformatic</a:t>
            </a:r>
            <a:endParaRPr lang="en-US" sz="1944" dirty="0"/>
          </a:p>
        </p:txBody>
      </p:sp>
      <p:sp>
        <p:nvSpPr>
          <p:cNvPr id="15" name="span"/>
          <p:cNvSpPr/>
          <p:nvPr/>
        </p:nvSpPr>
        <p:spPr>
          <a:xfrm>
            <a:off x="1995297" y="2507742"/>
            <a:ext cx="5168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CTO</a:t>
            </a:r>
            <a:endParaRPr lang="en-US" sz="1944" dirty="0"/>
          </a:p>
        </p:txBody>
      </p:sp>
      <p:sp>
        <p:nvSpPr>
          <p:cNvPr id="16" name="span"/>
          <p:cNvSpPr/>
          <p:nvPr/>
        </p:nvSpPr>
        <p:spPr>
          <a:xfrm>
            <a:off x="2666429" y="2507742"/>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3250311" y="2507742"/>
            <a:ext cx="6701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friend</a:t>
            </a:r>
            <a:endParaRPr lang="en-US" sz="1944" dirty="0"/>
          </a:p>
        </p:txBody>
      </p:sp>
      <p:sp>
        <p:nvSpPr>
          <p:cNvPr id="18" name="span"/>
          <p:cNvSpPr/>
          <p:nvPr/>
        </p:nvSpPr>
        <p:spPr>
          <a:xfrm>
            <a:off x="4074795" y="2507742"/>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9" name="span"/>
          <p:cNvSpPr/>
          <p:nvPr/>
        </p:nvSpPr>
        <p:spPr>
          <a:xfrm>
            <a:off x="4460653" y="2507742"/>
            <a:ext cx="6311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mine,</a:t>
            </a:r>
            <a:endParaRPr lang="en-US" sz="1944" dirty="0"/>
          </a:p>
        </p:txBody>
      </p:sp>
      <p:sp>
        <p:nvSpPr>
          <p:cNvPr id="20" name="span"/>
          <p:cNvSpPr/>
          <p:nvPr/>
        </p:nvSpPr>
        <p:spPr>
          <a:xfrm>
            <a:off x="5246084" y="2507742"/>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1" name="span"/>
          <p:cNvSpPr/>
          <p:nvPr/>
        </p:nvSpPr>
        <p:spPr>
          <a:xfrm>
            <a:off x="487680" y="2878074"/>
            <a:ext cx="487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only</a:t>
            </a:r>
            <a:endParaRPr lang="en-US" sz="1944" dirty="0"/>
          </a:p>
        </p:txBody>
      </p:sp>
      <p:sp>
        <p:nvSpPr>
          <p:cNvPr id="22" name="span"/>
          <p:cNvSpPr/>
          <p:nvPr/>
        </p:nvSpPr>
        <p:spPr>
          <a:xfrm>
            <a:off x="2782443" y="2878074"/>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3" name="strong"/>
          <p:cNvSpPr/>
          <p:nvPr/>
        </p:nvSpPr>
        <p:spPr>
          <a:xfrm>
            <a:off x="1044512" y="2878074"/>
            <a:ext cx="84763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Matteo</a:t>
            </a:r>
            <a:endParaRPr lang="en-US" sz="1944" dirty="0"/>
          </a:p>
        </p:txBody>
      </p:sp>
      <p:sp>
        <p:nvSpPr>
          <p:cNvPr id="24" name="strong"/>
          <p:cNvSpPr/>
          <p:nvPr/>
        </p:nvSpPr>
        <p:spPr>
          <a:xfrm>
            <a:off x="1950530" y="2878074"/>
            <a:ext cx="83191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Collina</a:t>
            </a:r>
            <a:endParaRPr lang="en-US" sz="1944" dirty="0"/>
          </a:p>
        </p:txBody>
      </p:sp>
      <p:sp>
        <p:nvSpPr>
          <p:cNvPr id="25" name="strong"/>
          <p:cNvSpPr/>
          <p:nvPr/>
        </p:nvSpPr>
        <p:spPr>
          <a:xfrm>
            <a:off x="487680" y="3723894"/>
            <a:ext cx="117509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Whatever</a:t>
            </a:r>
            <a:endParaRPr lang="en-US" sz="1944" dirty="0"/>
          </a:p>
        </p:txBody>
      </p:sp>
      <p:sp>
        <p:nvSpPr>
          <p:cNvPr id="26" name="strong"/>
          <p:cNvSpPr/>
          <p:nvPr/>
        </p:nvSpPr>
        <p:spPr>
          <a:xfrm>
            <a:off x="1922240" y="3723894"/>
            <a:ext cx="592836"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goes</a:t>
            </a:r>
            <a:endParaRPr lang="en-US" sz="1944" dirty="0"/>
          </a:p>
        </p:txBody>
      </p:sp>
      <p:sp>
        <p:nvSpPr>
          <p:cNvPr id="27" name="strong"/>
          <p:cNvSpPr/>
          <p:nvPr/>
        </p:nvSpPr>
        <p:spPr>
          <a:xfrm>
            <a:off x="2774633" y="3723894"/>
            <a:ext cx="7656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wrong</a:t>
            </a:r>
            <a:endParaRPr lang="en-US" sz="1944" dirty="0"/>
          </a:p>
        </p:txBody>
      </p:sp>
      <p:sp>
        <p:nvSpPr>
          <p:cNvPr id="28" name="strong"/>
          <p:cNvSpPr/>
          <p:nvPr/>
        </p:nvSpPr>
        <p:spPr>
          <a:xfrm>
            <a:off x="3799808" y="3723894"/>
            <a:ext cx="74818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today,</a:t>
            </a:r>
            <a:endParaRPr lang="en-US" sz="1944" dirty="0"/>
          </a:p>
        </p:txBody>
      </p:sp>
      <p:sp>
        <p:nvSpPr>
          <p:cNvPr id="29" name="strong"/>
          <p:cNvSpPr/>
          <p:nvPr/>
        </p:nvSpPr>
        <p:spPr>
          <a:xfrm>
            <a:off x="4807553" y="3723894"/>
            <a:ext cx="800767"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please</a:t>
            </a:r>
            <a:endParaRPr lang="en-US" sz="1944" dirty="0"/>
          </a:p>
        </p:txBody>
      </p:sp>
      <p:sp>
        <p:nvSpPr>
          <p:cNvPr id="30" name="strong"/>
          <p:cNvSpPr/>
          <p:nvPr/>
        </p:nvSpPr>
        <p:spPr>
          <a:xfrm>
            <a:off x="487680" y="4069556"/>
            <a:ext cx="11085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complain</a:t>
            </a:r>
            <a:endParaRPr lang="en-US" sz="1944" dirty="0"/>
          </a:p>
        </p:txBody>
      </p:sp>
      <p:sp>
        <p:nvSpPr>
          <p:cNvPr id="31" name="strong"/>
          <p:cNvSpPr/>
          <p:nvPr/>
        </p:nvSpPr>
        <p:spPr>
          <a:xfrm>
            <a:off x="1654588" y="4069556"/>
            <a:ext cx="91859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directly</a:t>
            </a:r>
            <a:endParaRPr lang="en-US" sz="1944" dirty="0"/>
          </a:p>
        </p:txBody>
      </p:sp>
      <p:sp>
        <p:nvSpPr>
          <p:cNvPr id="32" name="strong"/>
          <p:cNvSpPr/>
          <p:nvPr/>
        </p:nvSpPr>
        <p:spPr>
          <a:xfrm>
            <a:off x="2631472" y="4069556"/>
            <a:ext cx="239554"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a:t>
            </a:r>
            <a:endParaRPr lang="en-US" sz="1944" dirty="0"/>
          </a:p>
        </p:txBody>
      </p:sp>
      <p:sp>
        <p:nvSpPr>
          <p:cNvPr id="33" name="strong"/>
          <p:cNvSpPr/>
          <p:nvPr/>
        </p:nvSpPr>
        <p:spPr>
          <a:xfrm>
            <a:off x="2929414" y="4069556"/>
            <a:ext cx="44596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him</a:t>
            </a:r>
            <a:endParaRPr lang="en-US" sz="1944" dirty="0"/>
          </a:p>
        </p:txBody>
      </p:sp>
      <p:sp>
        <p:nvSpPr>
          <p:cNvPr id="34" name="strong"/>
          <p:cNvSpPr/>
          <p:nvPr/>
        </p:nvSpPr>
        <p:spPr>
          <a:xfrm>
            <a:off x="3433763" y="4069556"/>
            <a:ext cx="30518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on</a:t>
            </a:r>
            <a:endParaRPr lang="en-US" sz="1944" dirty="0"/>
          </a:p>
        </p:txBody>
      </p:sp>
      <p:sp>
        <p:nvSpPr>
          <p:cNvPr id="35" name="strong"/>
          <p:cNvSpPr/>
          <p:nvPr/>
        </p:nvSpPr>
        <p:spPr>
          <a:xfrm>
            <a:off x="3797332" y="4069556"/>
            <a:ext cx="93306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Twitter!</a:t>
            </a:r>
            <a:endParaRPr lang="en-US" sz="1944" dirty="0"/>
          </a:p>
        </p:txBody>
      </p:sp>
      <p:sp>
        <p:nvSpPr>
          <p:cNvPr id="36" name="a">
            <a:hlinkClick r:id="rId2" tooltip=""/>
          </p:cNvPr>
          <p:cNvSpPr/>
          <p:nvPr/>
        </p:nvSpPr>
        <p:spPr>
          <a:xfrm>
            <a:off x="487680" y="4854131"/>
            <a:ext cx="188823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@matteocollina</a:t>
            </a:r>
            <a:endParaRPr lang="en-US" sz="1944" dirty="0"/>
          </a:p>
        </p:txBody>
      </p:sp>
      <p:pic>
        <p:nvPicPr>
          <p:cNvPr id="37"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36853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 think we should start by looking at numbers.</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1541145"/>
            <a:ext cx="6128385" cy="3048000"/>
          </a:xfrm>
          <a:prstGeom prst="rect">
            <a:avLst/>
          </a:prstGeom>
        </p:spPr>
      </p:pic>
      <p:sp>
        <p:nvSpPr>
          <p:cNvPr id="6" name="span.theme@block.theme@align-center"/>
          <p:cNvSpPr/>
          <p:nvPr/>
        </p:nvSpPr>
        <p:spPr>
          <a:xfrm>
            <a:off x="5483066" y="5107305"/>
            <a:ext cx="23461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 downloads per year</a:t>
            </a:r>
            <a:endParaRPr lang="en-US" sz="1944" dirty="0"/>
          </a:p>
        </p:txBody>
      </p:sp>
      <p:sp>
        <p:nvSpPr>
          <p:cNvPr id="7" name="strong"/>
          <p:cNvSpPr/>
          <p:nvPr/>
        </p:nvSpPr>
        <p:spPr>
          <a:xfrm>
            <a:off x="4362641" y="5107305"/>
            <a:ext cx="112042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30 Billion</a:t>
            </a:r>
            <a:endParaRPr lang="en-US" sz="1944"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quote.bad"/>
          <p:cNvSpPr/>
          <p:nvPr/>
        </p:nvSpPr>
        <p:spPr>
          <a:xfrm>
            <a:off x="0" y="0"/>
            <a:ext cx="12192000" cy="6827520"/>
          </a:xfrm>
          <a:prstGeom prst="rect">
            <a:avLst/>
          </a:prstGeom>
          <a:solidFill>
            <a:srgbClr val="DC2626"/>
          </a:solidFill>
          <a:ln w="12700">
            <a:solidFill>
              <a:srgbClr val="DC2626">
                <a:alpha val="0"/>
              </a:srgbClr>
            </a:solidFill>
            <a:prstDash val="solid"/>
          </a:ln>
        </p:spPr>
      </p:sp>
      <p:pic>
        <p:nvPicPr>
          <p:cNvPr id="4" name="svg.freya@svg.theme@icon.icon.primary.ba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bad"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9480137"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Usually we read this all over the internet...</a:t>
            </a:r>
            <a:endParaRPr lang="en-US" sz="3240" dirty="0"/>
          </a:p>
        </p:txBody>
      </p:sp>
      <p:sp>
        <p:nvSpPr>
          <p:cNvPr id="7" name="span.sentence.bad"/>
          <p:cNvSpPr/>
          <p:nvPr/>
        </p:nvSpPr>
        <p:spPr>
          <a:xfrm>
            <a:off x="487680" y="2988469"/>
            <a:ext cx="832304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“ZYX will flip the default backend JavaScript</a:t>
            </a:r>
            <a:endParaRPr lang="en-US" sz="3240" dirty="0"/>
          </a:p>
        </p:txBody>
      </p:sp>
      <p:sp>
        <p:nvSpPr>
          <p:cNvPr id="8" name="span.sentence.bad"/>
          <p:cNvSpPr/>
          <p:nvPr/>
        </p:nvSpPr>
        <p:spPr>
          <a:xfrm>
            <a:off x="487680" y="3554254"/>
            <a:ext cx="422967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runtime from Node.js”</a:t>
            </a:r>
            <a:endParaRPr lang="en-US" sz="3240" dirty="0"/>
          </a:p>
        </p:txBody>
      </p:sp>
      <p:sp>
        <p:nvSpPr>
          <p:cNvPr id="9" name="strong.author.bad"/>
          <p:cNvSpPr/>
          <p:nvPr/>
        </p:nvSpPr>
        <p:spPr>
          <a:xfrm>
            <a:off x="487680" y="4107847"/>
            <a:ext cx="3087148"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Random excited user #1</a:t>
            </a:r>
            <a:endParaRPr lang="en-US" sz="1944" dirty="0"/>
          </a:p>
        </p:txBody>
      </p:sp>
      <p:pic>
        <p:nvPicPr>
          <p:cNvPr id="10"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quote.bad"/>
          <p:cNvSpPr/>
          <p:nvPr/>
        </p:nvSpPr>
        <p:spPr>
          <a:xfrm>
            <a:off x="0" y="0"/>
            <a:ext cx="12192000" cy="6827520"/>
          </a:xfrm>
          <a:prstGeom prst="rect">
            <a:avLst/>
          </a:prstGeom>
          <a:solidFill>
            <a:srgbClr val="DC2626"/>
          </a:solidFill>
          <a:ln w="12700">
            <a:solidFill>
              <a:srgbClr val="DC2626">
                <a:alpha val="0"/>
              </a:srgbClr>
            </a:solidFill>
            <a:prstDash val="solid"/>
          </a:ln>
        </p:spPr>
      </p:sp>
      <p:pic>
        <p:nvPicPr>
          <p:cNvPr id="4" name="svg.freya@svg.theme@icon.icon.primary.ba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bad"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7684865"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 or, actually, something like this.</a:t>
            </a:r>
            <a:endParaRPr lang="en-US" sz="3240" dirty="0"/>
          </a:p>
        </p:txBody>
      </p:sp>
      <p:sp>
        <p:nvSpPr>
          <p:cNvPr id="7" name="span.sentence.bad"/>
          <p:cNvSpPr/>
          <p:nvPr/>
        </p:nvSpPr>
        <p:spPr>
          <a:xfrm>
            <a:off x="487680" y="3271361"/>
            <a:ext cx="490156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“XYZ will destroy Node.js”</a:t>
            </a:r>
            <a:endParaRPr lang="en-US" sz="3240" dirty="0"/>
          </a:p>
        </p:txBody>
      </p:sp>
      <p:sp>
        <p:nvSpPr>
          <p:cNvPr id="8" name="strong.author.bad"/>
          <p:cNvSpPr/>
          <p:nvPr/>
        </p:nvSpPr>
        <p:spPr>
          <a:xfrm>
            <a:off x="487680" y="3824954"/>
            <a:ext cx="313601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Random excited user #2</a:t>
            </a:r>
            <a:endParaRPr lang="en-US" sz="1944" dirty="0"/>
          </a:p>
        </p:txBody>
      </p:sp>
      <p:pic>
        <p:nvPicPr>
          <p:cNvPr id="9"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474935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This talk is about a</a:t>
            </a:r>
            <a:endParaRPr lang="en-US" sz="4277" dirty="0"/>
          </a:p>
        </p:txBody>
      </p:sp>
      <p:sp>
        <p:nvSpPr>
          <p:cNvPr id="5" name="span"/>
          <p:cNvSpPr/>
          <p:nvPr/>
        </p:nvSpPr>
        <p:spPr>
          <a:xfrm>
            <a:off x="487680" y="3083052"/>
            <a:ext cx="406822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question we are</a:t>
            </a:r>
            <a:endParaRPr lang="en-US" sz="4277" dirty="0"/>
          </a:p>
        </p:txBody>
      </p:sp>
      <p:sp>
        <p:nvSpPr>
          <p:cNvPr id="6" name="span"/>
          <p:cNvSpPr/>
          <p:nvPr/>
        </p:nvSpPr>
        <p:spPr>
          <a:xfrm>
            <a:off x="487680" y="3829812"/>
            <a:ext cx="460600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trying to answer…</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5997035"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5265896"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Is Node.js dead yet?</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2658713"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1927574"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Period.</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323844"/>
            <a:ext cx="436206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 me tell you a</a:t>
            </a:r>
            <a:endParaRPr lang="en-US" sz="4277" dirty="0"/>
          </a:p>
        </p:txBody>
      </p:sp>
      <p:sp>
        <p:nvSpPr>
          <p:cNvPr id="5" name="span"/>
          <p:cNvSpPr/>
          <p:nvPr/>
        </p:nvSpPr>
        <p:spPr>
          <a:xfrm>
            <a:off x="487680" y="4070604"/>
            <a:ext cx="17728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secret!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083308"/>
            <a:ext cx="28403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a:t>
            </a:r>
            <a:endParaRPr lang="en-US" sz="1944" dirty="0"/>
          </a:p>
        </p:txBody>
      </p:sp>
      <p:sp>
        <p:nvSpPr>
          <p:cNvPr id="8" name="span"/>
          <p:cNvSpPr/>
          <p:nvPr/>
        </p:nvSpPr>
        <p:spPr>
          <a:xfrm>
            <a:off x="922211" y="2083308"/>
            <a:ext cx="25098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all</a:t>
            </a:r>
            <a:endParaRPr lang="en-US" sz="1944" dirty="0"/>
          </a:p>
        </p:txBody>
      </p:sp>
      <p:sp>
        <p:nvSpPr>
          <p:cNvPr id="9" name="span"/>
          <p:cNvSpPr/>
          <p:nvPr/>
        </p:nvSpPr>
        <p:spPr>
          <a:xfrm>
            <a:off x="1323594" y="2083308"/>
            <a:ext cx="23155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of</a:t>
            </a:r>
            <a:endParaRPr lang="en-US" sz="1944" dirty="0"/>
          </a:p>
        </p:txBody>
      </p:sp>
      <p:sp>
        <p:nvSpPr>
          <p:cNvPr id="10" name="span"/>
          <p:cNvSpPr/>
          <p:nvPr/>
        </p:nvSpPr>
        <p:spPr>
          <a:xfrm>
            <a:off x="1705642" y="2083308"/>
            <a:ext cx="4242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1" name="span"/>
          <p:cNvSpPr/>
          <p:nvPr/>
        </p:nvSpPr>
        <p:spPr>
          <a:xfrm>
            <a:off x="2280380" y="2083308"/>
            <a:ext cx="42843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that</a:t>
            </a:r>
            <a:endParaRPr lang="en-US" sz="1944" dirty="0"/>
          </a:p>
        </p:txBody>
      </p:sp>
      <p:sp>
        <p:nvSpPr>
          <p:cNvPr id="12" name="span"/>
          <p:cNvSpPr/>
          <p:nvPr/>
        </p:nvSpPr>
        <p:spPr>
          <a:xfrm>
            <a:off x="2859215" y="2083308"/>
            <a:ext cx="62598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"aim"</a:t>
            </a:r>
            <a:endParaRPr lang="en-US" sz="1944" dirty="0"/>
          </a:p>
        </p:txBody>
      </p:sp>
      <p:sp>
        <p:nvSpPr>
          <p:cNvPr id="13" name="span"/>
          <p:cNvSpPr/>
          <p:nvPr/>
        </p:nvSpPr>
        <p:spPr>
          <a:xfrm>
            <a:off x="3635693" y="2083308"/>
            <a:ext cx="21802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4004120" y="2083308"/>
            <a:ext cx="85639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destroy</a:t>
            </a:r>
            <a:endParaRPr lang="en-US" sz="1944" dirty="0"/>
          </a:p>
        </p:txBody>
      </p:sp>
      <p:sp>
        <p:nvSpPr>
          <p:cNvPr id="15" name="span"/>
          <p:cNvSpPr/>
          <p:nvPr/>
        </p:nvSpPr>
        <p:spPr>
          <a:xfrm>
            <a:off x="5011007" y="2083308"/>
            <a:ext cx="59731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other</a:t>
            </a:r>
            <a:endParaRPr lang="en-US" sz="1944" dirty="0"/>
          </a:p>
        </p:txBody>
      </p:sp>
      <p:sp>
        <p:nvSpPr>
          <p:cNvPr id="16" name="span"/>
          <p:cNvSpPr/>
          <p:nvPr/>
        </p:nvSpPr>
        <p:spPr>
          <a:xfrm>
            <a:off x="487680" y="2453640"/>
            <a:ext cx="167963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technologies...</a:t>
            </a:r>
            <a:endParaRPr lang="en-US" sz="1944" dirty="0"/>
          </a:p>
        </p:txBody>
      </p:sp>
      <p:pic>
        <p:nvPicPr>
          <p:cNvPr id="1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24256"/>
            <a:ext cx="482831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technology born in </a:t>
            </a:r>
            <a:endParaRPr lang="en-US" sz="3240" dirty="0"/>
          </a:p>
        </p:txBody>
      </p:sp>
      <p:sp>
        <p:nvSpPr>
          <p:cNvPr id="5" name="span"/>
          <p:cNvSpPr/>
          <p:nvPr/>
        </p:nvSpPr>
        <p:spPr>
          <a:xfrm>
            <a:off x="6246400" y="524256"/>
            <a:ext cx="36379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is on the RAISE!</a:t>
            </a:r>
            <a:endParaRPr lang="en-US" sz="3240" dirty="0"/>
          </a:p>
        </p:txBody>
      </p:sp>
      <p:sp>
        <p:nvSpPr>
          <p:cNvPr id="6" name="em"/>
          <p:cNvSpPr/>
          <p:nvPr/>
        </p:nvSpPr>
        <p:spPr>
          <a:xfrm>
            <a:off x="5315998" y="524256"/>
            <a:ext cx="930402" cy="499872"/>
          </a:xfrm>
          <a:prstGeom prst="rect">
            <a:avLst/>
          </a:prstGeom>
          <a:noFill/>
          <a:ln/>
        </p:spPr>
        <p:txBody>
          <a:bodyPr wrap="none" lIns="0" tIns="0" rIns="0" bIns="0" rtlCol="0" anchor="ctr"/>
          <a:lstStyle/>
          <a:p>
            <a:pPr indent="0" marL="0">
              <a:buNone/>
            </a:pPr>
            <a:r>
              <a:rPr lang="en-US" sz="3240" b="1" u="none" dirty="0">
                <a:solidFill>
                  <a:srgbClr val="2563EB"/>
                </a:solidFill>
                <a:latin typeface="Montserrat" pitchFamily="34" charset="0"/>
                <a:ea typeface="Montserrat" pitchFamily="34" charset="-122"/>
                <a:cs typeface="Montserrat" pitchFamily="34" charset="-120"/>
              </a:rPr>
              <a:t>1959</a:t>
            </a:r>
            <a:endParaRPr lang="en-US" sz="3240" dirty="0"/>
          </a:p>
        </p:txBody>
      </p:sp>
      <p:pic>
        <p:nvPicPr>
          <p:cNvPr id="7" name="img.freya@image.theme@default.image.with-content" descr="preencoded.png">    </p:cNvPr>
          <p:cNvPicPr>
            <a:picLocks noChangeAspect="1"/>
          </p:cNvPicPr>
          <p:nvPr/>
        </p:nvPicPr>
        <p:blipFill>
          <a:blip r:embed="rId1"/>
          <a:stretch>
            <a:fillRect/>
          </a:stretch>
        </p:blipFill>
        <p:spPr>
          <a:xfrm>
            <a:off x="3031808" y="2409444"/>
            <a:ext cx="6128385" cy="3048000"/>
          </a:xfrm>
          <a:prstGeom prst="rect">
            <a:avLst/>
          </a:prstGeom>
        </p:spPr>
      </p:pic>
      <p:sp>
        <p:nvSpPr>
          <p:cNvPr id="8" name="span"/>
          <p:cNvSpPr/>
          <p:nvPr/>
        </p:nvSpPr>
        <p:spPr>
          <a:xfrm>
            <a:off x="487680" y="1581912"/>
            <a:ext cx="589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9" name="span"/>
          <p:cNvSpPr/>
          <p:nvPr/>
        </p:nvSpPr>
        <p:spPr>
          <a:xfrm>
            <a:off x="1147001" y="1581912"/>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0" name="span"/>
          <p:cNvSpPr/>
          <p:nvPr/>
        </p:nvSpPr>
        <p:spPr>
          <a:xfrm>
            <a:off x="1640681" y="1581912"/>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11" name="span"/>
          <p:cNvSpPr/>
          <p:nvPr/>
        </p:nvSpPr>
        <p:spPr>
          <a:xfrm>
            <a:off x="2262759" y="1581912"/>
            <a:ext cx="6598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heard</a:t>
            </a:r>
            <a:endParaRPr lang="en-US" sz="1944" dirty="0"/>
          </a:p>
        </p:txBody>
      </p:sp>
      <p:sp>
        <p:nvSpPr>
          <p:cNvPr id="12" name="span"/>
          <p:cNvSpPr/>
          <p:nvPr/>
        </p:nvSpPr>
        <p:spPr>
          <a:xfrm>
            <a:off x="2991993" y="1581912"/>
            <a:ext cx="649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13" name="span"/>
          <p:cNvSpPr/>
          <p:nvPr/>
        </p:nvSpPr>
        <p:spPr>
          <a:xfrm>
            <a:off x="4577239" y="1581912"/>
            <a:ext cx="1236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4" name="strong"/>
          <p:cNvSpPr/>
          <p:nvPr/>
        </p:nvSpPr>
        <p:spPr>
          <a:xfrm>
            <a:off x="3711131" y="1581912"/>
            <a:ext cx="866108"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COBOL</a:t>
            </a:r>
            <a:endParaRPr lang="en-US" sz="1944" dirty="0"/>
          </a:p>
        </p:txBody>
      </p:sp>
      <p:sp>
        <p:nvSpPr>
          <p:cNvPr id="15" name="span"/>
          <p:cNvSpPr/>
          <p:nvPr/>
        </p:nvSpPr>
        <p:spPr>
          <a:xfrm>
            <a:off x="487680" y="5975604"/>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6" name="a">
            <a:hlinkClick r:id="rId2" tooltip=""/>
          </p:cNvPr>
          <p:cNvSpPr/>
          <p:nvPr/>
        </p:nvSpPr>
        <p:spPr>
          <a:xfrm>
            <a:off x="1440275" y="5975604"/>
            <a:ext cx="438988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https://www.tiobe.com/tiobe-index/</a:t>
            </a:r>
            <a:endParaRPr lang="en-US" sz="1944" dirty="0"/>
          </a:p>
        </p:txBody>
      </p:sp>
      <p:pic>
        <p:nvPicPr>
          <p:cNvPr id="17"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24256"/>
            <a:ext cx="39806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jQuery is used by </a:t>
            </a:r>
            <a:endParaRPr lang="en-US" sz="3240" dirty="0"/>
          </a:p>
        </p:txBody>
      </p:sp>
      <p:sp>
        <p:nvSpPr>
          <p:cNvPr id="5" name="span"/>
          <p:cNvSpPr/>
          <p:nvPr/>
        </p:nvSpPr>
        <p:spPr>
          <a:xfrm>
            <a:off x="5762149" y="524256"/>
            <a:ext cx="52266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of the JS-enabled sites</a:t>
            </a:r>
            <a:endParaRPr lang="en-US" sz="3240" dirty="0"/>
          </a:p>
        </p:txBody>
      </p:sp>
      <p:sp>
        <p:nvSpPr>
          <p:cNvPr id="6" name="em"/>
          <p:cNvSpPr/>
          <p:nvPr/>
        </p:nvSpPr>
        <p:spPr>
          <a:xfrm>
            <a:off x="4468368" y="524256"/>
            <a:ext cx="1293781" cy="499872"/>
          </a:xfrm>
          <a:prstGeom prst="rect">
            <a:avLst/>
          </a:prstGeom>
          <a:noFill/>
          <a:ln/>
        </p:spPr>
        <p:txBody>
          <a:bodyPr wrap="none" lIns="0" tIns="0" rIns="0" bIns="0" rtlCol="0" anchor="ctr"/>
          <a:lstStyle/>
          <a:p>
            <a:pPr indent="0" marL="0">
              <a:buNone/>
            </a:pPr>
            <a:r>
              <a:rPr lang="en-US" sz="3240" b="1" u="none" dirty="0">
                <a:solidFill>
                  <a:srgbClr val="2563EB"/>
                </a:solidFill>
                <a:latin typeface="Montserrat" pitchFamily="34" charset="0"/>
                <a:ea typeface="Montserrat" pitchFamily="34" charset="-122"/>
                <a:cs typeface="Montserrat" pitchFamily="34" charset="-120"/>
              </a:rPr>
              <a:t>94.4%</a:t>
            </a:r>
            <a:endParaRPr lang="en-US" sz="3240" dirty="0"/>
          </a:p>
        </p:txBody>
      </p:sp>
      <p:pic>
        <p:nvPicPr>
          <p:cNvPr id="7" name="img.freya@image.theme@default.image.with-content" descr="preencoded.png">    </p:cNvPr>
          <p:cNvPicPr>
            <a:picLocks noChangeAspect="1"/>
          </p:cNvPicPr>
          <p:nvPr/>
        </p:nvPicPr>
        <p:blipFill>
          <a:blip r:embed="rId1"/>
          <a:stretch>
            <a:fillRect/>
          </a:stretch>
        </p:blipFill>
        <p:spPr>
          <a:xfrm>
            <a:off x="3031808" y="2409444"/>
            <a:ext cx="6128385" cy="3048000"/>
          </a:xfrm>
          <a:prstGeom prst="rect">
            <a:avLst/>
          </a:prstGeom>
        </p:spPr>
      </p:pic>
      <p:sp>
        <p:nvSpPr>
          <p:cNvPr id="8" name="span"/>
          <p:cNvSpPr/>
          <p:nvPr/>
        </p:nvSpPr>
        <p:spPr>
          <a:xfrm>
            <a:off x="487680" y="1581912"/>
            <a:ext cx="4601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9" name="span"/>
          <p:cNvSpPr/>
          <p:nvPr/>
        </p:nvSpPr>
        <p:spPr>
          <a:xfrm>
            <a:off x="1017175" y="1581912"/>
            <a:ext cx="2927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v4</a:t>
            </a:r>
            <a:endParaRPr lang="en-US" sz="1944" dirty="0"/>
          </a:p>
        </p:txBody>
      </p:sp>
      <p:sp>
        <p:nvSpPr>
          <p:cNvPr id="10" name="span"/>
          <p:cNvSpPr/>
          <p:nvPr/>
        </p:nvSpPr>
        <p:spPr>
          <a:xfrm>
            <a:off x="1379220" y="1581912"/>
            <a:ext cx="464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11" name="span"/>
          <p:cNvSpPr/>
          <p:nvPr/>
        </p:nvSpPr>
        <p:spPr>
          <a:xfrm>
            <a:off x="1912906" y="1581912"/>
            <a:ext cx="404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just</a:t>
            </a:r>
            <a:endParaRPr lang="en-US" sz="1944" dirty="0"/>
          </a:p>
        </p:txBody>
      </p:sp>
      <p:sp>
        <p:nvSpPr>
          <p:cNvPr id="12" name="span"/>
          <p:cNvSpPr/>
          <p:nvPr/>
        </p:nvSpPr>
        <p:spPr>
          <a:xfrm>
            <a:off x="2386679" y="1581912"/>
            <a:ext cx="10552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released!</a:t>
            </a:r>
            <a:endParaRPr lang="en-US" sz="1944" dirty="0"/>
          </a:p>
        </p:txBody>
      </p:sp>
      <p:sp>
        <p:nvSpPr>
          <p:cNvPr id="13" name="span"/>
          <p:cNvSpPr/>
          <p:nvPr/>
        </p:nvSpPr>
        <p:spPr>
          <a:xfrm>
            <a:off x="487680" y="5975604"/>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4" name="a">
            <a:hlinkClick r:id="rId2" tooltip=""/>
          </p:cNvPr>
          <p:cNvSpPr/>
          <p:nvPr/>
        </p:nvSpPr>
        <p:spPr>
          <a:xfrm>
            <a:off x="1440275" y="5975604"/>
            <a:ext cx="761161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https://w3techs.com/technologies/overview/javascript_library</a:t>
            </a:r>
            <a:endParaRPr lang="en-US" sz="1944" dirty="0"/>
          </a:p>
        </p:txBody>
      </p:sp>
      <p:pic>
        <p:nvPicPr>
          <p:cNvPr id="15"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2150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116558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is the most popular technology according</a:t>
            </a:r>
            <a:endParaRPr lang="en-US" sz="3240" dirty="0"/>
          </a:p>
        </p:txBody>
      </p:sp>
      <p:sp>
        <p:nvSpPr>
          <p:cNvPr id="5" name="span"/>
          <p:cNvSpPr/>
          <p:nvPr/>
        </p:nvSpPr>
        <p:spPr>
          <a:xfrm>
            <a:off x="487680" y="1083945"/>
            <a:ext cx="390210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to StackOverflow</a:t>
            </a:r>
            <a:endParaRPr lang="en-US" sz="3240" dirty="0"/>
          </a:p>
        </p:txBody>
      </p:sp>
      <p:pic>
        <p:nvPicPr>
          <p:cNvPr id="6" name="img.freya@image.theme@default.image.with-content" descr="preencoded.png">    </p:cNvPr>
          <p:cNvPicPr>
            <a:picLocks noChangeAspect="1"/>
          </p:cNvPicPr>
          <p:nvPr/>
        </p:nvPicPr>
        <p:blipFill>
          <a:blip r:embed="rId1"/>
          <a:stretch>
            <a:fillRect/>
          </a:stretch>
        </p:blipFill>
        <p:spPr>
          <a:xfrm>
            <a:off x="3031808" y="2106930"/>
            <a:ext cx="6128385" cy="3048000"/>
          </a:xfrm>
          <a:prstGeom prst="rect">
            <a:avLst/>
          </a:prstGeom>
        </p:spPr>
      </p:pic>
      <p:sp>
        <p:nvSpPr>
          <p:cNvPr id="7" name="span"/>
          <p:cNvSpPr/>
          <p:nvPr/>
        </p:nvSpPr>
        <p:spPr>
          <a:xfrm>
            <a:off x="487680" y="5673090"/>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8" name="a">
            <a:hlinkClick r:id="rId2" tooltip=""/>
          </p:cNvPr>
          <p:cNvSpPr/>
          <p:nvPr/>
        </p:nvSpPr>
        <p:spPr>
          <a:xfrm>
            <a:off x="1440275" y="5673090"/>
            <a:ext cx="965987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https://survey.stackoverflow.co/2023/#technology-most-popular-technologies</a:t>
            </a:r>
            <a:endParaRPr lang="en-US" sz="1944" dirty="0"/>
          </a:p>
        </p:txBody>
      </p:sp>
      <p:pic>
        <p:nvPicPr>
          <p:cNvPr id="9"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9540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bundling npm and Node.js was not a mistake</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2399157"/>
            <a:ext cx="6128385" cy="3048000"/>
          </a:xfrm>
          <a:prstGeom prst="rect">
            <a:avLst/>
          </a:prstGeom>
        </p:spPr>
      </p:pic>
      <p:sp>
        <p:nvSpPr>
          <p:cNvPr id="6"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7" name="span"/>
          <p:cNvSpPr/>
          <p:nvPr/>
        </p:nvSpPr>
        <p:spPr>
          <a:xfrm>
            <a:off x="723329" y="1571625"/>
            <a:ext cx="7948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combo</a:t>
            </a:r>
            <a:endParaRPr lang="en-US" sz="1944" dirty="0"/>
          </a:p>
        </p:txBody>
      </p:sp>
      <p:sp>
        <p:nvSpPr>
          <p:cNvPr id="8" name="span"/>
          <p:cNvSpPr/>
          <p:nvPr/>
        </p:nvSpPr>
        <p:spPr>
          <a:xfrm>
            <a:off x="1587532"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9" name="span"/>
          <p:cNvSpPr/>
          <p:nvPr/>
        </p:nvSpPr>
        <p:spPr>
          <a:xfrm>
            <a:off x="2085308" y="1571625"/>
            <a:ext cx="6078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solve</a:t>
            </a:r>
            <a:endParaRPr lang="en-US" sz="1944" dirty="0"/>
          </a:p>
        </p:txBody>
      </p:sp>
      <p:sp>
        <p:nvSpPr>
          <p:cNvPr id="10" name="span"/>
          <p:cNvSpPr/>
          <p:nvPr/>
        </p:nvSpPr>
        <p:spPr>
          <a:xfrm>
            <a:off x="2762536" y="1571625"/>
            <a:ext cx="99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11" name="span"/>
          <p:cNvSpPr/>
          <p:nvPr/>
        </p:nvSpPr>
        <p:spPr>
          <a:xfrm>
            <a:off x="3828193" y="1571625"/>
            <a:ext cx="7134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reuse,</a:t>
            </a:r>
            <a:endParaRPr lang="en-US" sz="1944" dirty="0"/>
          </a:p>
        </p:txBody>
      </p:sp>
      <p:sp>
        <p:nvSpPr>
          <p:cNvPr id="12" name="span"/>
          <p:cNvSpPr/>
          <p:nvPr/>
        </p:nvSpPr>
        <p:spPr>
          <a:xfrm>
            <a:off x="4610957" y="1571625"/>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13" name="span"/>
          <p:cNvSpPr/>
          <p:nvPr/>
        </p:nvSpPr>
        <p:spPr>
          <a:xfrm>
            <a:off x="4889659" y="1571625"/>
            <a:ext cx="6739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scale.</a:t>
            </a:r>
            <a:endParaRPr lang="en-US" sz="1944" dirty="0"/>
          </a:p>
        </p:txBody>
      </p:sp>
      <p:sp>
        <p:nvSpPr>
          <p:cNvPr id="14" name="span"/>
          <p:cNvSpPr/>
          <p:nvPr/>
        </p:nvSpPr>
        <p:spPr>
          <a:xfrm>
            <a:off x="5632990" y="1571625"/>
            <a:ext cx="33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15" name="span"/>
          <p:cNvSpPr/>
          <p:nvPr/>
        </p:nvSpPr>
        <p:spPr>
          <a:xfrm>
            <a:off x="6036183" y="1571625"/>
            <a:ext cx="4348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16" name="span"/>
          <p:cNvSpPr/>
          <p:nvPr/>
        </p:nvSpPr>
        <p:spPr>
          <a:xfrm>
            <a:off x="6540341" y="1571625"/>
            <a:ext cx="4713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else</a:t>
            </a:r>
            <a:endParaRPr lang="en-US" sz="1944" dirty="0"/>
          </a:p>
        </p:txBody>
      </p:sp>
      <p:sp>
        <p:nvSpPr>
          <p:cNvPr id="17" name="span"/>
          <p:cNvSpPr/>
          <p:nvPr/>
        </p:nvSpPr>
        <p:spPr>
          <a:xfrm>
            <a:off x="7081076" y="1571625"/>
            <a:ext cx="4246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did.</a:t>
            </a:r>
            <a:endParaRPr lang="en-US" sz="1944" dirty="0"/>
          </a:p>
        </p:txBody>
      </p:sp>
      <p:sp>
        <p:nvSpPr>
          <p:cNvPr id="18" name="span"/>
          <p:cNvSpPr/>
          <p:nvPr/>
        </p:nvSpPr>
        <p:spPr>
          <a:xfrm>
            <a:off x="487680" y="5965317"/>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9" name="a">
            <a:hlinkClick r:id="rId2" tooltip=""/>
          </p:cNvPr>
          <p:cNvSpPr/>
          <p:nvPr/>
        </p:nvSpPr>
        <p:spPr>
          <a:xfrm>
            <a:off x="1440275" y="5965317"/>
            <a:ext cx="38868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http://www.modulecounts.com/</a:t>
            </a:r>
            <a:endParaRPr lang="en-US" sz="1944" dirty="0"/>
          </a:p>
        </p:txBody>
      </p:sp>
      <p:pic>
        <p:nvPicPr>
          <p:cNvPr id="20"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233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Module usage also grew</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2399157"/>
            <a:ext cx="6128385" cy="3048000"/>
          </a:xfrm>
          <a:prstGeom prst="rect">
            <a:avLst/>
          </a:prstGeom>
        </p:spPr>
      </p:pic>
      <p:sp>
        <p:nvSpPr>
          <p:cNvPr id="6" name="span"/>
          <p:cNvSpPr/>
          <p:nvPr/>
        </p:nvSpPr>
        <p:spPr>
          <a:xfrm>
            <a:off x="487680" y="1571625"/>
            <a:ext cx="12840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Downloads</a:t>
            </a:r>
            <a:endParaRPr lang="en-US" sz="1944" dirty="0"/>
          </a:p>
        </p:txBody>
      </p:sp>
      <p:sp>
        <p:nvSpPr>
          <p:cNvPr id="7" name="span"/>
          <p:cNvSpPr/>
          <p:nvPr/>
        </p:nvSpPr>
        <p:spPr>
          <a:xfrm>
            <a:off x="1841087"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8" name="span"/>
          <p:cNvSpPr/>
          <p:nvPr/>
        </p:nvSpPr>
        <p:spPr>
          <a:xfrm>
            <a:off x="2141982" y="1571625"/>
            <a:ext cx="18934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readable-stream</a:t>
            </a:r>
            <a:endParaRPr lang="en-US" sz="1944" dirty="0"/>
          </a:p>
        </p:txBody>
      </p:sp>
      <p:sp>
        <p:nvSpPr>
          <p:cNvPr id="9" name="span"/>
          <p:cNvSpPr/>
          <p:nvPr/>
        </p:nvSpPr>
        <p:spPr>
          <a:xfrm>
            <a:off x="4104799" y="1571625"/>
            <a:ext cx="4603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(4th</a:t>
            </a:r>
            <a:endParaRPr lang="en-US" sz="1944" dirty="0"/>
          </a:p>
        </p:txBody>
      </p:sp>
      <p:sp>
        <p:nvSpPr>
          <p:cNvPr id="10" name="span"/>
          <p:cNvSpPr/>
          <p:nvPr/>
        </p:nvSpPr>
        <p:spPr>
          <a:xfrm>
            <a:off x="4634484" y="1571625"/>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11" name="span"/>
          <p:cNvSpPr/>
          <p:nvPr/>
        </p:nvSpPr>
        <p:spPr>
          <a:xfrm>
            <a:off x="5266754" y="1571625"/>
            <a:ext cx="14194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downloaded</a:t>
            </a:r>
            <a:endParaRPr lang="en-US" sz="1944" dirty="0"/>
          </a:p>
        </p:txBody>
      </p:sp>
      <p:sp>
        <p:nvSpPr>
          <p:cNvPr id="12" name="span"/>
          <p:cNvSpPr/>
          <p:nvPr/>
        </p:nvSpPr>
        <p:spPr>
          <a:xfrm>
            <a:off x="6755511" y="1571625"/>
            <a:ext cx="8566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module</a:t>
            </a:r>
            <a:endParaRPr lang="en-US" sz="1944" dirty="0"/>
          </a:p>
        </p:txBody>
      </p:sp>
      <p:sp>
        <p:nvSpPr>
          <p:cNvPr id="13" name="span"/>
          <p:cNvSpPr/>
          <p:nvPr/>
        </p:nvSpPr>
        <p:spPr>
          <a:xfrm>
            <a:off x="7681532"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4" name="span"/>
          <p:cNvSpPr/>
          <p:nvPr/>
        </p:nvSpPr>
        <p:spPr>
          <a:xfrm>
            <a:off x="8042529" y="1571625"/>
            <a:ext cx="5954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npm)</a:t>
            </a:r>
            <a:endParaRPr lang="en-US" sz="1944" dirty="0"/>
          </a:p>
        </p:txBody>
      </p:sp>
      <p:sp>
        <p:nvSpPr>
          <p:cNvPr id="15" name="span"/>
          <p:cNvSpPr/>
          <p:nvPr/>
        </p:nvSpPr>
        <p:spPr>
          <a:xfrm>
            <a:off x="487680" y="5965317"/>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1002506" y="5965317"/>
            <a:ext cx="9151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"usage"</a:t>
            </a:r>
            <a:endParaRPr lang="en-US" sz="1944" dirty="0"/>
          </a:p>
        </p:txBody>
      </p:sp>
      <p:sp>
        <p:nvSpPr>
          <p:cNvPr id="17" name="span"/>
          <p:cNvSpPr/>
          <p:nvPr/>
        </p:nvSpPr>
        <p:spPr>
          <a:xfrm>
            <a:off x="1987010" y="5965317"/>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8" name="span"/>
          <p:cNvSpPr/>
          <p:nvPr/>
        </p:nvSpPr>
        <p:spPr>
          <a:xfrm>
            <a:off x="2287905" y="5965317"/>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9" name="span"/>
          <p:cNvSpPr/>
          <p:nvPr/>
        </p:nvSpPr>
        <p:spPr>
          <a:xfrm>
            <a:off x="3237833" y="5965317"/>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0" name="span"/>
          <p:cNvSpPr/>
          <p:nvPr/>
        </p:nvSpPr>
        <p:spPr>
          <a:xfrm>
            <a:off x="3492341" y="5965317"/>
            <a:ext cx="9282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growing</a:t>
            </a:r>
            <a:endParaRPr lang="en-US" sz="1944" dirty="0"/>
          </a:p>
        </p:txBody>
      </p:sp>
      <p:sp>
        <p:nvSpPr>
          <p:cNvPr id="21" name="span"/>
          <p:cNvSpPr/>
          <p:nvPr/>
        </p:nvSpPr>
        <p:spPr>
          <a:xfrm>
            <a:off x="4489895" y="5965317"/>
            <a:ext cx="866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roughly</a:t>
            </a:r>
            <a:endParaRPr lang="en-US" sz="1944" dirty="0"/>
          </a:p>
        </p:txBody>
      </p:sp>
      <p:sp>
        <p:nvSpPr>
          <p:cNvPr id="22" name="span"/>
          <p:cNvSpPr/>
          <p:nvPr/>
        </p:nvSpPr>
        <p:spPr>
          <a:xfrm>
            <a:off x="7952804" y="5965317"/>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3" name="span"/>
          <p:cNvSpPr/>
          <p:nvPr/>
        </p:nvSpPr>
        <p:spPr>
          <a:xfrm>
            <a:off x="8091869" y="5965317"/>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24" name="span"/>
          <p:cNvSpPr/>
          <p:nvPr/>
        </p:nvSpPr>
        <p:spPr>
          <a:xfrm>
            <a:off x="8396383" y="5965317"/>
            <a:ext cx="9984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doubling</a:t>
            </a:r>
            <a:endParaRPr lang="en-US" sz="1944" dirty="0"/>
          </a:p>
        </p:txBody>
      </p:sp>
      <p:sp>
        <p:nvSpPr>
          <p:cNvPr id="25" name="span"/>
          <p:cNvSpPr/>
          <p:nvPr/>
        </p:nvSpPr>
        <p:spPr>
          <a:xfrm>
            <a:off x="9464135" y="5965317"/>
            <a:ext cx="6437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a:t>
            </a:r>
            <a:endParaRPr lang="en-US" sz="1944" dirty="0"/>
          </a:p>
        </p:txBody>
      </p:sp>
      <p:sp>
        <p:nvSpPr>
          <p:cNvPr id="26" name="span"/>
          <p:cNvSpPr/>
          <p:nvPr/>
        </p:nvSpPr>
        <p:spPr>
          <a:xfrm>
            <a:off x="10177272" y="5965317"/>
            <a:ext cx="1516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2</a:t>
            </a:r>
            <a:endParaRPr lang="en-US" sz="1944" dirty="0"/>
          </a:p>
        </p:txBody>
      </p:sp>
      <p:sp>
        <p:nvSpPr>
          <p:cNvPr id="27" name="span"/>
          <p:cNvSpPr/>
          <p:nvPr/>
        </p:nvSpPr>
        <p:spPr>
          <a:xfrm>
            <a:off x="10398252" y="5965317"/>
            <a:ext cx="6298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years</a:t>
            </a:r>
            <a:endParaRPr lang="en-US" sz="1944" dirty="0"/>
          </a:p>
        </p:txBody>
      </p:sp>
      <p:sp>
        <p:nvSpPr>
          <p:cNvPr id="28" name="em"/>
          <p:cNvSpPr/>
          <p:nvPr/>
        </p:nvSpPr>
        <p:spPr>
          <a:xfrm>
            <a:off x="5425726" y="5965317"/>
            <a:ext cx="73837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+50%</a:t>
            </a:r>
            <a:endParaRPr lang="en-US" sz="1944" dirty="0"/>
          </a:p>
        </p:txBody>
      </p:sp>
      <p:sp>
        <p:nvSpPr>
          <p:cNvPr id="29" name="em"/>
          <p:cNvSpPr/>
          <p:nvPr/>
        </p:nvSpPr>
        <p:spPr>
          <a:xfrm>
            <a:off x="6222492" y="5965317"/>
            <a:ext cx="53768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year</a:t>
            </a:r>
            <a:endParaRPr lang="en-US" sz="1944" dirty="0"/>
          </a:p>
        </p:txBody>
      </p:sp>
      <p:sp>
        <p:nvSpPr>
          <p:cNvPr id="30" name="em"/>
          <p:cNvSpPr/>
          <p:nvPr/>
        </p:nvSpPr>
        <p:spPr>
          <a:xfrm>
            <a:off x="6818567" y="5965317"/>
            <a:ext cx="53816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over</a:t>
            </a:r>
            <a:endParaRPr lang="en-US" sz="1944" dirty="0"/>
          </a:p>
        </p:txBody>
      </p:sp>
      <p:sp>
        <p:nvSpPr>
          <p:cNvPr id="31" name="em"/>
          <p:cNvSpPr/>
          <p:nvPr/>
        </p:nvSpPr>
        <p:spPr>
          <a:xfrm>
            <a:off x="7415117" y="5965317"/>
            <a:ext cx="53768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year</a:t>
            </a:r>
            <a:endParaRPr lang="en-US" sz="1944" dirty="0"/>
          </a:p>
        </p:txBody>
      </p:sp>
      <p:pic>
        <p:nvPicPr>
          <p:cNvPr id="3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5586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Half of Node.js downloads are the headers files</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1541145"/>
            <a:ext cx="6128385" cy="3048000"/>
          </a:xfrm>
          <a:prstGeom prst="rect">
            <a:avLst/>
          </a:prstGeom>
        </p:spPr>
      </p:pic>
      <p:sp>
        <p:nvSpPr>
          <p:cNvPr id="6" name="span"/>
          <p:cNvSpPr/>
          <p:nvPr/>
        </p:nvSpPr>
        <p:spPr>
          <a:xfrm>
            <a:off x="487680" y="5107305"/>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7" name="a">
            <a:hlinkClick r:id="rId2" tooltip=""/>
          </p:cNvPr>
          <p:cNvSpPr/>
          <p:nvPr/>
        </p:nvSpPr>
        <p:spPr>
          <a:xfrm>
            <a:off x="1440275" y="5107305"/>
            <a:ext cx="465343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https://nodedownloads.nodeland.dev/</a:t>
            </a:r>
            <a:endParaRPr lang="en-US" sz="1944" dirty="0"/>
          </a:p>
        </p:txBody>
      </p:sp>
      <p:pic>
        <p:nvPicPr>
          <p:cNvPr id="8"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269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are "headers" downloads?</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2769489"/>
            <a:ext cx="6128385" cy="3048000"/>
          </a:xfrm>
          <a:prstGeom prst="rect">
            <a:avLst/>
          </a:prstGeom>
        </p:spPr>
      </p:pic>
      <p:sp>
        <p:nvSpPr>
          <p:cNvPr id="6" name="span"/>
          <p:cNvSpPr/>
          <p:nvPr/>
        </p:nvSpPr>
        <p:spPr>
          <a:xfrm>
            <a:off x="487680" y="1571625"/>
            <a:ext cx="9718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Headers</a:t>
            </a:r>
            <a:endParaRPr lang="en-US" sz="1944" dirty="0"/>
          </a:p>
        </p:txBody>
      </p:sp>
      <p:sp>
        <p:nvSpPr>
          <p:cNvPr id="7" name="span"/>
          <p:cNvSpPr/>
          <p:nvPr/>
        </p:nvSpPr>
        <p:spPr>
          <a:xfrm>
            <a:off x="1528858"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8" name="span"/>
          <p:cNvSpPr/>
          <p:nvPr/>
        </p:nvSpPr>
        <p:spPr>
          <a:xfrm>
            <a:off x="1961579" y="1571625"/>
            <a:ext cx="14195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downloaded</a:t>
            </a:r>
            <a:endParaRPr lang="en-US" sz="1944" dirty="0"/>
          </a:p>
        </p:txBody>
      </p:sp>
      <p:sp>
        <p:nvSpPr>
          <p:cNvPr id="9" name="span"/>
          <p:cNvSpPr/>
          <p:nvPr/>
        </p:nvSpPr>
        <p:spPr>
          <a:xfrm>
            <a:off x="3450431" y="1571625"/>
            <a:ext cx="11375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whenever</a:t>
            </a:r>
            <a:endParaRPr lang="en-US" sz="1944" dirty="0"/>
          </a:p>
        </p:txBody>
      </p:sp>
      <p:sp>
        <p:nvSpPr>
          <p:cNvPr id="10" name="span"/>
          <p:cNvSpPr/>
          <p:nvPr/>
        </p:nvSpPr>
        <p:spPr>
          <a:xfrm>
            <a:off x="4657344" y="1571625"/>
            <a:ext cx="280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t>
            </a:r>
            <a:endParaRPr lang="en-US" sz="1944" dirty="0"/>
          </a:p>
        </p:txBody>
      </p:sp>
      <p:sp>
        <p:nvSpPr>
          <p:cNvPr id="11" name="span"/>
          <p:cNvSpPr/>
          <p:nvPr/>
        </p:nvSpPr>
        <p:spPr>
          <a:xfrm>
            <a:off x="5007674" y="1571625"/>
            <a:ext cx="6180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"npm</a:t>
            </a:r>
            <a:endParaRPr lang="en-US" sz="1944" dirty="0"/>
          </a:p>
        </p:txBody>
      </p:sp>
      <p:sp>
        <p:nvSpPr>
          <p:cNvPr id="12" name="span"/>
          <p:cNvSpPr/>
          <p:nvPr/>
        </p:nvSpPr>
        <p:spPr>
          <a:xfrm>
            <a:off x="5695093"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3" name="span"/>
          <p:cNvSpPr/>
          <p:nvPr/>
        </p:nvSpPr>
        <p:spPr>
          <a:xfrm>
            <a:off x="5930741" y="1571625"/>
            <a:ext cx="7076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needs</a:t>
            </a:r>
            <a:endParaRPr lang="en-US" sz="1944" dirty="0"/>
          </a:p>
        </p:txBody>
      </p:sp>
      <p:sp>
        <p:nvSpPr>
          <p:cNvPr id="14" name="span"/>
          <p:cNvSpPr/>
          <p:nvPr/>
        </p:nvSpPr>
        <p:spPr>
          <a:xfrm>
            <a:off x="670769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6995065" y="1571625"/>
            <a:ext cx="906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compile</a:t>
            </a:r>
            <a:endParaRPr lang="en-US" sz="1944" dirty="0"/>
          </a:p>
        </p:txBody>
      </p:sp>
      <p:sp>
        <p:nvSpPr>
          <p:cNvPr id="16" name="span"/>
          <p:cNvSpPr/>
          <p:nvPr/>
        </p:nvSpPr>
        <p:spPr>
          <a:xfrm>
            <a:off x="7971282" y="1571625"/>
            <a:ext cx="7171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binary</a:t>
            </a:r>
            <a:endParaRPr lang="en-US" sz="1944" dirty="0"/>
          </a:p>
        </p:txBody>
      </p:sp>
      <p:sp>
        <p:nvSpPr>
          <p:cNvPr id="17" name="span"/>
          <p:cNvSpPr/>
          <p:nvPr/>
        </p:nvSpPr>
        <p:spPr>
          <a:xfrm>
            <a:off x="8757761" y="1571625"/>
            <a:ext cx="9217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addons.</a:t>
            </a:r>
            <a:endParaRPr lang="en-US" sz="1944" dirty="0"/>
          </a:p>
        </p:txBody>
      </p:sp>
      <p:sp>
        <p:nvSpPr>
          <p:cNvPr id="18" name="span"/>
          <p:cNvSpPr/>
          <p:nvPr/>
        </p:nvSpPr>
        <p:spPr>
          <a:xfrm>
            <a:off x="487680" y="1941957"/>
            <a:ext cx="5907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Then</a:t>
            </a:r>
            <a:endParaRPr lang="en-US" sz="1944" dirty="0"/>
          </a:p>
        </p:txBody>
      </p:sp>
      <p:sp>
        <p:nvSpPr>
          <p:cNvPr id="19" name="span"/>
          <p:cNvSpPr/>
          <p:nvPr/>
        </p:nvSpPr>
        <p:spPr>
          <a:xfrm>
            <a:off x="1147763" y="1941957"/>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20" name="span"/>
          <p:cNvSpPr/>
          <p:nvPr/>
        </p:nvSpPr>
        <p:spPr>
          <a:xfrm>
            <a:off x="1711833" y="1941957"/>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21" name="span"/>
          <p:cNvSpPr/>
          <p:nvPr/>
        </p:nvSpPr>
        <p:spPr>
          <a:xfrm>
            <a:off x="2144649" y="1941957"/>
            <a:ext cx="8512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cached</a:t>
            </a:r>
            <a:endParaRPr lang="en-US" sz="1944" dirty="0"/>
          </a:p>
        </p:txBody>
      </p:sp>
      <p:sp>
        <p:nvSpPr>
          <p:cNvPr id="22" name="span"/>
          <p:cNvSpPr/>
          <p:nvPr/>
        </p:nvSpPr>
        <p:spPr>
          <a:xfrm>
            <a:off x="3065240"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3" name="span"/>
          <p:cNvSpPr/>
          <p:nvPr/>
        </p:nvSpPr>
        <p:spPr>
          <a:xfrm>
            <a:off x="3352610" y="1941957"/>
            <a:ext cx="5339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disk.</a:t>
            </a:r>
            <a:endParaRPr lang="en-US" sz="1944" dirty="0"/>
          </a:p>
        </p:txBody>
      </p:sp>
      <p:pic>
        <p:nvPicPr>
          <p:cNvPr id="2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0172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Downloads of the Node.js binary, per OS</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2399157"/>
            <a:ext cx="6128385" cy="3048000"/>
          </a:xfrm>
          <a:prstGeom prst="rect">
            <a:avLst/>
          </a:prstGeom>
        </p:spPr>
      </p:pic>
      <p:sp>
        <p:nvSpPr>
          <p:cNvPr id="6"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7" name="span"/>
          <p:cNvSpPr/>
          <p:nvPr/>
        </p:nvSpPr>
        <p:spPr>
          <a:xfrm>
            <a:off x="926211" y="1571625"/>
            <a:ext cx="8208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believe</a:t>
            </a:r>
            <a:endParaRPr lang="en-US" sz="1944" dirty="0"/>
          </a:p>
        </p:txBody>
      </p:sp>
      <p:sp>
        <p:nvSpPr>
          <p:cNvPr id="8" name="span"/>
          <p:cNvSpPr/>
          <p:nvPr/>
        </p:nvSpPr>
        <p:spPr>
          <a:xfrm>
            <a:off x="1816418" y="1571625"/>
            <a:ext cx="6188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Linux</a:t>
            </a:r>
            <a:endParaRPr lang="en-US" sz="1944" dirty="0"/>
          </a:p>
        </p:txBody>
      </p:sp>
      <p:sp>
        <p:nvSpPr>
          <p:cNvPr id="9" name="span"/>
          <p:cNvSpPr/>
          <p:nvPr/>
        </p:nvSpPr>
        <p:spPr>
          <a:xfrm>
            <a:off x="2504599"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275901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3190589" y="1571625"/>
            <a:ext cx="7898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default</a:t>
            </a:r>
            <a:endParaRPr lang="en-US" sz="1944" dirty="0"/>
          </a:p>
        </p:txBody>
      </p:sp>
      <p:sp>
        <p:nvSpPr>
          <p:cNvPr id="12" name="span"/>
          <p:cNvSpPr/>
          <p:nvPr/>
        </p:nvSpPr>
        <p:spPr>
          <a:xfrm>
            <a:off x="4049744" y="1571625"/>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3" name="span"/>
          <p:cNvSpPr/>
          <p:nvPr/>
        </p:nvSpPr>
        <p:spPr>
          <a:xfrm>
            <a:off x="4433411"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a:t>
            </a:r>
            <a:endParaRPr lang="en-US" sz="1944" dirty="0"/>
          </a:p>
        </p:txBody>
      </p:sp>
      <p:sp>
        <p:nvSpPr>
          <p:cNvPr id="14" name="span"/>
          <p:cNvSpPr/>
          <p:nvPr/>
        </p:nvSpPr>
        <p:spPr>
          <a:xfrm>
            <a:off x="4816983" y="1571625"/>
            <a:ext cx="4993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OSS</a:t>
            </a:r>
            <a:endParaRPr lang="en-US" sz="1944" dirty="0"/>
          </a:p>
        </p:txBody>
      </p:sp>
      <p:sp>
        <p:nvSpPr>
          <p:cNvPr id="15" name="span"/>
          <p:cNvSpPr/>
          <p:nvPr/>
        </p:nvSpPr>
        <p:spPr>
          <a:xfrm>
            <a:off x="5385721" y="1571625"/>
            <a:ext cx="9173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projects</a:t>
            </a:r>
            <a:endParaRPr lang="en-US" sz="1944" dirty="0"/>
          </a:p>
        </p:txBody>
      </p:sp>
      <p:sp>
        <p:nvSpPr>
          <p:cNvPr id="16" name="span"/>
          <p:cNvSpPr/>
          <p:nvPr/>
        </p:nvSpPr>
        <p:spPr>
          <a:xfrm>
            <a:off x="6372416" y="1571625"/>
            <a:ext cx="5858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often</a:t>
            </a:r>
            <a:endParaRPr lang="en-US" sz="1944" dirty="0"/>
          </a:p>
        </p:txBody>
      </p:sp>
      <p:sp>
        <p:nvSpPr>
          <p:cNvPr id="17" name="span"/>
          <p:cNvSpPr/>
          <p:nvPr/>
        </p:nvSpPr>
        <p:spPr>
          <a:xfrm>
            <a:off x="7027640" y="1571625"/>
            <a:ext cx="4158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test</a:t>
            </a:r>
            <a:endParaRPr lang="en-US" sz="1944" dirty="0"/>
          </a:p>
        </p:txBody>
      </p:sp>
      <p:sp>
        <p:nvSpPr>
          <p:cNvPr id="18" name="span"/>
          <p:cNvSpPr/>
          <p:nvPr/>
        </p:nvSpPr>
        <p:spPr>
          <a:xfrm>
            <a:off x="7512844" y="1571625"/>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9" name="span"/>
          <p:cNvSpPr/>
          <p:nvPr/>
        </p:nvSpPr>
        <p:spPr>
          <a:xfrm>
            <a:off x="7873937" y="1571625"/>
            <a:ext cx="10607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Windows</a:t>
            </a:r>
            <a:endParaRPr lang="en-US" sz="1944" dirty="0"/>
          </a:p>
        </p:txBody>
      </p:sp>
      <p:sp>
        <p:nvSpPr>
          <p:cNvPr id="20" name="span"/>
          <p:cNvSpPr/>
          <p:nvPr/>
        </p:nvSpPr>
        <p:spPr>
          <a:xfrm>
            <a:off x="9003983"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21" name="span"/>
          <p:cNvSpPr/>
          <p:nvPr/>
        </p:nvSpPr>
        <p:spPr>
          <a:xfrm>
            <a:off x="9387554" y="1571625"/>
            <a:ext cx="244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a:t>
            </a:r>
            <a:endParaRPr lang="en-US" sz="1944" dirty="0"/>
          </a:p>
        </p:txBody>
      </p:sp>
      <p:sp>
        <p:nvSpPr>
          <p:cNvPr id="22" name="span"/>
          <p:cNvSpPr/>
          <p:nvPr/>
        </p:nvSpPr>
        <p:spPr>
          <a:xfrm>
            <a:off x="9701403" y="1571625"/>
            <a:ext cx="2631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a:t>
            </a:r>
            <a:endParaRPr lang="en-US" sz="1944" dirty="0"/>
          </a:p>
        </p:txBody>
      </p:sp>
      <p:sp>
        <p:nvSpPr>
          <p:cNvPr id="23" name="span"/>
          <p:cNvSpPr/>
          <p:nvPr/>
        </p:nvSpPr>
        <p:spPr>
          <a:xfrm>
            <a:off x="10033921" y="1571625"/>
            <a:ext cx="5248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well.</a:t>
            </a:r>
            <a:endParaRPr lang="en-US" sz="1944" dirty="0"/>
          </a:p>
        </p:txBody>
      </p:sp>
      <p:pic>
        <p:nvPicPr>
          <p:cNvPr id="2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2051304" y="1956340"/>
            <a:ext cx="1993297" cy="1975104"/>
          </a:xfrm>
          <a:prstGeom prst="rect">
            <a:avLst/>
          </a:prstGeom>
          <a:noFill/>
          <a:ln/>
        </p:spPr>
        <p:txBody>
          <a:bodyPr wrap="none" lIns="0" tIns="0" rIns="0" bIns="0" rtlCol="0" anchor="ctr"/>
          <a:lstStyle/>
          <a:p>
            <a:pPr indent="0" marL="0">
              <a:buNone/>
            </a:pPr>
            <a:r>
              <a:rPr lang="en-US" sz="12960" b="1" u="none" dirty="0">
                <a:solidFill>
                  <a:srgbClr val="FFFFFF"/>
                </a:solidFill>
                <a:latin typeface="Bitter" pitchFamily="34" charset="0"/>
                <a:ea typeface="Bitter" pitchFamily="34" charset="-122"/>
                <a:cs typeface="Bitter" pitchFamily="34" charset="-120"/>
              </a:rPr>
              <a:t>30</a:t>
            </a:r>
            <a:endParaRPr lang="en-US" sz="12960" dirty="0"/>
          </a:p>
        </p:txBody>
      </p:sp>
      <p:pic>
        <p:nvPicPr>
          <p:cNvPr id="5" name="svg.freya@svg.theme@icon.icon.talk@downloa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96000" y="1877568"/>
            <a:ext cx="6096000" cy="3072384"/>
          </a:xfrm>
          <a:prstGeom prst="rect">
            <a:avLst/>
          </a:prstGeom>
        </p:spPr>
      </p:pic>
      <p:sp>
        <p:nvSpPr>
          <p:cNvPr id="6" name="span"/>
          <p:cNvSpPr/>
          <p:nvPr/>
        </p:nvSpPr>
        <p:spPr>
          <a:xfrm>
            <a:off x="679228" y="4603528"/>
            <a:ext cx="4737449" cy="359664"/>
          </a:xfrm>
          <a:prstGeom prst="rect">
            <a:avLst/>
          </a:prstGeom>
          <a:noFill/>
          <a:ln/>
        </p:spPr>
        <p:txBody>
          <a:bodyPr wrap="none" lIns="0" tIns="0" rIns="0" bIns="0" rtlCol="0" anchor="ctr"/>
          <a:lstStyle/>
          <a:p>
            <a:pPr indent="0" marL="0">
              <a:buNone/>
            </a:pPr>
            <a:r>
              <a:rPr lang="en-US" sz="2333" u="none" dirty="0">
                <a:solidFill>
                  <a:srgbClr val="FFFFFF"/>
                </a:solidFill>
                <a:latin typeface="Inter Light" pitchFamily="34" charset="0"/>
                <a:ea typeface="Inter Light" pitchFamily="34" charset="-122"/>
                <a:cs typeface="Inter Light" pitchFamily="34" charset="-120"/>
              </a:rPr>
              <a:t>million monthly downloads in 2021</a:t>
            </a:r>
            <a:endParaRPr lang="en-US" sz="2333" dirty="0"/>
          </a:p>
        </p:txBody>
      </p:sp>
      <p:pic>
        <p:nvPicPr>
          <p:cNvPr id="7"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revers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8135017" y="1956340"/>
            <a:ext cx="2017967" cy="1975104"/>
          </a:xfrm>
          <a:prstGeom prst="rect">
            <a:avLst/>
          </a:prstGeom>
          <a:noFill/>
          <a:ln/>
        </p:spPr>
        <p:txBody>
          <a:bodyPr wrap="none" lIns="0" tIns="0" rIns="0" bIns="0" rtlCol="0" anchor="ctr"/>
          <a:lstStyle/>
          <a:p>
            <a:pPr indent="0" marL="0">
              <a:buNone/>
            </a:pPr>
            <a:r>
              <a:rPr lang="en-US" sz="12960" b="1" u="none" dirty="0">
                <a:solidFill>
                  <a:srgbClr val="FFFFFF"/>
                </a:solidFill>
                <a:latin typeface="Bitter" pitchFamily="34" charset="0"/>
                <a:ea typeface="Bitter" pitchFamily="34" charset="-122"/>
                <a:cs typeface="Bitter" pitchFamily="34" charset="-120"/>
              </a:rPr>
              <a:t>60</a:t>
            </a:r>
            <a:endParaRPr lang="en-US" sz="12960" dirty="0"/>
          </a:p>
        </p:txBody>
      </p:sp>
      <p:pic>
        <p:nvPicPr>
          <p:cNvPr id="5" name="svg.freya@svg.theme@icon.icon.talk@downloa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0" y="1877568"/>
            <a:ext cx="6096000" cy="3072384"/>
          </a:xfrm>
          <a:prstGeom prst="rect">
            <a:avLst/>
          </a:prstGeom>
        </p:spPr>
      </p:pic>
      <p:sp>
        <p:nvSpPr>
          <p:cNvPr id="6" name="span"/>
          <p:cNvSpPr/>
          <p:nvPr/>
        </p:nvSpPr>
        <p:spPr>
          <a:xfrm>
            <a:off x="6742748" y="4603528"/>
            <a:ext cx="4802505" cy="359664"/>
          </a:xfrm>
          <a:prstGeom prst="rect">
            <a:avLst/>
          </a:prstGeom>
          <a:noFill/>
          <a:ln/>
        </p:spPr>
        <p:txBody>
          <a:bodyPr wrap="none" lIns="0" tIns="0" rIns="0" bIns="0" rtlCol="0" anchor="ctr"/>
          <a:lstStyle/>
          <a:p>
            <a:pPr indent="0" marL="0">
              <a:buNone/>
            </a:pPr>
            <a:r>
              <a:rPr lang="en-US" sz="2333" u="none" dirty="0">
                <a:solidFill>
                  <a:srgbClr val="FFFFFF"/>
                </a:solidFill>
                <a:latin typeface="Inter Light" pitchFamily="34" charset="0"/>
                <a:ea typeface="Inter Light" pitchFamily="34" charset="-122"/>
                <a:cs typeface="Inter Light" pitchFamily="34" charset="-120"/>
              </a:rPr>
              <a:t>million monthly downloads in 2024</a:t>
            </a:r>
            <a:endParaRPr lang="en-US" sz="2333" dirty="0"/>
          </a:p>
        </p:txBody>
      </p:sp>
      <p:pic>
        <p:nvPicPr>
          <p:cNvPr id="7"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96718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v16, v14, v12 are massively popular, while</a:t>
            </a:r>
            <a:endParaRPr lang="en-US" sz="3240" dirty="0"/>
          </a:p>
        </p:txBody>
      </p:sp>
      <p:sp>
        <p:nvSpPr>
          <p:cNvPr id="5" name="span"/>
          <p:cNvSpPr/>
          <p:nvPr/>
        </p:nvSpPr>
        <p:spPr>
          <a:xfrm>
            <a:off x="487680" y="1083945"/>
            <a:ext cx="299275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they all have </a:t>
            </a:r>
            <a:endParaRPr lang="en-US" sz="3240" dirty="0"/>
          </a:p>
        </p:txBody>
      </p:sp>
      <p:sp>
        <p:nvSpPr>
          <p:cNvPr id="6" name="span.talk@danger-banner"/>
          <p:cNvSpPr/>
          <p:nvPr/>
        </p:nvSpPr>
        <p:spPr>
          <a:xfrm>
            <a:off x="3480435" y="1022985"/>
            <a:ext cx="6138767" cy="621792"/>
          </a:xfrm>
          <a:prstGeom prst="roundRect">
            <a:avLst>
              <a:gd name="adj" fmla="val 9804"/>
            </a:avLst>
          </a:prstGeom>
          <a:solidFill>
            <a:srgbClr val="EF4444"/>
          </a:solidFill>
          <a:ln w="12700">
            <a:solidFill>
              <a:srgbClr val="EF4444">
                <a:alpha val="0"/>
              </a:srgbClr>
            </a:solidFill>
            <a:prstDash val="solid"/>
          </a:ln>
        </p:spPr>
      </p:sp>
      <p:sp>
        <p:nvSpPr>
          <p:cNvPr id="7" name="span.talk@danger-banner"/>
          <p:cNvSpPr/>
          <p:nvPr/>
        </p:nvSpPr>
        <p:spPr>
          <a:xfrm>
            <a:off x="3602355" y="1083945"/>
            <a:ext cx="5894927"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KNOWN VULNERABILITIES</a:t>
            </a:r>
            <a:endParaRPr lang="en-US" sz="3240" dirty="0"/>
          </a:p>
        </p:txBody>
      </p:sp>
      <p:pic>
        <p:nvPicPr>
          <p:cNvPr id="8" name="img.freya@image.theme@default.image.with-content" descr="preencoded.png">    </p:cNvPr>
          <p:cNvPicPr>
            <a:picLocks noChangeAspect="1"/>
          </p:cNvPicPr>
          <p:nvPr/>
        </p:nvPicPr>
        <p:blipFill>
          <a:blip r:embed="rId1"/>
          <a:stretch>
            <a:fillRect/>
          </a:stretch>
        </p:blipFill>
        <p:spPr>
          <a:xfrm>
            <a:off x="3031808" y="2106930"/>
            <a:ext cx="6128385" cy="304800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36870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If you are not</a:t>
            </a:r>
            <a:endParaRPr lang="en-US" sz="4277" dirty="0"/>
          </a:p>
        </p:txBody>
      </p:sp>
      <p:sp>
        <p:nvSpPr>
          <p:cNvPr id="5" name="span"/>
          <p:cNvSpPr/>
          <p:nvPr/>
        </p:nvSpPr>
        <p:spPr>
          <a:xfrm>
            <a:off x="487680" y="3456432"/>
            <a:ext cx="4730401"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updating Node.js...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revers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6583680" y="2709672"/>
            <a:ext cx="427082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 are putting</a:t>
            </a:r>
            <a:endParaRPr lang="en-US" sz="4277" dirty="0"/>
          </a:p>
        </p:txBody>
      </p:sp>
      <p:sp>
        <p:nvSpPr>
          <p:cNvPr id="5" name="span"/>
          <p:cNvSpPr/>
          <p:nvPr/>
        </p:nvSpPr>
        <p:spPr>
          <a:xfrm>
            <a:off x="6583680" y="3456432"/>
            <a:ext cx="403517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yourself at risk!</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6799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Long Term Support (LTS) Schedule</a:t>
            </a:r>
            <a:endParaRPr lang="en-US" sz="3240" dirty="0"/>
          </a:p>
        </p:txBody>
      </p:sp>
      <p:pic>
        <p:nvPicPr>
          <p:cNvPr id="5" name="img.freya@image.theme@default.image.with-content" descr="preencoded.png">    </p:cNvPr>
          <p:cNvPicPr>
            <a:picLocks noChangeAspect="1"/>
          </p:cNvPicPr>
          <p:nvPr/>
        </p:nvPicPr>
        <p:blipFill>
          <a:blip r:embed="rId1"/>
          <a:stretch>
            <a:fillRect/>
          </a:stretch>
        </p:blipFill>
        <p:spPr>
          <a:xfrm>
            <a:off x="3031808" y="1541145"/>
            <a:ext cx="6128385" cy="304800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7662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Most teams update their Node.js</a:t>
            </a:r>
            <a:endParaRPr lang="en-US" sz="3240" dirty="0"/>
          </a:p>
        </p:txBody>
      </p:sp>
      <p:sp>
        <p:nvSpPr>
          <p:cNvPr id="5" name="span"/>
          <p:cNvSpPr/>
          <p:nvPr/>
        </p:nvSpPr>
        <p:spPr>
          <a:xfrm>
            <a:off x="487680" y="1083945"/>
            <a:ext cx="62484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version every 2 LTS releases</a:t>
            </a:r>
            <a:endParaRPr lang="en-US" sz="3240" dirty="0"/>
          </a:p>
        </p:txBody>
      </p:sp>
      <p:pic>
        <p:nvPicPr>
          <p:cNvPr id="6" name="img.freya@image.theme@default.image.with-content" descr="preencoded.png">    </p:cNvPr>
          <p:cNvPicPr>
            <a:picLocks noChangeAspect="1"/>
          </p:cNvPicPr>
          <p:nvPr/>
        </p:nvPicPr>
        <p:blipFill>
          <a:blip r:embed="rId1"/>
          <a:stretch>
            <a:fillRect/>
          </a:stretch>
        </p:blipFill>
        <p:spPr>
          <a:xfrm>
            <a:off x="3031808" y="2106930"/>
            <a:ext cx="6128385" cy="304800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9042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Organization Activity from Nov 2023 to Nov 2024</a:t>
            </a:r>
            <a:endParaRPr lang="en-US" sz="3240" dirty="0"/>
          </a:p>
        </p:txBody>
      </p:sp>
      <p:sp>
        <p:nvSpPr>
          <p:cNvPr id="5" name="div.spacer"/>
          <p:cNvSpPr/>
          <p:nvPr/>
        </p:nvSpPr>
        <p:spPr>
          <a:xfrm>
            <a:off x="307362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6037517" y="2596229"/>
            <a:ext cx="12192" cy="3546539"/>
          </a:xfrm>
          <a:prstGeom prst="rect">
            <a:avLst/>
          </a:prstGeom>
          <a:solidFill>
            <a:srgbClr val="D4D4D4"/>
          </a:solidFill>
          <a:ln w="12700">
            <a:solidFill>
              <a:srgbClr val="D4D4D4">
                <a:alpha val="0"/>
              </a:srgbClr>
            </a:solidFill>
            <a:prstDash val="solid"/>
          </a:ln>
        </p:spPr>
      </p:sp>
      <p:sp>
        <p:nvSpPr>
          <p:cNvPr id="7" name="div.spacer"/>
          <p:cNvSpPr/>
          <p:nvPr/>
        </p:nvSpPr>
        <p:spPr>
          <a:xfrm>
            <a:off x="9106186" y="2596229"/>
            <a:ext cx="12192" cy="3546539"/>
          </a:xfrm>
          <a:prstGeom prst="rect">
            <a:avLst/>
          </a:prstGeom>
          <a:solidFill>
            <a:srgbClr val="D4D4D4"/>
          </a:solidFill>
          <a:ln w="12700">
            <a:solidFill>
              <a:srgbClr val="D4D4D4">
                <a:alpha val="0"/>
              </a:srgbClr>
            </a:solidFill>
            <a:prstDash val="solid"/>
          </a:ln>
        </p:spPr>
      </p:sp>
      <p:sp>
        <p:nvSpPr>
          <p:cNvPr id="8" name="span"/>
          <p:cNvSpPr/>
          <p:nvPr/>
        </p:nvSpPr>
        <p:spPr>
          <a:xfrm>
            <a:off x="487680" y="1571625"/>
            <a:ext cx="883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9" name="a">
            <a:hlinkClick r:id="rId1" tooltip=""/>
          </p:cNvPr>
          <p:cNvSpPr/>
          <p:nvPr/>
        </p:nvSpPr>
        <p:spPr>
          <a:xfrm>
            <a:off x="1440275" y="1571625"/>
            <a:ext cx="929354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https://next.ossinsight.io/analyze/nodejs?period=past_12_months#overview</a:t>
            </a:r>
            <a:endParaRPr lang="en-US" sz="1944" dirty="0"/>
          </a:p>
        </p:txBody>
      </p:sp>
      <p:sp>
        <p:nvSpPr>
          <p:cNvPr id="10" name="span"/>
          <p:cNvSpPr/>
          <p:nvPr/>
        </p:nvSpPr>
        <p:spPr>
          <a:xfrm>
            <a:off x="581120" y="3554921"/>
            <a:ext cx="2033207"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19,917</a:t>
            </a:r>
            <a:endParaRPr lang="en-US" sz="5832" dirty="0"/>
          </a:p>
        </p:txBody>
      </p:sp>
      <p:sp>
        <p:nvSpPr>
          <p:cNvPr id="11" name="span"/>
          <p:cNvSpPr/>
          <p:nvPr/>
        </p:nvSpPr>
        <p:spPr>
          <a:xfrm>
            <a:off x="940784" y="4518089"/>
            <a:ext cx="131387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Star Earned</a:t>
            </a:r>
            <a:endParaRPr lang="en-US" sz="1814" dirty="0"/>
          </a:p>
        </p:txBody>
      </p:sp>
      <p:sp>
        <p:nvSpPr>
          <p:cNvPr id="12" name="span"/>
          <p:cNvSpPr/>
          <p:nvPr/>
        </p:nvSpPr>
        <p:spPr>
          <a:xfrm>
            <a:off x="1205389" y="4845463"/>
            <a:ext cx="784670" cy="237744"/>
          </a:xfrm>
          <a:prstGeom prst="rect">
            <a:avLst/>
          </a:prstGeom>
          <a:noFill/>
          <a:ln/>
        </p:spPr>
        <p:txBody>
          <a:bodyPr wrap="none" lIns="0" tIns="0" rIns="0" bIns="0" rtlCol="0" anchor="ctr"/>
          <a:lstStyle/>
          <a:p>
            <a:pPr indent="0" marL="0">
              <a:buNone/>
            </a:pPr>
            <a:r>
              <a:rPr lang="en-US" sz="1555" u="none" dirty="0">
                <a:solidFill>
                  <a:srgbClr val="16A34A"/>
                </a:solidFill>
                <a:latin typeface="Inter Light" pitchFamily="34" charset="0"/>
                <a:ea typeface="Inter Light" pitchFamily="34" charset="-122"/>
                <a:cs typeface="Inter Light" pitchFamily="34" charset="-120"/>
              </a:rPr>
              <a:t>+ 6.61 %</a:t>
            </a:r>
            <a:endParaRPr lang="en-US" sz="1555" dirty="0"/>
          </a:p>
        </p:txBody>
      </p:sp>
      <p:sp>
        <p:nvSpPr>
          <p:cNvPr id="13" name="span"/>
          <p:cNvSpPr/>
          <p:nvPr/>
        </p:nvSpPr>
        <p:spPr>
          <a:xfrm>
            <a:off x="3690557" y="3554921"/>
            <a:ext cx="1742123"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5,261</a:t>
            </a:r>
            <a:endParaRPr lang="en-US" sz="5832" dirty="0"/>
          </a:p>
        </p:txBody>
      </p:sp>
      <p:sp>
        <p:nvSpPr>
          <p:cNvPr id="14" name="span"/>
          <p:cNvSpPr/>
          <p:nvPr/>
        </p:nvSpPr>
        <p:spPr>
          <a:xfrm>
            <a:off x="3799237" y="4518089"/>
            <a:ext cx="15248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Pull Requests</a:t>
            </a:r>
            <a:endParaRPr lang="en-US" sz="1814" dirty="0"/>
          </a:p>
        </p:txBody>
      </p:sp>
      <p:sp>
        <p:nvSpPr>
          <p:cNvPr id="15" name="span"/>
          <p:cNvSpPr/>
          <p:nvPr/>
        </p:nvSpPr>
        <p:spPr>
          <a:xfrm>
            <a:off x="4176332" y="4845463"/>
            <a:ext cx="770668" cy="237744"/>
          </a:xfrm>
          <a:prstGeom prst="rect">
            <a:avLst/>
          </a:prstGeom>
          <a:noFill/>
          <a:ln/>
        </p:spPr>
        <p:txBody>
          <a:bodyPr wrap="none" lIns="0" tIns="0" rIns="0" bIns="0" rtlCol="0" anchor="ctr"/>
          <a:lstStyle/>
          <a:p>
            <a:pPr indent="0" marL="0">
              <a:buNone/>
            </a:pPr>
            <a:r>
              <a:rPr lang="en-US" sz="1555" u="none" dirty="0">
                <a:solidFill>
                  <a:srgbClr val="16A34A"/>
                </a:solidFill>
                <a:latin typeface="Inter Light" pitchFamily="34" charset="0"/>
                <a:ea typeface="Inter Light" pitchFamily="34" charset="-122"/>
                <a:cs typeface="Inter Light" pitchFamily="34" charset="-120"/>
              </a:rPr>
              <a:t>+ 8.72%</a:t>
            </a:r>
            <a:endParaRPr lang="en-US" sz="1555" dirty="0"/>
          </a:p>
        </p:txBody>
      </p:sp>
      <p:sp>
        <p:nvSpPr>
          <p:cNvPr id="16" name="span"/>
          <p:cNvSpPr/>
          <p:nvPr/>
        </p:nvSpPr>
        <p:spPr>
          <a:xfrm>
            <a:off x="6415469" y="3554921"/>
            <a:ext cx="2324957"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28,438</a:t>
            </a:r>
            <a:endParaRPr lang="en-US" sz="5832" dirty="0"/>
          </a:p>
        </p:txBody>
      </p:sp>
      <p:sp>
        <p:nvSpPr>
          <p:cNvPr id="17" name="span"/>
          <p:cNvSpPr/>
          <p:nvPr/>
        </p:nvSpPr>
        <p:spPr>
          <a:xfrm>
            <a:off x="7107269" y="4518089"/>
            <a:ext cx="94135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Reviews</a:t>
            </a:r>
            <a:endParaRPr lang="en-US" sz="1814" dirty="0"/>
          </a:p>
        </p:txBody>
      </p:sp>
      <p:sp>
        <p:nvSpPr>
          <p:cNvPr id="18" name="span"/>
          <p:cNvSpPr/>
          <p:nvPr/>
        </p:nvSpPr>
        <p:spPr>
          <a:xfrm>
            <a:off x="7203948" y="4845463"/>
            <a:ext cx="747998" cy="237744"/>
          </a:xfrm>
          <a:prstGeom prst="rect">
            <a:avLst/>
          </a:prstGeom>
          <a:noFill/>
          <a:ln/>
        </p:spPr>
        <p:txBody>
          <a:bodyPr wrap="none" lIns="0" tIns="0" rIns="0" bIns="0" rtlCol="0" anchor="ctr"/>
          <a:lstStyle/>
          <a:p>
            <a:pPr indent="0" marL="0">
              <a:buNone/>
            </a:pPr>
            <a:r>
              <a:rPr lang="en-US" sz="1555" u="none" dirty="0">
                <a:solidFill>
                  <a:srgbClr val="DC2626"/>
                </a:solidFill>
                <a:latin typeface="Inter Light" pitchFamily="34" charset="0"/>
                <a:ea typeface="Inter Light" pitchFamily="34" charset="-122"/>
                <a:cs typeface="Inter Light" pitchFamily="34" charset="-120"/>
              </a:rPr>
              <a:t>- 2.71 %</a:t>
            </a:r>
            <a:endParaRPr lang="en-US" sz="1555" dirty="0"/>
          </a:p>
        </p:txBody>
      </p:sp>
      <p:sp>
        <p:nvSpPr>
          <p:cNvPr id="19" name="span"/>
          <p:cNvSpPr/>
          <p:nvPr/>
        </p:nvSpPr>
        <p:spPr>
          <a:xfrm>
            <a:off x="9622441" y="3554921"/>
            <a:ext cx="1943576"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4,499</a:t>
            </a:r>
            <a:endParaRPr lang="en-US" sz="5832" dirty="0"/>
          </a:p>
        </p:txBody>
      </p:sp>
      <p:sp>
        <p:nvSpPr>
          <p:cNvPr id="20" name="span"/>
          <p:cNvSpPr/>
          <p:nvPr/>
        </p:nvSpPr>
        <p:spPr>
          <a:xfrm>
            <a:off x="10227850" y="4518089"/>
            <a:ext cx="7326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Issues</a:t>
            </a:r>
            <a:endParaRPr lang="en-US" sz="1814" dirty="0"/>
          </a:p>
        </p:txBody>
      </p:sp>
      <p:sp>
        <p:nvSpPr>
          <p:cNvPr id="21" name="span"/>
          <p:cNvSpPr/>
          <p:nvPr/>
        </p:nvSpPr>
        <p:spPr>
          <a:xfrm>
            <a:off x="10199561" y="4845463"/>
            <a:ext cx="789242" cy="237744"/>
          </a:xfrm>
          <a:prstGeom prst="rect">
            <a:avLst/>
          </a:prstGeom>
          <a:noFill/>
          <a:ln/>
        </p:spPr>
        <p:txBody>
          <a:bodyPr wrap="none" lIns="0" tIns="0" rIns="0" bIns="0" rtlCol="0" anchor="ctr"/>
          <a:lstStyle/>
          <a:p>
            <a:pPr indent="0" marL="0">
              <a:buNone/>
            </a:pPr>
            <a:r>
              <a:rPr lang="en-US" sz="1555" u="none" dirty="0">
                <a:solidFill>
                  <a:srgbClr val="DC2626"/>
                </a:solidFill>
                <a:latin typeface="Inter Light" pitchFamily="34" charset="0"/>
                <a:ea typeface="Inter Light" pitchFamily="34" charset="-122"/>
                <a:cs typeface="Inter Light" pitchFamily="34" charset="-120"/>
              </a:rPr>
              <a:t>- 3.69 %</a:t>
            </a:r>
            <a:endParaRPr lang="en-US" sz="1555" dirty="0"/>
          </a:p>
        </p:txBody>
      </p:sp>
      <p:pic>
        <p:nvPicPr>
          <p:cNvPr id="2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0458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Commits &amp; Pushes to Node.js Core</a:t>
            </a:r>
            <a:endParaRPr lang="en-US" sz="3240" dirty="0"/>
          </a:p>
        </p:txBody>
      </p:sp>
      <p:sp>
        <p:nvSpPr>
          <p:cNvPr id="5" name="span"/>
          <p:cNvSpPr/>
          <p:nvPr/>
        </p:nvSpPr>
        <p:spPr>
          <a:xfrm>
            <a:off x="487680" y="1571625"/>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6" name="a">
            <a:hlinkClick r:id="rId1" tooltip=""/>
          </p:cNvPr>
          <p:cNvSpPr/>
          <p:nvPr/>
        </p:nvSpPr>
        <p:spPr>
          <a:xfrm>
            <a:off x="1370648" y="1571625"/>
            <a:ext cx="510492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https://ossinsight.io/analyze/nodejs/node</a:t>
            </a:r>
            <a:endParaRPr lang="en-US" sz="1944" dirty="0"/>
          </a:p>
        </p:txBody>
      </p:sp>
      <p:pic>
        <p:nvPicPr>
          <p:cNvPr id="7" name="img.freya@image.image.with-content" descr="preencoded.png">    </p:cNvPr>
          <p:cNvPicPr>
            <a:picLocks noChangeAspect="1"/>
          </p:cNvPicPr>
          <p:nvPr/>
        </p:nvPicPr>
        <p:blipFill>
          <a:blip r:embed="rId2"/>
          <a:stretch>
            <a:fillRect/>
          </a:stretch>
        </p:blipFill>
        <p:spPr>
          <a:xfrm>
            <a:off x="3031808" y="2601659"/>
            <a:ext cx="6128385" cy="3047905"/>
          </a:xfrm>
          <a:prstGeom prst="rect">
            <a:avLst/>
          </a:prstGeom>
        </p:spPr>
      </p:pic>
      <p:pic>
        <p:nvPicPr>
          <p:cNvPr id="8"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27509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number of pull requests is (mostly) stable</a:t>
            </a:r>
            <a:endParaRPr lang="en-US" sz="3240" dirty="0"/>
          </a:p>
        </p:txBody>
      </p:sp>
      <p:sp>
        <p:nvSpPr>
          <p:cNvPr id="5" name="span"/>
          <p:cNvSpPr/>
          <p:nvPr/>
        </p:nvSpPr>
        <p:spPr>
          <a:xfrm>
            <a:off x="487680" y="1571625"/>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6" name="span"/>
          <p:cNvSpPr/>
          <p:nvPr/>
        </p:nvSpPr>
        <p:spPr>
          <a:xfrm>
            <a:off x="1370552" y="1571625"/>
            <a:ext cx="47364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https://ossinsight.io/analyze/nodejs/node</a:t>
            </a:r>
            <a:endParaRPr lang="en-US" sz="1944" dirty="0"/>
          </a:p>
        </p:txBody>
      </p:sp>
      <p:pic>
        <p:nvPicPr>
          <p:cNvPr id="7" name="img.freya@image.image.with-content" descr="preencoded.png">    </p:cNvPr>
          <p:cNvPicPr>
            <a:picLocks noChangeAspect="1"/>
          </p:cNvPicPr>
          <p:nvPr/>
        </p:nvPicPr>
        <p:blipFill>
          <a:blip r:embed="rId1"/>
          <a:stretch>
            <a:fillRect/>
          </a:stretch>
        </p:blipFill>
        <p:spPr>
          <a:xfrm>
            <a:off x="3031808" y="2601659"/>
            <a:ext cx="6128385" cy="3047905"/>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417852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work hard to</a:t>
            </a:r>
            <a:endParaRPr lang="en-US" sz="4277" dirty="0"/>
          </a:p>
        </p:txBody>
      </p:sp>
      <p:sp>
        <p:nvSpPr>
          <p:cNvPr id="5" name="span"/>
          <p:cNvSpPr/>
          <p:nvPr/>
        </p:nvSpPr>
        <p:spPr>
          <a:xfrm>
            <a:off x="487680" y="3456432"/>
            <a:ext cx="133073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keep </a:t>
            </a:r>
            <a:endParaRPr lang="en-US" sz="4277" dirty="0"/>
          </a:p>
        </p:txBody>
      </p:sp>
      <p:sp>
        <p:nvSpPr>
          <p:cNvPr id="6" name="span"/>
          <p:cNvSpPr/>
          <p:nvPr/>
        </p:nvSpPr>
        <p:spPr>
          <a:xfrm>
            <a:off x="2767394" y="3456432"/>
            <a:ext cx="13405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safe!</a:t>
            </a:r>
            <a:endParaRPr lang="en-US" sz="4277" dirty="0"/>
          </a:p>
        </p:txBody>
      </p:sp>
      <p:sp>
        <p:nvSpPr>
          <p:cNvPr id="7" name="span.theme@fg-amber"/>
          <p:cNvSpPr/>
          <p:nvPr/>
        </p:nvSpPr>
        <p:spPr>
          <a:xfrm>
            <a:off x="1818418" y="3456432"/>
            <a:ext cx="948976"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you</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577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Security Submissions</a:t>
            </a:r>
            <a:endParaRPr lang="en-US" sz="3240" dirty="0"/>
          </a:p>
        </p:txBody>
      </p:sp>
      <p:sp>
        <p:nvSpPr>
          <p:cNvPr id="5" name="span"/>
          <p:cNvSpPr/>
          <p:nvPr/>
        </p:nvSpPr>
        <p:spPr>
          <a:xfrm>
            <a:off x="487680" y="1571625"/>
            <a:ext cx="14546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Submissions</a:t>
            </a:r>
            <a:endParaRPr lang="en-US" sz="1944" dirty="0"/>
          </a:p>
        </p:txBody>
      </p:sp>
      <p:sp>
        <p:nvSpPr>
          <p:cNvPr id="6" name="span"/>
          <p:cNvSpPr/>
          <p:nvPr/>
        </p:nvSpPr>
        <p:spPr>
          <a:xfrm>
            <a:off x="2011680"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2444401" y="1571625"/>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8" name="span"/>
          <p:cNvSpPr/>
          <p:nvPr/>
        </p:nvSpPr>
        <p:spPr>
          <a:xfrm>
            <a:off x="2879122" y="1571625"/>
            <a:ext cx="7474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turned</a:t>
            </a:r>
            <a:endParaRPr lang="en-US" sz="1944" dirty="0"/>
          </a:p>
        </p:txBody>
      </p:sp>
      <p:sp>
        <p:nvSpPr>
          <p:cNvPr id="9" name="span"/>
          <p:cNvSpPr/>
          <p:nvPr/>
        </p:nvSpPr>
        <p:spPr>
          <a:xfrm>
            <a:off x="3695891"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0" name="span"/>
          <p:cNvSpPr/>
          <p:nvPr/>
        </p:nvSpPr>
        <p:spPr>
          <a:xfrm>
            <a:off x="4186142" y="1571625"/>
            <a:ext cx="16461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vulnerabilities,</a:t>
            </a:r>
            <a:endParaRPr lang="en-US" sz="1944" dirty="0"/>
          </a:p>
        </p:txBody>
      </p:sp>
      <p:sp>
        <p:nvSpPr>
          <p:cNvPr id="11" name="span"/>
          <p:cNvSpPr/>
          <p:nvPr/>
        </p:nvSpPr>
        <p:spPr>
          <a:xfrm>
            <a:off x="5901595"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2" name="span"/>
          <p:cNvSpPr/>
          <p:nvPr/>
        </p:nvSpPr>
        <p:spPr>
          <a:xfrm>
            <a:off x="6338697" y="1571625"/>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3" name="span"/>
          <p:cNvSpPr/>
          <p:nvPr/>
        </p:nvSpPr>
        <p:spPr>
          <a:xfrm>
            <a:off x="6902768" y="1571625"/>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a:t>
            </a:r>
            <a:endParaRPr lang="en-US" sz="1944" dirty="0"/>
          </a:p>
        </p:txBody>
      </p:sp>
      <p:sp>
        <p:nvSpPr>
          <p:cNvPr id="14" name="span"/>
          <p:cNvSpPr/>
          <p:nvPr/>
        </p:nvSpPr>
        <p:spPr>
          <a:xfrm>
            <a:off x="7552277"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7839647"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16" name="span"/>
          <p:cNvSpPr/>
          <p:nvPr/>
        </p:nvSpPr>
        <p:spPr>
          <a:xfrm>
            <a:off x="8200835" y="1571625"/>
            <a:ext cx="924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handled</a:t>
            </a:r>
            <a:endParaRPr lang="en-US" sz="1944" dirty="0"/>
          </a:p>
        </p:txBody>
      </p:sp>
      <p:sp>
        <p:nvSpPr>
          <p:cNvPr id="17" name="span"/>
          <p:cNvSpPr/>
          <p:nvPr/>
        </p:nvSpPr>
        <p:spPr>
          <a:xfrm>
            <a:off x="9194578"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8" name="span"/>
          <p:cNvSpPr/>
          <p:nvPr/>
        </p:nvSpPr>
        <p:spPr>
          <a:xfrm>
            <a:off x="954509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9976676" y="1571625"/>
            <a:ext cx="5682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team</a:t>
            </a:r>
            <a:endParaRPr lang="en-US" sz="1944" dirty="0"/>
          </a:p>
        </p:txBody>
      </p:sp>
      <p:pic>
        <p:nvPicPr>
          <p:cNvPr id="20" name="img.freya@image.image.with-content" descr="preencoded.png">    </p:cNvPr>
          <p:cNvPicPr>
            <a:picLocks noChangeAspect="1"/>
          </p:cNvPicPr>
          <p:nvPr/>
        </p:nvPicPr>
        <p:blipFill>
          <a:blip r:embed="rId1"/>
          <a:stretch>
            <a:fillRect/>
          </a:stretch>
        </p:blipFill>
        <p:spPr>
          <a:xfrm>
            <a:off x="3031808" y="2601659"/>
            <a:ext cx="6128385" cy="3047905"/>
          </a:xfrm>
          <a:prstGeom prst="rect">
            <a:avLst/>
          </a:prstGeom>
        </p:spPr>
      </p:pic>
      <p:pic>
        <p:nvPicPr>
          <p:cNvPr id="21"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973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Average time to first response</a:t>
            </a:r>
            <a:endParaRPr lang="en-US" sz="3240" dirty="0"/>
          </a:p>
        </p:txBody>
      </p:sp>
      <p:sp>
        <p:nvSpPr>
          <p:cNvPr id="5" name="span"/>
          <p:cNvSpPr/>
          <p:nvPr/>
        </p:nvSpPr>
        <p:spPr>
          <a:xfrm>
            <a:off x="487680" y="1571625"/>
            <a:ext cx="14546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Submissions</a:t>
            </a:r>
            <a:endParaRPr lang="en-US" sz="1944" dirty="0"/>
          </a:p>
        </p:txBody>
      </p:sp>
      <p:sp>
        <p:nvSpPr>
          <p:cNvPr id="6" name="span"/>
          <p:cNvSpPr/>
          <p:nvPr/>
        </p:nvSpPr>
        <p:spPr>
          <a:xfrm>
            <a:off x="2011680"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2444401" y="1571625"/>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8" name="span"/>
          <p:cNvSpPr/>
          <p:nvPr/>
        </p:nvSpPr>
        <p:spPr>
          <a:xfrm>
            <a:off x="2879122" y="1571625"/>
            <a:ext cx="7474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turned</a:t>
            </a:r>
            <a:endParaRPr lang="en-US" sz="1944" dirty="0"/>
          </a:p>
        </p:txBody>
      </p:sp>
      <p:sp>
        <p:nvSpPr>
          <p:cNvPr id="9" name="span"/>
          <p:cNvSpPr/>
          <p:nvPr/>
        </p:nvSpPr>
        <p:spPr>
          <a:xfrm>
            <a:off x="3695891"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0" name="span"/>
          <p:cNvSpPr/>
          <p:nvPr/>
        </p:nvSpPr>
        <p:spPr>
          <a:xfrm>
            <a:off x="4186142" y="1571625"/>
            <a:ext cx="16461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vulnerabilities,</a:t>
            </a:r>
            <a:endParaRPr lang="en-US" sz="1944" dirty="0"/>
          </a:p>
        </p:txBody>
      </p:sp>
      <p:sp>
        <p:nvSpPr>
          <p:cNvPr id="11" name="span"/>
          <p:cNvSpPr/>
          <p:nvPr/>
        </p:nvSpPr>
        <p:spPr>
          <a:xfrm>
            <a:off x="5901595"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2" name="span"/>
          <p:cNvSpPr/>
          <p:nvPr/>
        </p:nvSpPr>
        <p:spPr>
          <a:xfrm>
            <a:off x="6338697" y="1571625"/>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3" name="span"/>
          <p:cNvSpPr/>
          <p:nvPr/>
        </p:nvSpPr>
        <p:spPr>
          <a:xfrm>
            <a:off x="6902768" y="1571625"/>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a:t>
            </a:r>
            <a:endParaRPr lang="en-US" sz="1944" dirty="0"/>
          </a:p>
        </p:txBody>
      </p:sp>
      <p:sp>
        <p:nvSpPr>
          <p:cNvPr id="14" name="span"/>
          <p:cNvSpPr/>
          <p:nvPr/>
        </p:nvSpPr>
        <p:spPr>
          <a:xfrm>
            <a:off x="7552277"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7839647"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16" name="span"/>
          <p:cNvSpPr/>
          <p:nvPr/>
        </p:nvSpPr>
        <p:spPr>
          <a:xfrm>
            <a:off x="8200835" y="1571625"/>
            <a:ext cx="924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handled</a:t>
            </a:r>
            <a:endParaRPr lang="en-US" sz="1944" dirty="0"/>
          </a:p>
        </p:txBody>
      </p:sp>
      <p:sp>
        <p:nvSpPr>
          <p:cNvPr id="17" name="span"/>
          <p:cNvSpPr/>
          <p:nvPr/>
        </p:nvSpPr>
        <p:spPr>
          <a:xfrm>
            <a:off x="9194578"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8" name="span"/>
          <p:cNvSpPr/>
          <p:nvPr/>
        </p:nvSpPr>
        <p:spPr>
          <a:xfrm>
            <a:off x="954509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9976676" y="1571625"/>
            <a:ext cx="5682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team</a:t>
            </a:r>
            <a:endParaRPr lang="en-US" sz="1944" dirty="0"/>
          </a:p>
        </p:txBody>
      </p:sp>
      <p:pic>
        <p:nvPicPr>
          <p:cNvPr id="20" name="img.freya@image.image.with-content" descr="preencoded.png">    </p:cNvPr>
          <p:cNvPicPr>
            <a:picLocks noChangeAspect="1"/>
          </p:cNvPicPr>
          <p:nvPr/>
        </p:nvPicPr>
        <p:blipFill>
          <a:blip r:embed="rId1"/>
          <a:stretch>
            <a:fillRect/>
          </a:stretch>
        </p:blipFill>
        <p:spPr>
          <a:xfrm>
            <a:off x="3031808" y="2601659"/>
            <a:ext cx="6128385" cy="3047905"/>
          </a:xfrm>
          <a:prstGeom prst="rect">
            <a:avLst/>
          </a:prstGeom>
        </p:spPr>
      </p:pic>
      <p:pic>
        <p:nvPicPr>
          <p:cNvPr id="21"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464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Average time to triage</a:t>
            </a:r>
            <a:endParaRPr lang="en-US" sz="3240" dirty="0"/>
          </a:p>
        </p:txBody>
      </p:sp>
      <p:sp>
        <p:nvSpPr>
          <p:cNvPr id="5" name="span"/>
          <p:cNvSpPr/>
          <p:nvPr/>
        </p:nvSpPr>
        <p:spPr>
          <a:xfrm>
            <a:off x="487680" y="1571625"/>
            <a:ext cx="14546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Submissions</a:t>
            </a:r>
            <a:endParaRPr lang="en-US" sz="1944" dirty="0"/>
          </a:p>
        </p:txBody>
      </p:sp>
      <p:sp>
        <p:nvSpPr>
          <p:cNvPr id="6" name="span"/>
          <p:cNvSpPr/>
          <p:nvPr/>
        </p:nvSpPr>
        <p:spPr>
          <a:xfrm>
            <a:off x="2011680"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2444401" y="1571625"/>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8" name="span"/>
          <p:cNvSpPr/>
          <p:nvPr/>
        </p:nvSpPr>
        <p:spPr>
          <a:xfrm>
            <a:off x="2879122" y="1571625"/>
            <a:ext cx="7474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turned</a:t>
            </a:r>
            <a:endParaRPr lang="en-US" sz="1944" dirty="0"/>
          </a:p>
        </p:txBody>
      </p:sp>
      <p:sp>
        <p:nvSpPr>
          <p:cNvPr id="9" name="span"/>
          <p:cNvSpPr/>
          <p:nvPr/>
        </p:nvSpPr>
        <p:spPr>
          <a:xfrm>
            <a:off x="3695891"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0" name="span"/>
          <p:cNvSpPr/>
          <p:nvPr/>
        </p:nvSpPr>
        <p:spPr>
          <a:xfrm>
            <a:off x="4186142" y="1571625"/>
            <a:ext cx="16461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vulnerabilities,</a:t>
            </a:r>
            <a:endParaRPr lang="en-US" sz="1944" dirty="0"/>
          </a:p>
        </p:txBody>
      </p:sp>
      <p:sp>
        <p:nvSpPr>
          <p:cNvPr id="11" name="span"/>
          <p:cNvSpPr/>
          <p:nvPr/>
        </p:nvSpPr>
        <p:spPr>
          <a:xfrm>
            <a:off x="5901595"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2" name="span"/>
          <p:cNvSpPr/>
          <p:nvPr/>
        </p:nvSpPr>
        <p:spPr>
          <a:xfrm>
            <a:off x="6338697" y="1571625"/>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3" name="span"/>
          <p:cNvSpPr/>
          <p:nvPr/>
        </p:nvSpPr>
        <p:spPr>
          <a:xfrm>
            <a:off x="6902768" y="1571625"/>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a:t>
            </a:r>
            <a:endParaRPr lang="en-US" sz="1944" dirty="0"/>
          </a:p>
        </p:txBody>
      </p:sp>
      <p:sp>
        <p:nvSpPr>
          <p:cNvPr id="14" name="span"/>
          <p:cNvSpPr/>
          <p:nvPr/>
        </p:nvSpPr>
        <p:spPr>
          <a:xfrm>
            <a:off x="7552277"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7839647"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16" name="span"/>
          <p:cNvSpPr/>
          <p:nvPr/>
        </p:nvSpPr>
        <p:spPr>
          <a:xfrm>
            <a:off x="8200835" y="1571625"/>
            <a:ext cx="924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handled</a:t>
            </a:r>
            <a:endParaRPr lang="en-US" sz="1944" dirty="0"/>
          </a:p>
        </p:txBody>
      </p:sp>
      <p:sp>
        <p:nvSpPr>
          <p:cNvPr id="17" name="span"/>
          <p:cNvSpPr/>
          <p:nvPr/>
        </p:nvSpPr>
        <p:spPr>
          <a:xfrm>
            <a:off x="9194578"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8" name="span"/>
          <p:cNvSpPr/>
          <p:nvPr/>
        </p:nvSpPr>
        <p:spPr>
          <a:xfrm>
            <a:off x="954509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9976676" y="1571625"/>
            <a:ext cx="5682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team</a:t>
            </a:r>
            <a:endParaRPr lang="en-US" sz="1944" dirty="0"/>
          </a:p>
        </p:txBody>
      </p:sp>
      <p:pic>
        <p:nvPicPr>
          <p:cNvPr id="20" name="img.freya@image.image.with-content" descr="preencoded.png">    </p:cNvPr>
          <p:cNvPicPr>
            <a:picLocks noChangeAspect="1"/>
          </p:cNvPicPr>
          <p:nvPr/>
        </p:nvPicPr>
        <p:blipFill>
          <a:blip r:embed="rId1"/>
          <a:stretch>
            <a:fillRect/>
          </a:stretch>
        </p:blipFill>
        <p:spPr>
          <a:xfrm>
            <a:off x="3031808" y="2601659"/>
            <a:ext cx="6128385" cy="3047905"/>
          </a:xfrm>
          <a:prstGeom prst="rect">
            <a:avLst/>
          </a:prstGeom>
        </p:spPr>
      </p:pic>
      <p:pic>
        <p:nvPicPr>
          <p:cNvPr id="21"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100547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was one of the first project sponsored by</a:t>
            </a:r>
            <a:endParaRPr lang="en-US" sz="3240" dirty="0"/>
          </a:p>
        </p:txBody>
      </p:sp>
      <p:pic>
        <p:nvPicPr>
          <p:cNvPr id="5" name="img.freya@image.theme@default.image.with-content.talk@image.half" descr="preencoded.png">    </p:cNvPr>
          <p:cNvPicPr>
            <a:picLocks noChangeAspect="1"/>
          </p:cNvPicPr>
          <p:nvPr/>
        </p:nvPicPr>
        <p:blipFill>
          <a:blip r:embed="rId1"/>
          <a:stretch>
            <a:fillRect/>
          </a:stretch>
        </p:blipFill>
        <p:spPr>
          <a:xfrm>
            <a:off x="3291840" y="1541145"/>
            <a:ext cx="5608320" cy="1347311"/>
          </a:xfrm>
          <a:prstGeom prst="rect">
            <a:avLst/>
          </a:prstGeom>
        </p:spPr>
      </p:pic>
      <p:sp>
        <p:nvSpPr>
          <p:cNvPr id="6" name="span"/>
          <p:cNvSpPr/>
          <p:nvPr/>
        </p:nvSpPr>
        <p:spPr>
          <a:xfrm>
            <a:off x="487680" y="3406616"/>
            <a:ext cx="15955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Alpha-Omega</a:t>
            </a:r>
            <a:endParaRPr lang="en-US" sz="1944" dirty="0"/>
          </a:p>
        </p:txBody>
      </p:sp>
      <p:sp>
        <p:nvSpPr>
          <p:cNvPr id="7" name="span"/>
          <p:cNvSpPr/>
          <p:nvPr/>
        </p:nvSpPr>
        <p:spPr>
          <a:xfrm>
            <a:off x="2166461" y="3406616"/>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8" name="span"/>
          <p:cNvSpPr/>
          <p:nvPr/>
        </p:nvSpPr>
        <p:spPr>
          <a:xfrm>
            <a:off x="2434781" y="3406616"/>
            <a:ext cx="280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t>
            </a:r>
            <a:endParaRPr lang="en-US" sz="1944" dirty="0"/>
          </a:p>
        </p:txBody>
      </p:sp>
      <p:sp>
        <p:nvSpPr>
          <p:cNvPr id="9" name="span"/>
          <p:cNvSpPr/>
          <p:nvPr/>
        </p:nvSpPr>
        <p:spPr>
          <a:xfrm>
            <a:off x="2798921" y="3406616"/>
            <a:ext cx="1231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associated</a:t>
            </a:r>
            <a:endParaRPr lang="en-US" sz="1944" dirty="0"/>
          </a:p>
        </p:txBody>
      </p:sp>
      <p:sp>
        <p:nvSpPr>
          <p:cNvPr id="10" name="span"/>
          <p:cNvSpPr/>
          <p:nvPr/>
        </p:nvSpPr>
        <p:spPr>
          <a:xfrm>
            <a:off x="4113657" y="3406616"/>
            <a:ext cx="792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a:t>
            </a:r>
            <a:endParaRPr lang="en-US" sz="1944" dirty="0"/>
          </a:p>
        </p:txBody>
      </p:sp>
      <p:sp>
        <p:nvSpPr>
          <p:cNvPr id="11" name="span"/>
          <p:cNvSpPr/>
          <p:nvPr/>
        </p:nvSpPr>
        <p:spPr>
          <a:xfrm>
            <a:off x="4989195" y="3406616"/>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2" name="span"/>
          <p:cNvSpPr/>
          <p:nvPr/>
        </p:nvSpPr>
        <p:spPr>
          <a:xfrm>
            <a:off x="5303996" y="3406616"/>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5749385" y="3406616"/>
            <a:ext cx="11416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OpenSSF,</a:t>
            </a:r>
            <a:endParaRPr lang="en-US" sz="1944" dirty="0"/>
          </a:p>
        </p:txBody>
      </p:sp>
      <p:sp>
        <p:nvSpPr>
          <p:cNvPr id="14" name="span"/>
          <p:cNvSpPr/>
          <p:nvPr/>
        </p:nvSpPr>
        <p:spPr>
          <a:xfrm>
            <a:off x="6974205" y="3406616"/>
            <a:ext cx="13098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established</a:t>
            </a:r>
            <a:endParaRPr lang="en-US" sz="1944" dirty="0"/>
          </a:p>
        </p:txBody>
      </p:sp>
      <p:sp>
        <p:nvSpPr>
          <p:cNvPr id="15" name="span"/>
          <p:cNvSpPr/>
          <p:nvPr/>
        </p:nvSpPr>
        <p:spPr>
          <a:xfrm>
            <a:off x="8367332" y="3406616"/>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6" name="span"/>
          <p:cNvSpPr/>
          <p:nvPr/>
        </p:nvSpPr>
        <p:spPr>
          <a:xfrm>
            <a:off x="8653463" y="3406616"/>
            <a:ext cx="10269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February</a:t>
            </a:r>
            <a:endParaRPr lang="en-US" sz="1944" dirty="0"/>
          </a:p>
        </p:txBody>
      </p:sp>
      <p:sp>
        <p:nvSpPr>
          <p:cNvPr id="17" name="span"/>
          <p:cNvSpPr/>
          <p:nvPr/>
        </p:nvSpPr>
        <p:spPr>
          <a:xfrm>
            <a:off x="9763601" y="3406616"/>
            <a:ext cx="6769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2022,</a:t>
            </a:r>
            <a:endParaRPr lang="en-US" sz="1944" dirty="0"/>
          </a:p>
        </p:txBody>
      </p:sp>
      <p:sp>
        <p:nvSpPr>
          <p:cNvPr id="18" name="span"/>
          <p:cNvSpPr/>
          <p:nvPr/>
        </p:nvSpPr>
        <p:spPr>
          <a:xfrm>
            <a:off x="10523696" y="3406616"/>
            <a:ext cx="8161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funded</a:t>
            </a:r>
            <a:endParaRPr lang="en-US" sz="1944" dirty="0"/>
          </a:p>
        </p:txBody>
      </p:sp>
      <p:sp>
        <p:nvSpPr>
          <p:cNvPr id="19" name="span"/>
          <p:cNvSpPr/>
          <p:nvPr/>
        </p:nvSpPr>
        <p:spPr>
          <a:xfrm>
            <a:off x="11423142" y="3406616"/>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20" name="span"/>
          <p:cNvSpPr/>
          <p:nvPr/>
        </p:nvSpPr>
        <p:spPr>
          <a:xfrm>
            <a:off x="487680" y="3776948"/>
            <a:ext cx="11454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Microsoft,</a:t>
            </a:r>
            <a:endParaRPr lang="en-US" sz="1944" dirty="0"/>
          </a:p>
        </p:txBody>
      </p:sp>
      <p:sp>
        <p:nvSpPr>
          <p:cNvPr id="21" name="span"/>
          <p:cNvSpPr/>
          <p:nvPr/>
        </p:nvSpPr>
        <p:spPr>
          <a:xfrm>
            <a:off x="1819847" y="3776948"/>
            <a:ext cx="8955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Google,</a:t>
            </a:r>
            <a:endParaRPr lang="en-US" sz="1944" dirty="0"/>
          </a:p>
        </p:txBody>
      </p:sp>
      <p:sp>
        <p:nvSpPr>
          <p:cNvPr id="22" name="span"/>
          <p:cNvSpPr/>
          <p:nvPr/>
        </p:nvSpPr>
        <p:spPr>
          <a:xfrm>
            <a:off x="2902077" y="3776948"/>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3" name="span"/>
          <p:cNvSpPr/>
          <p:nvPr/>
        </p:nvSpPr>
        <p:spPr>
          <a:xfrm>
            <a:off x="3518440" y="3776948"/>
            <a:ext cx="10089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Amazon,</a:t>
            </a:r>
            <a:endParaRPr lang="en-US" sz="1944" dirty="0"/>
          </a:p>
        </p:txBody>
      </p:sp>
      <p:sp>
        <p:nvSpPr>
          <p:cNvPr id="24" name="span"/>
          <p:cNvSpPr/>
          <p:nvPr/>
        </p:nvSpPr>
        <p:spPr>
          <a:xfrm>
            <a:off x="4714113" y="3776948"/>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5" name="span"/>
          <p:cNvSpPr/>
          <p:nvPr/>
        </p:nvSpPr>
        <p:spPr>
          <a:xfrm>
            <a:off x="5330381" y="3776948"/>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26" name="span"/>
          <p:cNvSpPr/>
          <p:nvPr/>
        </p:nvSpPr>
        <p:spPr>
          <a:xfrm>
            <a:off x="5995035" y="3776948"/>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7" name="span"/>
          <p:cNvSpPr/>
          <p:nvPr/>
        </p:nvSpPr>
        <p:spPr>
          <a:xfrm>
            <a:off x="5005007" y="4147280"/>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8" name="span"/>
          <p:cNvSpPr/>
          <p:nvPr/>
        </p:nvSpPr>
        <p:spPr>
          <a:xfrm>
            <a:off x="5359718" y="414728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9" name="span"/>
          <p:cNvSpPr/>
          <p:nvPr/>
        </p:nvSpPr>
        <p:spPr>
          <a:xfrm>
            <a:off x="5858637" y="4147280"/>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30" name="span"/>
          <p:cNvSpPr/>
          <p:nvPr/>
        </p:nvSpPr>
        <p:spPr>
          <a:xfrm>
            <a:off x="6558248" y="4147280"/>
            <a:ext cx="7510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critical</a:t>
            </a:r>
            <a:endParaRPr lang="en-US" sz="1944" dirty="0"/>
          </a:p>
        </p:txBody>
      </p:sp>
      <p:sp>
        <p:nvSpPr>
          <p:cNvPr id="31" name="span"/>
          <p:cNvSpPr/>
          <p:nvPr/>
        </p:nvSpPr>
        <p:spPr>
          <a:xfrm>
            <a:off x="7445978" y="4147280"/>
            <a:ext cx="5834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32" name="span"/>
          <p:cNvSpPr/>
          <p:nvPr/>
        </p:nvSpPr>
        <p:spPr>
          <a:xfrm>
            <a:off x="8166068" y="4147280"/>
            <a:ext cx="7849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33" name="span"/>
          <p:cNvSpPr/>
          <p:nvPr/>
        </p:nvSpPr>
        <p:spPr>
          <a:xfrm>
            <a:off x="9087707" y="4147280"/>
            <a:ext cx="99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34" name="span"/>
          <p:cNvSpPr/>
          <p:nvPr/>
        </p:nvSpPr>
        <p:spPr>
          <a:xfrm>
            <a:off x="10220706" y="4147280"/>
            <a:ext cx="9173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projects</a:t>
            </a:r>
            <a:endParaRPr lang="en-US" sz="1944" dirty="0"/>
          </a:p>
        </p:txBody>
      </p:sp>
      <p:sp>
        <p:nvSpPr>
          <p:cNvPr id="35" name="span"/>
          <p:cNvSpPr/>
          <p:nvPr/>
        </p:nvSpPr>
        <p:spPr>
          <a:xfrm>
            <a:off x="11274743" y="4147280"/>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36" name="span"/>
          <p:cNvSpPr/>
          <p:nvPr/>
        </p:nvSpPr>
        <p:spPr>
          <a:xfrm>
            <a:off x="487680" y="4517612"/>
            <a:ext cx="14469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ecosystems.</a:t>
            </a:r>
            <a:endParaRPr lang="en-US" sz="1944" dirty="0"/>
          </a:p>
        </p:txBody>
      </p:sp>
      <p:sp>
        <p:nvSpPr>
          <p:cNvPr id="37" name="em"/>
          <p:cNvSpPr/>
          <p:nvPr/>
        </p:nvSpPr>
        <p:spPr>
          <a:xfrm>
            <a:off x="6317552" y="3776948"/>
            <a:ext cx="94078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mission</a:t>
            </a:r>
            <a:endParaRPr lang="en-US" sz="1944" dirty="0"/>
          </a:p>
        </p:txBody>
      </p:sp>
      <p:sp>
        <p:nvSpPr>
          <p:cNvPr id="38" name="em"/>
          <p:cNvSpPr/>
          <p:nvPr/>
        </p:nvSpPr>
        <p:spPr>
          <a:xfrm>
            <a:off x="7434072" y="3776948"/>
            <a:ext cx="23955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to</a:t>
            </a:r>
            <a:endParaRPr lang="en-US" sz="1944" dirty="0"/>
          </a:p>
        </p:txBody>
      </p:sp>
      <p:sp>
        <p:nvSpPr>
          <p:cNvPr id="39" name="em"/>
          <p:cNvSpPr/>
          <p:nvPr/>
        </p:nvSpPr>
        <p:spPr>
          <a:xfrm>
            <a:off x="7849267" y="3776948"/>
            <a:ext cx="8724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protect</a:t>
            </a:r>
            <a:endParaRPr lang="en-US" sz="1944" dirty="0"/>
          </a:p>
        </p:txBody>
      </p:sp>
      <p:sp>
        <p:nvSpPr>
          <p:cNvPr id="40" name="em"/>
          <p:cNvSpPr/>
          <p:nvPr/>
        </p:nvSpPr>
        <p:spPr>
          <a:xfrm>
            <a:off x="8897398" y="3776948"/>
            <a:ext cx="89354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society</a:t>
            </a:r>
            <a:endParaRPr lang="en-US" sz="1944" dirty="0"/>
          </a:p>
        </p:txBody>
      </p:sp>
      <p:sp>
        <p:nvSpPr>
          <p:cNvPr id="41" name="em"/>
          <p:cNvSpPr/>
          <p:nvPr/>
        </p:nvSpPr>
        <p:spPr>
          <a:xfrm>
            <a:off x="9966674" y="3776948"/>
            <a:ext cx="29984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by</a:t>
            </a:r>
            <a:endParaRPr lang="en-US" sz="1944" dirty="0"/>
          </a:p>
        </p:txBody>
      </p:sp>
      <p:sp>
        <p:nvSpPr>
          <p:cNvPr id="42" name="em"/>
          <p:cNvSpPr/>
          <p:nvPr/>
        </p:nvSpPr>
        <p:spPr>
          <a:xfrm>
            <a:off x="10442258" y="3776948"/>
            <a:ext cx="126215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catalyzing</a:t>
            </a:r>
            <a:endParaRPr lang="en-US" sz="1944" dirty="0"/>
          </a:p>
        </p:txBody>
      </p:sp>
      <p:sp>
        <p:nvSpPr>
          <p:cNvPr id="43" name="em"/>
          <p:cNvSpPr/>
          <p:nvPr/>
        </p:nvSpPr>
        <p:spPr>
          <a:xfrm>
            <a:off x="487680" y="4147280"/>
            <a:ext cx="139884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sustainable</a:t>
            </a:r>
            <a:endParaRPr lang="en-US" sz="1944" dirty="0"/>
          </a:p>
        </p:txBody>
      </p:sp>
      <p:sp>
        <p:nvSpPr>
          <p:cNvPr id="44" name="em"/>
          <p:cNvSpPr/>
          <p:nvPr/>
        </p:nvSpPr>
        <p:spPr>
          <a:xfrm>
            <a:off x="2012156" y="4147280"/>
            <a:ext cx="99745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security</a:t>
            </a:r>
            <a:endParaRPr lang="en-US" sz="1944" dirty="0"/>
          </a:p>
        </p:txBody>
      </p:sp>
      <p:sp>
        <p:nvSpPr>
          <p:cNvPr id="45" name="em"/>
          <p:cNvSpPr/>
          <p:nvPr/>
        </p:nvSpPr>
        <p:spPr>
          <a:xfrm>
            <a:off x="3135249" y="4147280"/>
            <a:ext cx="173307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improvements</a:t>
            </a:r>
            <a:endParaRPr lang="en-US" sz="1944" dirty="0"/>
          </a:p>
        </p:txBody>
      </p:sp>
      <p:sp>
        <p:nvSpPr>
          <p:cNvPr id="46" name="em"/>
          <p:cNvSpPr/>
          <p:nvPr/>
        </p:nvSpPr>
        <p:spPr>
          <a:xfrm>
            <a:off x="487680" y="5363432"/>
            <a:ext cx="46558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a:t>
            </a:r>
            <a:endParaRPr lang="en-US" sz="1944" dirty="0"/>
          </a:p>
        </p:txBody>
      </p:sp>
      <p:sp>
        <p:nvSpPr>
          <p:cNvPr id="47" name="em"/>
          <p:cNvSpPr/>
          <p:nvPr/>
        </p:nvSpPr>
        <p:spPr>
          <a:xfrm>
            <a:off x="1035653" y="5363432"/>
            <a:ext cx="85134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project</a:t>
            </a:r>
            <a:endParaRPr lang="en-US" sz="1944" dirty="0"/>
          </a:p>
        </p:txBody>
      </p:sp>
      <p:sp>
        <p:nvSpPr>
          <p:cNvPr id="48" name="em"/>
          <p:cNvSpPr/>
          <p:nvPr/>
        </p:nvSpPr>
        <p:spPr>
          <a:xfrm>
            <a:off x="1969294" y="5363432"/>
            <a:ext cx="57397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aims</a:t>
            </a:r>
            <a:endParaRPr lang="en-US" sz="1944" dirty="0"/>
          </a:p>
        </p:txBody>
      </p:sp>
      <p:sp>
        <p:nvSpPr>
          <p:cNvPr id="49" name="em"/>
          <p:cNvSpPr/>
          <p:nvPr/>
        </p:nvSpPr>
        <p:spPr>
          <a:xfrm>
            <a:off x="2625662" y="5363432"/>
            <a:ext cx="2394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to</a:t>
            </a:r>
            <a:endParaRPr lang="en-US" sz="1944" dirty="0"/>
          </a:p>
        </p:txBody>
      </p:sp>
      <p:sp>
        <p:nvSpPr>
          <p:cNvPr id="50" name="em"/>
          <p:cNvSpPr/>
          <p:nvPr/>
        </p:nvSpPr>
        <p:spPr>
          <a:xfrm>
            <a:off x="2947511" y="5363432"/>
            <a:ext cx="59883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build</a:t>
            </a:r>
            <a:endParaRPr lang="en-US" sz="1944" dirty="0"/>
          </a:p>
        </p:txBody>
      </p:sp>
      <p:sp>
        <p:nvSpPr>
          <p:cNvPr id="51" name="em"/>
          <p:cNvSpPr/>
          <p:nvPr/>
        </p:nvSpPr>
        <p:spPr>
          <a:xfrm>
            <a:off x="3628739" y="5363432"/>
            <a:ext cx="14344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a:t>
            </a:r>
            <a:endParaRPr lang="en-US" sz="1944" dirty="0"/>
          </a:p>
        </p:txBody>
      </p:sp>
      <p:sp>
        <p:nvSpPr>
          <p:cNvPr id="52" name="em"/>
          <p:cNvSpPr/>
          <p:nvPr/>
        </p:nvSpPr>
        <p:spPr>
          <a:xfrm>
            <a:off x="3854577" y="5363432"/>
            <a:ext cx="68494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world</a:t>
            </a:r>
            <a:endParaRPr lang="en-US" sz="1944" dirty="0"/>
          </a:p>
        </p:txBody>
      </p:sp>
      <p:sp>
        <p:nvSpPr>
          <p:cNvPr id="53" name="em"/>
          <p:cNvSpPr/>
          <p:nvPr/>
        </p:nvSpPr>
        <p:spPr>
          <a:xfrm>
            <a:off x="4621816" y="5363432"/>
            <a:ext cx="75238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where</a:t>
            </a:r>
            <a:endParaRPr lang="en-US" sz="1944" dirty="0"/>
          </a:p>
        </p:txBody>
      </p:sp>
      <p:sp>
        <p:nvSpPr>
          <p:cNvPr id="54" name="em"/>
          <p:cNvSpPr/>
          <p:nvPr/>
        </p:nvSpPr>
        <p:spPr>
          <a:xfrm>
            <a:off x="5456587" y="5363432"/>
            <a:ext cx="8290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critical</a:t>
            </a:r>
            <a:endParaRPr lang="en-US" sz="1944" dirty="0"/>
          </a:p>
        </p:txBody>
      </p:sp>
      <p:sp>
        <p:nvSpPr>
          <p:cNvPr id="55" name="em"/>
          <p:cNvSpPr/>
          <p:nvPr/>
        </p:nvSpPr>
        <p:spPr>
          <a:xfrm>
            <a:off x="6368034" y="5363432"/>
            <a:ext cx="60788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open</a:t>
            </a:r>
            <a:endParaRPr lang="en-US" sz="1944" dirty="0"/>
          </a:p>
        </p:txBody>
      </p:sp>
      <p:sp>
        <p:nvSpPr>
          <p:cNvPr id="56" name="em"/>
          <p:cNvSpPr/>
          <p:nvPr/>
        </p:nvSpPr>
        <p:spPr>
          <a:xfrm>
            <a:off x="7058311" y="5363432"/>
            <a:ext cx="83029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source</a:t>
            </a:r>
            <a:endParaRPr lang="en-US" sz="1944" dirty="0"/>
          </a:p>
        </p:txBody>
      </p:sp>
      <p:sp>
        <p:nvSpPr>
          <p:cNvPr id="57" name="em"/>
          <p:cNvSpPr/>
          <p:nvPr/>
        </p:nvSpPr>
        <p:spPr>
          <a:xfrm>
            <a:off x="7970996" y="5363432"/>
            <a:ext cx="98783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projects</a:t>
            </a:r>
            <a:endParaRPr lang="en-US" sz="1944" dirty="0"/>
          </a:p>
        </p:txBody>
      </p:sp>
      <p:sp>
        <p:nvSpPr>
          <p:cNvPr id="58" name="em"/>
          <p:cNvSpPr/>
          <p:nvPr/>
        </p:nvSpPr>
        <p:spPr>
          <a:xfrm>
            <a:off x="9041130" y="5363432"/>
            <a:ext cx="3850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are</a:t>
            </a:r>
            <a:endParaRPr lang="en-US" sz="1944" dirty="0"/>
          </a:p>
        </p:txBody>
      </p:sp>
      <p:sp>
        <p:nvSpPr>
          <p:cNvPr id="59" name="em"/>
          <p:cNvSpPr/>
          <p:nvPr/>
        </p:nvSpPr>
        <p:spPr>
          <a:xfrm>
            <a:off x="9508522" y="5363432"/>
            <a:ext cx="82600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secure</a:t>
            </a:r>
            <a:endParaRPr lang="en-US" sz="1944" dirty="0"/>
          </a:p>
        </p:txBody>
      </p:sp>
      <p:sp>
        <p:nvSpPr>
          <p:cNvPr id="60" name="em"/>
          <p:cNvSpPr/>
          <p:nvPr/>
        </p:nvSpPr>
        <p:spPr>
          <a:xfrm>
            <a:off x="10416921" y="5363432"/>
            <a:ext cx="45272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and</a:t>
            </a:r>
            <a:endParaRPr lang="en-US" sz="1944" dirty="0"/>
          </a:p>
        </p:txBody>
      </p:sp>
      <p:sp>
        <p:nvSpPr>
          <p:cNvPr id="61" name="em"/>
          <p:cNvSpPr/>
          <p:nvPr/>
        </p:nvSpPr>
        <p:spPr>
          <a:xfrm>
            <a:off x="10952036" y="5363432"/>
            <a:ext cx="75228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where</a:t>
            </a:r>
            <a:endParaRPr lang="en-US" sz="1944" dirty="0"/>
          </a:p>
        </p:txBody>
      </p:sp>
      <p:sp>
        <p:nvSpPr>
          <p:cNvPr id="62" name="em"/>
          <p:cNvSpPr/>
          <p:nvPr/>
        </p:nvSpPr>
        <p:spPr>
          <a:xfrm>
            <a:off x="487680" y="5709095"/>
            <a:ext cx="99736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security</a:t>
            </a:r>
            <a:endParaRPr lang="en-US" sz="1944" dirty="0"/>
          </a:p>
        </p:txBody>
      </p:sp>
      <p:sp>
        <p:nvSpPr>
          <p:cNvPr id="63" name="em"/>
          <p:cNvSpPr/>
          <p:nvPr/>
        </p:nvSpPr>
        <p:spPr>
          <a:xfrm>
            <a:off x="1543431" y="5709095"/>
            <a:ext cx="170897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vulnerabilities</a:t>
            </a:r>
            <a:endParaRPr lang="en-US" sz="1944" dirty="0"/>
          </a:p>
        </p:txBody>
      </p:sp>
      <p:sp>
        <p:nvSpPr>
          <p:cNvPr id="64" name="em"/>
          <p:cNvSpPr/>
          <p:nvPr/>
        </p:nvSpPr>
        <p:spPr>
          <a:xfrm>
            <a:off x="3310795" y="5709095"/>
            <a:ext cx="3850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are</a:t>
            </a:r>
            <a:endParaRPr lang="en-US" sz="1944" dirty="0"/>
          </a:p>
        </p:txBody>
      </p:sp>
      <p:sp>
        <p:nvSpPr>
          <p:cNvPr id="65" name="em"/>
          <p:cNvSpPr/>
          <p:nvPr/>
        </p:nvSpPr>
        <p:spPr>
          <a:xfrm>
            <a:off x="3754184" y="5709095"/>
            <a:ext cx="70751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found</a:t>
            </a:r>
            <a:endParaRPr lang="en-US" sz="1944" dirty="0"/>
          </a:p>
        </p:txBody>
      </p:sp>
      <p:sp>
        <p:nvSpPr>
          <p:cNvPr id="66" name="em"/>
          <p:cNvSpPr/>
          <p:nvPr/>
        </p:nvSpPr>
        <p:spPr>
          <a:xfrm>
            <a:off x="4520089" y="5709095"/>
            <a:ext cx="45272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and</a:t>
            </a:r>
            <a:endParaRPr lang="en-US" sz="1944" dirty="0"/>
          </a:p>
        </p:txBody>
      </p:sp>
      <p:sp>
        <p:nvSpPr>
          <p:cNvPr id="67" name="em"/>
          <p:cNvSpPr/>
          <p:nvPr/>
        </p:nvSpPr>
        <p:spPr>
          <a:xfrm>
            <a:off x="5031200" y="5709095"/>
            <a:ext cx="6082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fixed</a:t>
            </a:r>
            <a:endParaRPr lang="en-US" sz="1944" dirty="0"/>
          </a:p>
        </p:txBody>
      </p:sp>
      <p:sp>
        <p:nvSpPr>
          <p:cNvPr id="68" name="em"/>
          <p:cNvSpPr/>
          <p:nvPr/>
        </p:nvSpPr>
        <p:spPr>
          <a:xfrm>
            <a:off x="5697855" y="5709095"/>
            <a:ext cx="95583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quickly.</a:t>
            </a:r>
            <a:endParaRPr lang="en-US" sz="1944" dirty="0"/>
          </a:p>
        </p:txBody>
      </p:sp>
      <p:pic>
        <p:nvPicPr>
          <p:cNvPr id="6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0108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Total funding for Security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069592" y="1694117"/>
            <a:ext cx="8052816" cy="4005072"/>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501929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did we ship in</a:t>
            </a:r>
            <a:endParaRPr lang="en-US" sz="4277" dirty="0"/>
          </a:p>
        </p:txBody>
      </p:sp>
      <p:sp>
        <p:nvSpPr>
          <p:cNvPr id="5" name="span"/>
          <p:cNvSpPr/>
          <p:nvPr/>
        </p:nvSpPr>
        <p:spPr>
          <a:xfrm>
            <a:off x="487680" y="3456432"/>
            <a:ext cx="469506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the last few years?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3983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ESM</a:t>
            </a:r>
            <a:endParaRPr lang="en-US" sz="3240" dirty="0"/>
          </a:p>
        </p:txBody>
      </p:sp>
      <p:sp>
        <p:nvSpPr>
          <p:cNvPr id="5" name="pre.freya@code"/>
          <p:cNvSpPr/>
          <p:nvPr/>
        </p:nvSpPr>
        <p:spPr>
          <a:xfrm>
            <a:off x="3407855" y="2014728"/>
            <a:ext cx="5376291" cy="3851529"/>
          </a:xfrm>
          <a:prstGeom prst="roundRect">
            <a:avLst>
              <a:gd name="adj" fmla="val 1583"/>
            </a:avLst>
          </a:prstGeom>
          <a:solidFill>
            <a:srgbClr val="282C34"/>
          </a:solidFill>
          <a:ln w="12700">
            <a:solidFill>
              <a:srgbClr val="282C34">
                <a:alpha val="0"/>
              </a:srgbClr>
            </a:solidFill>
            <a:prstDash val="solid"/>
          </a:ln>
        </p:spPr>
      </p:sp>
      <p:sp>
        <p:nvSpPr>
          <p:cNvPr id="6" name="span"/>
          <p:cNvSpPr/>
          <p:nvPr/>
        </p:nvSpPr>
        <p:spPr>
          <a:xfrm>
            <a:off x="3663791" y="2258568"/>
            <a:ext cx="1664018" cy="280416"/>
          </a:xfrm>
          <a:prstGeom prst="rect">
            <a:avLst/>
          </a:prstGeom>
          <a:solidFill>
            <a:srgbClr val="282C34"/>
          </a:solidFill>
          <a:ln w="12700">
            <a:solidFill>
              <a:srgbClr val="282C34">
                <a:alpha val="0"/>
              </a:srgbClr>
            </a:solidFill>
            <a:prstDash val="solid"/>
          </a:ln>
        </p:spPr>
      </p:sp>
      <p:sp>
        <p:nvSpPr>
          <p:cNvPr id="7" name="span"/>
          <p:cNvSpPr/>
          <p:nvPr/>
        </p:nvSpPr>
        <p:spPr>
          <a:xfrm>
            <a:off x="3663791" y="2538889"/>
            <a:ext cx="1024033" cy="280416"/>
          </a:xfrm>
          <a:prstGeom prst="rect">
            <a:avLst/>
          </a:prstGeom>
          <a:solidFill>
            <a:srgbClr val="282C34"/>
          </a:solidFill>
          <a:ln w="12700">
            <a:solidFill>
              <a:srgbClr val="282C34">
                <a:alpha val="0"/>
              </a:srgbClr>
            </a:solidFill>
            <a:prstDash val="solid"/>
          </a:ln>
        </p:spPr>
      </p:sp>
      <p:sp>
        <p:nvSpPr>
          <p:cNvPr id="8" name="span"/>
          <p:cNvSpPr/>
          <p:nvPr/>
        </p:nvSpPr>
        <p:spPr>
          <a:xfrm>
            <a:off x="4687824" y="2538889"/>
            <a:ext cx="128016" cy="280416"/>
          </a:xfrm>
          <a:prstGeom prst="rect">
            <a:avLst/>
          </a:prstGeom>
          <a:solidFill>
            <a:srgbClr val="282C34"/>
          </a:solidFill>
          <a:ln w="12700">
            <a:solidFill>
              <a:srgbClr val="282C34">
                <a:alpha val="0"/>
              </a:srgbClr>
            </a:solidFill>
            <a:prstDash val="solid"/>
          </a:ln>
        </p:spPr>
      </p:sp>
      <p:sp>
        <p:nvSpPr>
          <p:cNvPr id="9" name="span"/>
          <p:cNvSpPr/>
          <p:nvPr/>
        </p:nvSpPr>
        <p:spPr>
          <a:xfrm>
            <a:off x="4815840" y="2538889"/>
            <a:ext cx="768096" cy="280416"/>
          </a:xfrm>
          <a:prstGeom prst="rect">
            <a:avLst/>
          </a:prstGeom>
          <a:solidFill>
            <a:srgbClr val="282C34"/>
          </a:solidFill>
          <a:ln w="12700">
            <a:solidFill>
              <a:srgbClr val="282C34">
                <a:alpha val="0"/>
              </a:srgbClr>
            </a:solidFill>
            <a:prstDash val="solid"/>
          </a:ln>
        </p:spPr>
      </p:sp>
      <p:sp>
        <p:nvSpPr>
          <p:cNvPr id="10" name="span"/>
          <p:cNvSpPr/>
          <p:nvPr/>
        </p:nvSpPr>
        <p:spPr>
          <a:xfrm>
            <a:off x="5583936" y="2538889"/>
            <a:ext cx="128016" cy="280416"/>
          </a:xfrm>
          <a:prstGeom prst="rect">
            <a:avLst/>
          </a:prstGeom>
          <a:solidFill>
            <a:srgbClr val="282C34"/>
          </a:solidFill>
          <a:ln w="12700">
            <a:solidFill>
              <a:srgbClr val="282C34">
                <a:alpha val="0"/>
              </a:srgbClr>
            </a:solidFill>
            <a:prstDash val="solid"/>
          </a:ln>
        </p:spPr>
      </p:sp>
      <p:sp>
        <p:nvSpPr>
          <p:cNvPr id="11" name="span"/>
          <p:cNvSpPr/>
          <p:nvPr/>
        </p:nvSpPr>
        <p:spPr>
          <a:xfrm>
            <a:off x="5711952" y="2538889"/>
            <a:ext cx="384048" cy="280416"/>
          </a:xfrm>
          <a:prstGeom prst="rect">
            <a:avLst/>
          </a:prstGeom>
          <a:solidFill>
            <a:srgbClr val="282C34"/>
          </a:solidFill>
          <a:ln w="12700">
            <a:solidFill>
              <a:srgbClr val="282C34">
                <a:alpha val="0"/>
              </a:srgbClr>
            </a:solidFill>
            <a:prstDash val="solid"/>
          </a:ln>
        </p:spPr>
      </p:sp>
      <p:sp>
        <p:nvSpPr>
          <p:cNvPr id="12" name="span"/>
          <p:cNvSpPr/>
          <p:nvPr/>
        </p:nvSpPr>
        <p:spPr>
          <a:xfrm>
            <a:off x="6096000" y="2538889"/>
            <a:ext cx="384048" cy="280416"/>
          </a:xfrm>
          <a:prstGeom prst="rect">
            <a:avLst/>
          </a:prstGeom>
          <a:solidFill>
            <a:srgbClr val="282C34"/>
          </a:solidFill>
          <a:ln w="12700">
            <a:solidFill>
              <a:srgbClr val="282C34">
                <a:alpha val="0"/>
              </a:srgbClr>
            </a:solidFill>
            <a:prstDash val="solid"/>
          </a:ln>
        </p:spPr>
      </p:sp>
      <p:sp>
        <p:nvSpPr>
          <p:cNvPr id="13" name="span"/>
          <p:cNvSpPr/>
          <p:nvPr/>
        </p:nvSpPr>
        <p:spPr>
          <a:xfrm>
            <a:off x="3663791" y="2819210"/>
            <a:ext cx="512064" cy="280416"/>
          </a:xfrm>
          <a:prstGeom prst="rect">
            <a:avLst/>
          </a:prstGeom>
          <a:solidFill>
            <a:srgbClr val="282C34"/>
          </a:solidFill>
          <a:ln w="12700">
            <a:solidFill>
              <a:srgbClr val="282C34">
                <a:alpha val="0"/>
              </a:srgbClr>
            </a:solidFill>
            <a:prstDash val="solid"/>
          </a:ln>
        </p:spPr>
      </p:sp>
      <p:sp>
        <p:nvSpPr>
          <p:cNvPr id="14" name="span"/>
          <p:cNvSpPr/>
          <p:nvPr/>
        </p:nvSpPr>
        <p:spPr>
          <a:xfrm>
            <a:off x="4175855" y="2819210"/>
            <a:ext cx="768096" cy="280416"/>
          </a:xfrm>
          <a:prstGeom prst="rect">
            <a:avLst/>
          </a:prstGeom>
          <a:solidFill>
            <a:srgbClr val="282C34"/>
          </a:solidFill>
          <a:ln w="12700">
            <a:solidFill>
              <a:srgbClr val="282C34">
                <a:alpha val="0"/>
              </a:srgbClr>
            </a:solidFill>
            <a:prstDash val="solid"/>
          </a:ln>
        </p:spPr>
      </p:sp>
      <p:sp>
        <p:nvSpPr>
          <p:cNvPr id="15" name="span"/>
          <p:cNvSpPr/>
          <p:nvPr/>
        </p:nvSpPr>
        <p:spPr>
          <a:xfrm>
            <a:off x="4943951" y="2819210"/>
            <a:ext cx="128016" cy="280416"/>
          </a:xfrm>
          <a:prstGeom prst="rect">
            <a:avLst/>
          </a:prstGeom>
          <a:solidFill>
            <a:srgbClr val="282C34"/>
          </a:solidFill>
          <a:ln w="12700">
            <a:solidFill>
              <a:srgbClr val="282C34">
                <a:alpha val="0"/>
              </a:srgbClr>
            </a:solidFill>
            <a:prstDash val="solid"/>
          </a:ln>
        </p:spPr>
      </p:sp>
      <p:sp>
        <p:nvSpPr>
          <p:cNvPr id="16" name="span"/>
          <p:cNvSpPr/>
          <p:nvPr/>
        </p:nvSpPr>
        <p:spPr>
          <a:xfrm>
            <a:off x="5071967" y="2819210"/>
            <a:ext cx="384048" cy="280416"/>
          </a:xfrm>
          <a:prstGeom prst="rect">
            <a:avLst/>
          </a:prstGeom>
          <a:solidFill>
            <a:srgbClr val="282C34"/>
          </a:solidFill>
          <a:ln w="12700">
            <a:solidFill>
              <a:srgbClr val="282C34">
                <a:alpha val="0"/>
              </a:srgbClr>
            </a:solidFill>
            <a:prstDash val="solid"/>
          </a:ln>
        </p:spPr>
      </p:sp>
      <p:sp>
        <p:nvSpPr>
          <p:cNvPr id="17" name="span"/>
          <p:cNvSpPr/>
          <p:nvPr/>
        </p:nvSpPr>
        <p:spPr>
          <a:xfrm>
            <a:off x="5456015" y="2819210"/>
            <a:ext cx="128016" cy="280416"/>
          </a:xfrm>
          <a:prstGeom prst="rect">
            <a:avLst/>
          </a:prstGeom>
          <a:solidFill>
            <a:srgbClr val="282C34"/>
          </a:solidFill>
          <a:ln w="12700">
            <a:solidFill>
              <a:srgbClr val="282C34">
                <a:alpha val="0"/>
              </a:srgbClr>
            </a:solidFill>
            <a:prstDash val="solid"/>
          </a:ln>
        </p:spPr>
      </p:sp>
      <p:sp>
        <p:nvSpPr>
          <p:cNvPr id="18" name="span"/>
          <p:cNvSpPr/>
          <p:nvPr/>
        </p:nvSpPr>
        <p:spPr>
          <a:xfrm>
            <a:off x="5584031" y="2819210"/>
            <a:ext cx="128016" cy="280416"/>
          </a:xfrm>
          <a:prstGeom prst="rect">
            <a:avLst/>
          </a:prstGeom>
          <a:solidFill>
            <a:srgbClr val="282C34"/>
          </a:solidFill>
          <a:ln w="12700">
            <a:solidFill>
              <a:srgbClr val="282C34">
                <a:alpha val="0"/>
              </a:srgbClr>
            </a:solidFill>
            <a:prstDash val="solid"/>
          </a:ln>
        </p:spPr>
      </p:sp>
      <p:sp>
        <p:nvSpPr>
          <p:cNvPr id="19" name="span"/>
          <p:cNvSpPr/>
          <p:nvPr/>
        </p:nvSpPr>
        <p:spPr>
          <a:xfrm>
            <a:off x="5712047" y="2819210"/>
            <a:ext cx="128016" cy="280416"/>
          </a:xfrm>
          <a:prstGeom prst="rect">
            <a:avLst/>
          </a:prstGeom>
          <a:solidFill>
            <a:srgbClr val="282C34"/>
          </a:solidFill>
          <a:ln w="12700">
            <a:solidFill>
              <a:srgbClr val="282C34">
                <a:alpha val="0"/>
              </a:srgbClr>
            </a:solidFill>
            <a:prstDash val="solid"/>
          </a:ln>
        </p:spPr>
      </p:sp>
      <p:sp>
        <p:nvSpPr>
          <p:cNvPr id="20" name="span"/>
          <p:cNvSpPr/>
          <p:nvPr/>
        </p:nvSpPr>
        <p:spPr>
          <a:xfrm>
            <a:off x="5840063" y="2819210"/>
            <a:ext cx="128016" cy="280416"/>
          </a:xfrm>
          <a:prstGeom prst="rect">
            <a:avLst/>
          </a:prstGeom>
          <a:solidFill>
            <a:srgbClr val="282C34"/>
          </a:solidFill>
          <a:ln w="12700">
            <a:solidFill>
              <a:srgbClr val="282C34">
                <a:alpha val="0"/>
              </a:srgbClr>
            </a:solidFill>
            <a:prstDash val="solid"/>
          </a:ln>
        </p:spPr>
      </p:sp>
      <p:sp>
        <p:nvSpPr>
          <p:cNvPr id="21" name="span"/>
          <p:cNvSpPr/>
          <p:nvPr/>
        </p:nvSpPr>
        <p:spPr>
          <a:xfrm>
            <a:off x="3663791" y="3099530"/>
            <a:ext cx="128016" cy="280416"/>
          </a:xfrm>
          <a:prstGeom prst="rect">
            <a:avLst/>
          </a:prstGeom>
          <a:solidFill>
            <a:srgbClr val="282C34"/>
          </a:solidFill>
          <a:ln w="12700">
            <a:solidFill>
              <a:srgbClr val="282C34">
                <a:alpha val="0"/>
              </a:srgbClr>
            </a:solidFill>
            <a:prstDash val="solid"/>
          </a:ln>
        </p:spPr>
      </p:sp>
      <p:sp>
        <p:nvSpPr>
          <p:cNvPr id="22" name="span"/>
          <p:cNvSpPr/>
          <p:nvPr/>
        </p:nvSpPr>
        <p:spPr>
          <a:xfrm>
            <a:off x="3663791" y="3660172"/>
            <a:ext cx="768096" cy="280416"/>
          </a:xfrm>
          <a:prstGeom prst="rect">
            <a:avLst/>
          </a:prstGeom>
          <a:solidFill>
            <a:srgbClr val="282C34"/>
          </a:solidFill>
          <a:ln w="12700">
            <a:solidFill>
              <a:srgbClr val="282C34">
                <a:alpha val="0"/>
              </a:srgbClr>
            </a:solidFill>
            <a:prstDash val="solid"/>
          </a:ln>
        </p:spPr>
      </p:sp>
      <p:sp>
        <p:nvSpPr>
          <p:cNvPr id="23" name="span"/>
          <p:cNvSpPr/>
          <p:nvPr/>
        </p:nvSpPr>
        <p:spPr>
          <a:xfrm>
            <a:off x="4431887" y="3660172"/>
            <a:ext cx="384048" cy="280416"/>
          </a:xfrm>
          <a:prstGeom prst="rect">
            <a:avLst/>
          </a:prstGeom>
          <a:solidFill>
            <a:srgbClr val="282C34"/>
          </a:solidFill>
          <a:ln w="12700">
            <a:solidFill>
              <a:srgbClr val="282C34">
                <a:alpha val="0"/>
              </a:srgbClr>
            </a:solidFill>
            <a:prstDash val="solid"/>
          </a:ln>
        </p:spPr>
      </p:sp>
      <p:sp>
        <p:nvSpPr>
          <p:cNvPr id="24" name="span"/>
          <p:cNvSpPr/>
          <p:nvPr/>
        </p:nvSpPr>
        <p:spPr>
          <a:xfrm>
            <a:off x="4815935" y="3660172"/>
            <a:ext cx="768096" cy="280416"/>
          </a:xfrm>
          <a:prstGeom prst="rect">
            <a:avLst/>
          </a:prstGeom>
          <a:solidFill>
            <a:srgbClr val="282C34"/>
          </a:solidFill>
          <a:ln w="12700">
            <a:solidFill>
              <a:srgbClr val="282C34">
                <a:alpha val="0"/>
              </a:srgbClr>
            </a:solidFill>
            <a:prstDash val="solid"/>
          </a:ln>
        </p:spPr>
      </p:sp>
      <p:sp>
        <p:nvSpPr>
          <p:cNvPr id="25" name="span"/>
          <p:cNvSpPr/>
          <p:nvPr/>
        </p:nvSpPr>
        <p:spPr>
          <a:xfrm>
            <a:off x="5584031" y="3660172"/>
            <a:ext cx="256032" cy="280416"/>
          </a:xfrm>
          <a:prstGeom prst="rect">
            <a:avLst/>
          </a:prstGeom>
          <a:solidFill>
            <a:srgbClr val="282C34"/>
          </a:solidFill>
          <a:ln w="12700">
            <a:solidFill>
              <a:srgbClr val="282C34">
                <a:alpha val="0"/>
              </a:srgbClr>
            </a:solidFill>
            <a:prstDash val="solid"/>
          </a:ln>
        </p:spPr>
      </p:sp>
      <p:sp>
        <p:nvSpPr>
          <p:cNvPr id="26" name="span"/>
          <p:cNvSpPr/>
          <p:nvPr/>
        </p:nvSpPr>
        <p:spPr>
          <a:xfrm>
            <a:off x="3663791" y="4220813"/>
            <a:ext cx="1280065" cy="280416"/>
          </a:xfrm>
          <a:prstGeom prst="rect">
            <a:avLst/>
          </a:prstGeom>
          <a:solidFill>
            <a:srgbClr val="282C34"/>
          </a:solidFill>
          <a:ln w="12700">
            <a:solidFill>
              <a:srgbClr val="282C34">
                <a:alpha val="0"/>
              </a:srgbClr>
            </a:solidFill>
            <a:prstDash val="solid"/>
          </a:ln>
        </p:spPr>
      </p:sp>
      <p:sp>
        <p:nvSpPr>
          <p:cNvPr id="27" name="span"/>
          <p:cNvSpPr/>
          <p:nvPr/>
        </p:nvSpPr>
        <p:spPr>
          <a:xfrm>
            <a:off x="3663791" y="4501134"/>
            <a:ext cx="768096" cy="280416"/>
          </a:xfrm>
          <a:prstGeom prst="rect">
            <a:avLst/>
          </a:prstGeom>
          <a:solidFill>
            <a:srgbClr val="282C34"/>
          </a:solidFill>
          <a:ln w="12700">
            <a:solidFill>
              <a:srgbClr val="282C34">
                <a:alpha val="0"/>
              </a:srgbClr>
            </a:solidFill>
            <a:prstDash val="solid"/>
          </a:ln>
        </p:spPr>
      </p:sp>
      <p:sp>
        <p:nvSpPr>
          <p:cNvPr id="28" name="span"/>
          <p:cNvSpPr/>
          <p:nvPr/>
        </p:nvSpPr>
        <p:spPr>
          <a:xfrm>
            <a:off x="4431887" y="4501134"/>
            <a:ext cx="384048" cy="280416"/>
          </a:xfrm>
          <a:prstGeom prst="rect">
            <a:avLst/>
          </a:prstGeom>
          <a:solidFill>
            <a:srgbClr val="282C34"/>
          </a:solidFill>
          <a:ln w="12700">
            <a:solidFill>
              <a:srgbClr val="282C34">
                <a:alpha val="0"/>
              </a:srgbClr>
            </a:solidFill>
            <a:prstDash val="solid"/>
          </a:ln>
        </p:spPr>
      </p:sp>
      <p:sp>
        <p:nvSpPr>
          <p:cNvPr id="29" name="span"/>
          <p:cNvSpPr/>
          <p:nvPr/>
        </p:nvSpPr>
        <p:spPr>
          <a:xfrm>
            <a:off x="4815935" y="4501134"/>
            <a:ext cx="768096" cy="280416"/>
          </a:xfrm>
          <a:prstGeom prst="rect">
            <a:avLst/>
          </a:prstGeom>
          <a:solidFill>
            <a:srgbClr val="282C34"/>
          </a:solidFill>
          <a:ln w="12700">
            <a:solidFill>
              <a:srgbClr val="282C34">
                <a:alpha val="0"/>
              </a:srgbClr>
            </a:solidFill>
            <a:prstDash val="solid"/>
          </a:ln>
        </p:spPr>
      </p:sp>
      <p:sp>
        <p:nvSpPr>
          <p:cNvPr id="30" name="span"/>
          <p:cNvSpPr/>
          <p:nvPr/>
        </p:nvSpPr>
        <p:spPr>
          <a:xfrm>
            <a:off x="5584031" y="4501134"/>
            <a:ext cx="384048" cy="280416"/>
          </a:xfrm>
          <a:prstGeom prst="rect">
            <a:avLst/>
          </a:prstGeom>
          <a:solidFill>
            <a:srgbClr val="282C34"/>
          </a:solidFill>
          <a:ln w="12700">
            <a:solidFill>
              <a:srgbClr val="282C34">
                <a:alpha val="0"/>
              </a:srgbClr>
            </a:solidFill>
            <a:prstDash val="solid"/>
          </a:ln>
        </p:spPr>
      </p:sp>
      <p:sp>
        <p:nvSpPr>
          <p:cNvPr id="31" name="span"/>
          <p:cNvSpPr/>
          <p:nvPr/>
        </p:nvSpPr>
        <p:spPr>
          <a:xfrm>
            <a:off x="5968079" y="4501134"/>
            <a:ext cx="512064" cy="280416"/>
          </a:xfrm>
          <a:prstGeom prst="rect">
            <a:avLst/>
          </a:prstGeom>
          <a:solidFill>
            <a:srgbClr val="282C34"/>
          </a:solidFill>
          <a:ln w="12700">
            <a:solidFill>
              <a:srgbClr val="282C34">
                <a:alpha val="0"/>
              </a:srgbClr>
            </a:solidFill>
            <a:prstDash val="solid"/>
          </a:ln>
        </p:spPr>
      </p:sp>
      <p:sp>
        <p:nvSpPr>
          <p:cNvPr id="32" name="span"/>
          <p:cNvSpPr/>
          <p:nvPr/>
        </p:nvSpPr>
        <p:spPr>
          <a:xfrm>
            <a:off x="6480143" y="4501134"/>
            <a:ext cx="128016" cy="280416"/>
          </a:xfrm>
          <a:prstGeom prst="rect">
            <a:avLst/>
          </a:prstGeom>
          <a:solidFill>
            <a:srgbClr val="282C34"/>
          </a:solidFill>
          <a:ln w="12700">
            <a:solidFill>
              <a:srgbClr val="282C34">
                <a:alpha val="0"/>
              </a:srgbClr>
            </a:solidFill>
            <a:prstDash val="solid"/>
          </a:ln>
        </p:spPr>
      </p:sp>
      <p:sp>
        <p:nvSpPr>
          <p:cNvPr id="33" name="span"/>
          <p:cNvSpPr/>
          <p:nvPr/>
        </p:nvSpPr>
        <p:spPr>
          <a:xfrm>
            <a:off x="6608159" y="4501134"/>
            <a:ext cx="1792034" cy="280416"/>
          </a:xfrm>
          <a:prstGeom prst="rect">
            <a:avLst/>
          </a:prstGeom>
          <a:solidFill>
            <a:srgbClr val="282C34"/>
          </a:solidFill>
          <a:ln w="12700">
            <a:solidFill>
              <a:srgbClr val="282C34">
                <a:alpha val="0"/>
              </a:srgbClr>
            </a:solidFill>
            <a:prstDash val="solid"/>
          </a:ln>
        </p:spPr>
      </p:sp>
      <p:sp>
        <p:nvSpPr>
          <p:cNvPr id="34" name="span"/>
          <p:cNvSpPr/>
          <p:nvPr/>
        </p:nvSpPr>
        <p:spPr>
          <a:xfrm>
            <a:off x="3663791" y="5061776"/>
            <a:ext cx="1536097" cy="280416"/>
          </a:xfrm>
          <a:prstGeom prst="rect">
            <a:avLst/>
          </a:prstGeom>
          <a:solidFill>
            <a:srgbClr val="282C34"/>
          </a:solidFill>
          <a:ln w="12700">
            <a:solidFill>
              <a:srgbClr val="282C34">
                <a:alpha val="0"/>
              </a:srgbClr>
            </a:solidFill>
            <a:prstDash val="solid"/>
          </a:ln>
        </p:spPr>
      </p:sp>
      <p:sp>
        <p:nvSpPr>
          <p:cNvPr id="35" name="span"/>
          <p:cNvSpPr/>
          <p:nvPr/>
        </p:nvSpPr>
        <p:spPr>
          <a:xfrm>
            <a:off x="3663791" y="5342096"/>
            <a:ext cx="896017" cy="280416"/>
          </a:xfrm>
          <a:prstGeom prst="rect">
            <a:avLst/>
          </a:prstGeom>
          <a:solidFill>
            <a:srgbClr val="282C34"/>
          </a:solidFill>
          <a:ln w="12700">
            <a:solidFill>
              <a:srgbClr val="282C34">
                <a:alpha val="0"/>
              </a:srgbClr>
            </a:solidFill>
            <a:prstDash val="solid"/>
          </a:ln>
        </p:spPr>
      </p:sp>
      <p:sp>
        <p:nvSpPr>
          <p:cNvPr id="36" name="span"/>
          <p:cNvSpPr/>
          <p:nvPr/>
        </p:nvSpPr>
        <p:spPr>
          <a:xfrm>
            <a:off x="4559808" y="5342096"/>
            <a:ext cx="128016" cy="280416"/>
          </a:xfrm>
          <a:prstGeom prst="rect">
            <a:avLst/>
          </a:prstGeom>
          <a:solidFill>
            <a:srgbClr val="282C34"/>
          </a:solidFill>
          <a:ln w="12700">
            <a:solidFill>
              <a:srgbClr val="282C34">
                <a:alpha val="0"/>
              </a:srgbClr>
            </a:solidFill>
            <a:prstDash val="solid"/>
          </a:ln>
        </p:spPr>
      </p:sp>
      <p:sp>
        <p:nvSpPr>
          <p:cNvPr id="37" name="span"/>
          <p:cNvSpPr/>
          <p:nvPr/>
        </p:nvSpPr>
        <p:spPr>
          <a:xfrm>
            <a:off x="4687824" y="5342096"/>
            <a:ext cx="384048" cy="280416"/>
          </a:xfrm>
          <a:prstGeom prst="rect">
            <a:avLst/>
          </a:prstGeom>
          <a:solidFill>
            <a:srgbClr val="282C34"/>
          </a:solidFill>
          <a:ln w="12700">
            <a:solidFill>
              <a:srgbClr val="282C34">
                <a:alpha val="0"/>
              </a:srgbClr>
            </a:solidFill>
            <a:prstDash val="solid"/>
          </a:ln>
        </p:spPr>
      </p:sp>
      <p:sp>
        <p:nvSpPr>
          <p:cNvPr id="38" name="span"/>
          <p:cNvSpPr/>
          <p:nvPr/>
        </p:nvSpPr>
        <p:spPr>
          <a:xfrm>
            <a:off x="5071872" y="5342096"/>
            <a:ext cx="128016" cy="280416"/>
          </a:xfrm>
          <a:prstGeom prst="rect">
            <a:avLst/>
          </a:prstGeom>
          <a:solidFill>
            <a:srgbClr val="282C34"/>
          </a:solidFill>
          <a:ln w="12700">
            <a:solidFill>
              <a:srgbClr val="282C34">
                <a:alpha val="0"/>
              </a:srgbClr>
            </a:solidFill>
            <a:prstDash val="solid"/>
          </a:ln>
        </p:spPr>
      </p:sp>
      <p:sp>
        <p:nvSpPr>
          <p:cNvPr id="39" name="span"/>
          <p:cNvSpPr/>
          <p:nvPr/>
        </p:nvSpPr>
        <p:spPr>
          <a:xfrm>
            <a:off x="5199888" y="5342096"/>
            <a:ext cx="768096" cy="280416"/>
          </a:xfrm>
          <a:prstGeom prst="rect">
            <a:avLst/>
          </a:prstGeom>
          <a:solidFill>
            <a:srgbClr val="282C34"/>
          </a:solidFill>
          <a:ln w="12700">
            <a:solidFill>
              <a:srgbClr val="282C34">
                <a:alpha val="0"/>
              </a:srgbClr>
            </a:solidFill>
            <a:prstDash val="solid"/>
          </a:ln>
        </p:spPr>
      </p:sp>
      <p:sp>
        <p:nvSpPr>
          <p:cNvPr id="40" name="span"/>
          <p:cNvSpPr/>
          <p:nvPr/>
        </p:nvSpPr>
        <p:spPr>
          <a:xfrm>
            <a:off x="5967984" y="5342096"/>
            <a:ext cx="128016" cy="280416"/>
          </a:xfrm>
          <a:prstGeom prst="rect">
            <a:avLst/>
          </a:prstGeom>
          <a:solidFill>
            <a:srgbClr val="282C34"/>
          </a:solidFill>
          <a:ln w="12700">
            <a:solidFill>
              <a:srgbClr val="282C34">
                <a:alpha val="0"/>
              </a:srgbClr>
            </a:solidFill>
            <a:prstDash val="solid"/>
          </a:ln>
        </p:spPr>
      </p:sp>
      <p:sp>
        <p:nvSpPr>
          <p:cNvPr id="41" name="span"/>
          <p:cNvSpPr/>
          <p:nvPr/>
        </p:nvSpPr>
        <p:spPr>
          <a:xfrm>
            <a:off x="6096000" y="5342096"/>
            <a:ext cx="128016" cy="280416"/>
          </a:xfrm>
          <a:prstGeom prst="rect">
            <a:avLst/>
          </a:prstGeom>
          <a:solidFill>
            <a:srgbClr val="282C34"/>
          </a:solidFill>
          <a:ln w="12700">
            <a:solidFill>
              <a:srgbClr val="282C34">
                <a:alpha val="0"/>
              </a:srgbClr>
            </a:solidFill>
            <a:prstDash val="solid"/>
          </a:ln>
        </p:spPr>
      </p:sp>
      <p:sp>
        <p:nvSpPr>
          <p:cNvPr id="42" name="span"/>
          <p:cNvSpPr/>
          <p:nvPr/>
        </p:nvSpPr>
        <p:spPr>
          <a:xfrm>
            <a:off x="6224016" y="5342096"/>
            <a:ext cx="256032" cy="280416"/>
          </a:xfrm>
          <a:prstGeom prst="rect">
            <a:avLst/>
          </a:prstGeom>
          <a:solidFill>
            <a:srgbClr val="282C34"/>
          </a:solidFill>
          <a:ln w="12700">
            <a:solidFill>
              <a:srgbClr val="282C34">
                <a:alpha val="0"/>
              </a:srgbClr>
            </a:solidFill>
            <a:prstDash val="solid"/>
          </a:ln>
        </p:spPr>
      </p:sp>
      <p:sp>
        <p:nvSpPr>
          <p:cNvPr id="43" name="pre.freya@code:code"/>
          <p:cNvSpPr/>
          <p:nvPr/>
        </p:nvSpPr>
        <p:spPr>
          <a:xfrm>
            <a:off x="3663791" y="2258568"/>
            <a:ext cx="4949713" cy="3363944"/>
          </a:xfrm>
          <a:prstGeom prst="rect">
            <a:avLst/>
          </a:prstGeom>
          <a:noFill/>
          <a:ln/>
        </p:spPr>
        <p:txBody>
          <a:bodyPr wrap="none" lIns="0" tIns="0" rIns="0" bIns="0" rtlCol="0" anchor="t"/>
          <a:lstStyle/>
          <a:p>
            <a:pPr algn="l" indent="0" marL="0">
              <a:lnSpc>
                <a:spcPts val="2207"/>
              </a:lnSpc>
              <a:buNone/>
            </a:pPr>
            <a:r>
              <a:rPr lang="en-US" sz="1680" u="none" dirty="0">
                <a:solidFill>
                  <a:srgbClr val="7F848E"/>
                </a:solidFill>
                <a:latin typeface="Roboto Mono" pitchFamily="34" charset="0"/>
                <a:ea typeface="Roboto Mono" pitchFamily="34" charset="-122"/>
                <a:cs typeface="Roboto Mono" pitchFamily="34" charset="-120"/>
              </a:rPr>
              <a:t>// addTwo.mjs</a:t>
            </a: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function</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addTwo</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num</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return</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num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D19A66"/>
                </a:solidFill>
                <a:latin typeface="Roboto Mono" pitchFamily="34" charset="0"/>
                <a:ea typeface="Roboto Mono" pitchFamily="34" charset="-122"/>
                <a:cs typeface="Roboto Mono" pitchFamily="34" charset="-120"/>
              </a:rPr>
              <a:t>2</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export</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E06C75"/>
                </a:solidFill>
                <a:latin typeface="Roboto Mono" pitchFamily="34" charset="0"/>
                <a:ea typeface="Roboto Mono" pitchFamily="34" charset="-122"/>
                <a:cs typeface="Roboto Mono" pitchFamily="34" charset="-120"/>
              </a:rPr>
              <a:t>addTwo</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7F848E"/>
                </a:solidFill>
                <a:latin typeface="Roboto Mono" pitchFamily="34" charset="0"/>
                <a:ea typeface="Roboto Mono" pitchFamily="34" charset="-122"/>
                <a:cs typeface="Roboto Mono" pitchFamily="34" charset="-120"/>
              </a:rPr>
              <a:t>// app.mjs</a:t>
            </a: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E06C75"/>
                </a:solidFill>
                <a:latin typeface="Roboto Mono" pitchFamily="34" charset="0"/>
                <a:ea typeface="Roboto Mono" pitchFamily="34" charset="-122"/>
                <a:cs typeface="Roboto Mono" pitchFamily="34" charset="-120"/>
              </a:rPr>
              <a:t>addTwo</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C678DD"/>
                </a:solidFill>
                <a:latin typeface="Roboto Mono" pitchFamily="34" charset="0"/>
                <a:ea typeface="Roboto Mono" pitchFamily="34" charset="-122"/>
                <a:cs typeface="Roboto Mono" pitchFamily="34" charset="-120"/>
              </a:rPr>
              <a:t>from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'./addTwo.mjs'</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7F848E"/>
                </a:solidFill>
                <a:latin typeface="Roboto Mono" pitchFamily="34" charset="0"/>
                <a:ea typeface="Roboto Mono" pitchFamily="34" charset="-122"/>
                <a:cs typeface="Roboto Mono" pitchFamily="34" charset="-120"/>
              </a:rPr>
              <a:t>// Prints: 6</a:t>
            </a:r>
            <a:endParaRPr lang="en-US" sz="1680" dirty="0"/>
          </a:p>
          <a:p>
            <a:pPr algn="l" indent="0" marL="0">
              <a:lnSpc>
                <a:spcPts val="2207"/>
              </a:lnSpc>
              <a:buNone/>
            </a:pPr>
            <a:r>
              <a:rPr lang="en-US" sz="1680" u="none" dirty="0">
                <a:solidFill>
                  <a:srgbClr val="E5C07B"/>
                </a:solidFill>
                <a:latin typeface="Roboto Mono" pitchFamily="34" charset="0"/>
                <a:ea typeface="Roboto Mono" pitchFamily="34" charset="-122"/>
                <a:cs typeface="Roboto Mono" pitchFamily="34" charset="-120"/>
              </a:rPr>
              <a:t>console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log</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addTwo</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D19A66"/>
                </a:solidFill>
                <a:latin typeface="Roboto Mono" pitchFamily="34" charset="0"/>
                <a:ea typeface="Roboto Mono" pitchFamily="34" charset="-122"/>
                <a:cs typeface="Roboto Mono" pitchFamily="34" charset="-120"/>
              </a:rPr>
              <a:t>4</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4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79574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Threads</a:t>
            </a:r>
            <a:endParaRPr lang="en-US" sz="3240" dirty="0"/>
          </a:p>
        </p:txBody>
      </p:sp>
      <p:sp>
        <p:nvSpPr>
          <p:cNvPr id="5" name="pre.freya@code"/>
          <p:cNvSpPr/>
          <p:nvPr/>
        </p:nvSpPr>
        <p:spPr>
          <a:xfrm>
            <a:off x="1871853" y="1874520"/>
            <a:ext cx="8448294" cy="4131850"/>
          </a:xfrm>
          <a:prstGeom prst="roundRect">
            <a:avLst>
              <a:gd name="adj" fmla="val 1475"/>
            </a:avLst>
          </a:prstGeom>
          <a:solidFill>
            <a:srgbClr val="282C34"/>
          </a:solidFill>
          <a:ln w="12700">
            <a:solidFill>
              <a:srgbClr val="282C34">
                <a:alpha val="0"/>
              </a:srgbClr>
            </a:solidFill>
            <a:prstDash val="solid"/>
          </a:ln>
        </p:spPr>
      </p:sp>
      <p:sp>
        <p:nvSpPr>
          <p:cNvPr id="6" name="span"/>
          <p:cNvSpPr/>
          <p:nvPr/>
        </p:nvSpPr>
        <p:spPr>
          <a:xfrm>
            <a:off x="2127790" y="2118360"/>
            <a:ext cx="768096" cy="280416"/>
          </a:xfrm>
          <a:prstGeom prst="rect">
            <a:avLst/>
          </a:prstGeom>
          <a:solidFill>
            <a:srgbClr val="282C34"/>
          </a:solidFill>
          <a:ln w="12700">
            <a:solidFill>
              <a:srgbClr val="282C34">
                <a:alpha val="0"/>
              </a:srgbClr>
            </a:solidFill>
            <a:prstDash val="solid"/>
          </a:ln>
        </p:spPr>
      </p:sp>
      <p:sp>
        <p:nvSpPr>
          <p:cNvPr id="7" name="span"/>
          <p:cNvSpPr/>
          <p:nvPr/>
        </p:nvSpPr>
        <p:spPr>
          <a:xfrm>
            <a:off x="2895886" y="2118360"/>
            <a:ext cx="256032" cy="280416"/>
          </a:xfrm>
          <a:prstGeom prst="rect">
            <a:avLst/>
          </a:prstGeom>
          <a:solidFill>
            <a:srgbClr val="282C34"/>
          </a:solidFill>
          <a:ln w="12700">
            <a:solidFill>
              <a:srgbClr val="282C34">
                <a:alpha val="0"/>
              </a:srgbClr>
            </a:solidFill>
            <a:prstDash val="solid"/>
          </a:ln>
        </p:spPr>
      </p:sp>
      <p:sp>
        <p:nvSpPr>
          <p:cNvPr id="8" name="span"/>
          <p:cNvSpPr/>
          <p:nvPr/>
        </p:nvSpPr>
        <p:spPr>
          <a:xfrm>
            <a:off x="2127790" y="2398681"/>
            <a:ext cx="256032" cy="280416"/>
          </a:xfrm>
          <a:prstGeom prst="rect">
            <a:avLst/>
          </a:prstGeom>
          <a:solidFill>
            <a:srgbClr val="282C34"/>
          </a:solidFill>
          <a:ln w="12700">
            <a:solidFill>
              <a:srgbClr val="282C34">
                <a:alpha val="0"/>
              </a:srgbClr>
            </a:solidFill>
            <a:prstDash val="solid"/>
          </a:ln>
        </p:spPr>
      </p:sp>
      <p:sp>
        <p:nvSpPr>
          <p:cNvPr id="9" name="span"/>
          <p:cNvSpPr/>
          <p:nvPr/>
        </p:nvSpPr>
        <p:spPr>
          <a:xfrm>
            <a:off x="2383822" y="2398681"/>
            <a:ext cx="768096" cy="280416"/>
          </a:xfrm>
          <a:prstGeom prst="rect">
            <a:avLst/>
          </a:prstGeom>
          <a:solidFill>
            <a:srgbClr val="282C34"/>
          </a:solidFill>
          <a:ln w="12700">
            <a:solidFill>
              <a:srgbClr val="282C34">
                <a:alpha val="0"/>
              </a:srgbClr>
            </a:solidFill>
            <a:prstDash val="solid"/>
          </a:ln>
        </p:spPr>
      </p:sp>
      <p:sp>
        <p:nvSpPr>
          <p:cNvPr id="10" name="span"/>
          <p:cNvSpPr/>
          <p:nvPr/>
        </p:nvSpPr>
        <p:spPr>
          <a:xfrm>
            <a:off x="3151918" y="2398681"/>
            <a:ext cx="128016" cy="280416"/>
          </a:xfrm>
          <a:prstGeom prst="rect">
            <a:avLst/>
          </a:prstGeom>
          <a:solidFill>
            <a:srgbClr val="282C34"/>
          </a:solidFill>
          <a:ln w="12700">
            <a:solidFill>
              <a:srgbClr val="282C34">
                <a:alpha val="0"/>
              </a:srgbClr>
            </a:solidFill>
            <a:prstDash val="solid"/>
          </a:ln>
        </p:spPr>
      </p:sp>
      <p:sp>
        <p:nvSpPr>
          <p:cNvPr id="11" name="span"/>
          <p:cNvSpPr/>
          <p:nvPr/>
        </p:nvSpPr>
        <p:spPr>
          <a:xfrm>
            <a:off x="2127790" y="2679002"/>
            <a:ext cx="256032" cy="280416"/>
          </a:xfrm>
          <a:prstGeom prst="rect">
            <a:avLst/>
          </a:prstGeom>
          <a:solidFill>
            <a:srgbClr val="282C34"/>
          </a:solidFill>
          <a:ln w="12700">
            <a:solidFill>
              <a:srgbClr val="282C34">
                <a:alpha val="0"/>
              </a:srgbClr>
            </a:solidFill>
            <a:prstDash val="solid"/>
          </a:ln>
        </p:spPr>
      </p:sp>
      <p:sp>
        <p:nvSpPr>
          <p:cNvPr id="12" name="span"/>
          <p:cNvSpPr/>
          <p:nvPr/>
        </p:nvSpPr>
        <p:spPr>
          <a:xfrm>
            <a:off x="2383822" y="2679002"/>
            <a:ext cx="1536097" cy="280416"/>
          </a:xfrm>
          <a:prstGeom prst="rect">
            <a:avLst/>
          </a:prstGeom>
          <a:solidFill>
            <a:srgbClr val="282C34"/>
          </a:solidFill>
          <a:ln w="12700">
            <a:solidFill>
              <a:srgbClr val="282C34">
                <a:alpha val="0"/>
              </a:srgbClr>
            </a:solidFill>
            <a:prstDash val="solid"/>
          </a:ln>
        </p:spPr>
      </p:sp>
      <p:sp>
        <p:nvSpPr>
          <p:cNvPr id="13" name="span"/>
          <p:cNvSpPr/>
          <p:nvPr/>
        </p:nvSpPr>
        <p:spPr>
          <a:xfrm>
            <a:off x="3919919" y="2679002"/>
            <a:ext cx="128016" cy="280416"/>
          </a:xfrm>
          <a:prstGeom prst="rect">
            <a:avLst/>
          </a:prstGeom>
          <a:solidFill>
            <a:srgbClr val="282C34"/>
          </a:solidFill>
          <a:ln w="12700">
            <a:solidFill>
              <a:srgbClr val="282C34">
                <a:alpha val="0"/>
              </a:srgbClr>
            </a:solidFill>
            <a:prstDash val="solid"/>
          </a:ln>
        </p:spPr>
      </p:sp>
      <p:sp>
        <p:nvSpPr>
          <p:cNvPr id="14" name="span"/>
          <p:cNvSpPr/>
          <p:nvPr/>
        </p:nvSpPr>
        <p:spPr>
          <a:xfrm>
            <a:off x="2127790" y="2959322"/>
            <a:ext cx="256032" cy="280416"/>
          </a:xfrm>
          <a:prstGeom prst="rect">
            <a:avLst/>
          </a:prstGeom>
          <a:solidFill>
            <a:srgbClr val="282C34"/>
          </a:solidFill>
          <a:ln w="12700">
            <a:solidFill>
              <a:srgbClr val="282C34">
                <a:alpha val="0"/>
              </a:srgbClr>
            </a:solidFill>
            <a:prstDash val="solid"/>
          </a:ln>
        </p:spPr>
      </p:sp>
      <p:sp>
        <p:nvSpPr>
          <p:cNvPr id="15" name="span"/>
          <p:cNvSpPr/>
          <p:nvPr/>
        </p:nvSpPr>
        <p:spPr>
          <a:xfrm>
            <a:off x="2383822" y="2959322"/>
            <a:ext cx="2304098" cy="280416"/>
          </a:xfrm>
          <a:prstGeom prst="rect">
            <a:avLst/>
          </a:prstGeom>
          <a:solidFill>
            <a:srgbClr val="282C34"/>
          </a:solidFill>
          <a:ln w="12700">
            <a:solidFill>
              <a:srgbClr val="282C34">
                <a:alpha val="0"/>
              </a:srgbClr>
            </a:solidFill>
            <a:prstDash val="solid"/>
          </a:ln>
        </p:spPr>
      </p:sp>
      <p:sp>
        <p:nvSpPr>
          <p:cNvPr id="16" name="span"/>
          <p:cNvSpPr/>
          <p:nvPr/>
        </p:nvSpPr>
        <p:spPr>
          <a:xfrm>
            <a:off x="4687919" y="2959322"/>
            <a:ext cx="128016" cy="280416"/>
          </a:xfrm>
          <a:prstGeom prst="rect">
            <a:avLst/>
          </a:prstGeom>
          <a:solidFill>
            <a:srgbClr val="282C34"/>
          </a:solidFill>
          <a:ln w="12700">
            <a:solidFill>
              <a:srgbClr val="282C34">
                <a:alpha val="0"/>
              </a:srgbClr>
            </a:solidFill>
            <a:prstDash val="solid"/>
          </a:ln>
        </p:spPr>
      </p:sp>
      <p:sp>
        <p:nvSpPr>
          <p:cNvPr id="17" name="span"/>
          <p:cNvSpPr/>
          <p:nvPr/>
        </p:nvSpPr>
        <p:spPr>
          <a:xfrm>
            <a:off x="2127790" y="3239643"/>
            <a:ext cx="256032" cy="280416"/>
          </a:xfrm>
          <a:prstGeom prst="rect">
            <a:avLst/>
          </a:prstGeom>
          <a:solidFill>
            <a:srgbClr val="282C34"/>
          </a:solidFill>
          <a:ln w="12700">
            <a:solidFill>
              <a:srgbClr val="282C34">
                <a:alpha val="0"/>
              </a:srgbClr>
            </a:solidFill>
            <a:prstDash val="solid"/>
          </a:ln>
        </p:spPr>
      </p:sp>
      <p:sp>
        <p:nvSpPr>
          <p:cNvPr id="18" name="span"/>
          <p:cNvSpPr/>
          <p:nvPr/>
        </p:nvSpPr>
        <p:spPr>
          <a:xfrm>
            <a:off x="2383822" y="3239643"/>
            <a:ext cx="2304098" cy="280416"/>
          </a:xfrm>
          <a:prstGeom prst="rect">
            <a:avLst/>
          </a:prstGeom>
          <a:solidFill>
            <a:srgbClr val="282C34"/>
          </a:solidFill>
          <a:ln w="12700">
            <a:solidFill>
              <a:srgbClr val="282C34">
                <a:alpha val="0"/>
              </a:srgbClr>
            </a:solidFill>
            <a:prstDash val="solid"/>
          </a:ln>
        </p:spPr>
      </p:sp>
      <p:sp>
        <p:nvSpPr>
          <p:cNvPr id="19" name="span"/>
          <p:cNvSpPr/>
          <p:nvPr/>
        </p:nvSpPr>
        <p:spPr>
          <a:xfrm>
            <a:off x="4687919" y="3239643"/>
            <a:ext cx="128016" cy="280416"/>
          </a:xfrm>
          <a:prstGeom prst="rect">
            <a:avLst/>
          </a:prstGeom>
          <a:solidFill>
            <a:srgbClr val="282C34"/>
          </a:solidFill>
          <a:ln w="12700">
            <a:solidFill>
              <a:srgbClr val="282C34">
                <a:alpha val="0"/>
              </a:srgbClr>
            </a:solidFill>
            <a:prstDash val="solid"/>
          </a:ln>
        </p:spPr>
      </p:sp>
      <p:sp>
        <p:nvSpPr>
          <p:cNvPr id="20" name="span"/>
          <p:cNvSpPr/>
          <p:nvPr/>
        </p:nvSpPr>
        <p:spPr>
          <a:xfrm>
            <a:off x="2127790" y="3519964"/>
            <a:ext cx="256032" cy="280416"/>
          </a:xfrm>
          <a:prstGeom prst="rect">
            <a:avLst/>
          </a:prstGeom>
          <a:solidFill>
            <a:srgbClr val="282C34"/>
          </a:solidFill>
          <a:ln w="12700">
            <a:solidFill>
              <a:srgbClr val="282C34">
                <a:alpha val="0"/>
              </a:srgbClr>
            </a:solidFill>
            <a:prstDash val="solid"/>
          </a:ln>
        </p:spPr>
      </p:sp>
      <p:sp>
        <p:nvSpPr>
          <p:cNvPr id="21" name="span"/>
          <p:cNvSpPr/>
          <p:nvPr/>
        </p:nvSpPr>
        <p:spPr>
          <a:xfrm>
            <a:off x="2383822" y="3519964"/>
            <a:ext cx="512064" cy="280416"/>
          </a:xfrm>
          <a:prstGeom prst="rect">
            <a:avLst/>
          </a:prstGeom>
          <a:solidFill>
            <a:srgbClr val="282C34"/>
          </a:solidFill>
          <a:ln w="12700">
            <a:solidFill>
              <a:srgbClr val="282C34">
                <a:alpha val="0"/>
              </a:srgbClr>
            </a:solidFill>
            <a:prstDash val="solid"/>
          </a:ln>
        </p:spPr>
      </p:sp>
      <p:sp>
        <p:nvSpPr>
          <p:cNvPr id="22" name="span"/>
          <p:cNvSpPr/>
          <p:nvPr/>
        </p:nvSpPr>
        <p:spPr>
          <a:xfrm>
            <a:off x="2895886" y="3519964"/>
            <a:ext cx="128016" cy="280416"/>
          </a:xfrm>
          <a:prstGeom prst="rect">
            <a:avLst/>
          </a:prstGeom>
          <a:solidFill>
            <a:srgbClr val="282C34"/>
          </a:solidFill>
          <a:ln w="12700">
            <a:solidFill>
              <a:srgbClr val="282C34">
                <a:alpha val="0"/>
              </a:srgbClr>
            </a:solidFill>
            <a:prstDash val="solid"/>
          </a:ln>
        </p:spPr>
      </p:sp>
      <p:sp>
        <p:nvSpPr>
          <p:cNvPr id="23" name="span"/>
          <p:cNvSpPr/>
          <p:nvPr/>
        </p:nvSpPr>
        <p:spPr>
          <a:xfrm>
            <a:off x="3023902" y="3519964"/>
            <a:ext cx="2688050" cy="280416"/>
          </a:xfrm>
          <a:prstGeom prst="rect">
            <a:avLst/>
          </a:prstGeom>
          <a:solidFill>
            <a:srgbClr val="282C34"/>
          </a:solidFill>
          <a:ln w="12700">
            <a:solidFill>
              <a:srgbClr val="282C34">
                <a:alpha val="0"/>
              </a:srgbClr>
            </a:solidFill>
            <a:prstDash val="solid"/>
          </a:ln>
        </p:spPr>
      </p:sp>
      <p:sp>
        <p:nvSpPr>
          <p:cNvPr id="24" name="span"/>
          <p:cNvSpPr/>
          <p:nvPr/>
        </p:nvSpPr>
        <p:spPr>
          <a:xfrm>
            <a:off x="2127790" y="4080605"/>
            <a:ext cx="256032" cy="280416"/>
          </a:xfrm>
          <a:prstGeom prst="rect">
            <a:avLst/>
          </a:prstGeom>
          <a:solidFill>
            <a:srgbClr val="282C34"/>
          </a:solidFill>
          <a:ln w="12700">
            <a:solidFill>
              <a:srgbClr val="282C34">
                <a:alpha val="0"/>
              </a:srgbClr>
            </a:solidFill>
            <a:prstDash val="solid"/>
          </a:ln>
        </p:spPr>
      </p:sp>
      <p:sp>
        <p:nvSpPr>
          <p:cNvPr id="25" name="span"/>
          <p:cNvSpPr/>
          <p:nvPr/>
        </p:nvSpPr>
        <p:spPr>
          <a:xfrm>
            <a:off x="2383822" y="4080605"/>
            <a:ext cx="256032" cy="280416"/>
          </a:xfrm>
          <a:prstGeom prst="rect">
            <a:avLst/>
          </a:prstGeom>
          <a:solidFill>
            <a:srgbClr val="282C34"/>
          </a:solidFill>
          <a:ln w="12700">
            <a:solidFill>
              <a:srgbClr val="282C34">
                <a:alpha val="0"/>
              </a:srgbClr>
            </a:solidFill>
            <a:prstDash val="solid"/>
          </a:ln>
        </p:spPr>
      </p:sp>
      <p:sp>
        <p:nvSpPr>
          <p:cNvPr id="26" name="span"/>
          <p:cNvSpPr/>
          <p:nvPr/>
        </p:nvSpPr>
        <p:spPr>
          <a:xfrm>
            <a:off x="2639854" y="4080605"/>
            <a:ext cx="1536097" cy="280416"/>
          </a:xfrm>
          <a:prstGeom prst="rect">
            <a:avLst/>
          </a:prstGeom>
          <a:solidFill>
            <a:srgbClr val="282C34"/>
          </a:solidFill>
          <a:ln w="12700">
            <a:solidFill>
              <a:srgbClr val="282C34">
                <a:alpha val="0"/>
              </a:srgbClr>
            </a:solidFill>
            <a:prstDash val="solid"/>
          </a:ln>
        </p:spPr>
      </p:sp>
      <p:sp>
        <p:nvSpPr>
          <p:cNvPr id="27" name="span"/>
          <p:cNvSpPr/>
          <p:nvPr/>
        </p:nvSpPr>
        <p:spPr>
          <a:xfrm>
            <a:off x="4175951" y="4080605"/>
            <a:ext cx="384048" cy="280416"/>
          </a:xfrm>
          <a:prstGeom prst="rect">
            <a:avLst/>
          </a:prstGeom>
          <a:solidFill>
            <a:srgbClr val="282C34"/>
          </a:solidFill>
          <a:ln w="12700">
            <a:solidFill>
              <a:srgbClr val="282C34">
                <a:alpha val="0"/>
              </a:srgbClr>
            </a:solidFill>
            <a:prstDash val="solid"/>
          </a:ln>
        </p:spPr>
      </p:sp>
      <p:sp>
        <p:nvSpPr>
          <p:cNvPr id="28" name="span"/>
          <p:cNvSpPr/>
          <p:nvPr/>
        </p:nvSpPr>
        <p:spPr>
          <a:xfrm>
            <a:off x="2127790" y="4360926"/>
            <a:ext cx="256032" cy="280416"/>
          </a:xfrm>
          <a:prstGeom prst="rect">
            <a:avLst/>
          </a:prstGeom>
          <a:solidFill>
            <a:srgbClr val="282C34"/>
          </a:solidFill>
          <a:ln w="12700">
            <a:solidFill>
              <a:srgbClr val="282C34">
                <a:alpha val="0"/>
              </a:srgbClr>
            </a:solidFill>
            <a:prstDash val="solid"/>
          </a:ln>
        </p:spPr>
      </p:sp>
      <p:sp>
        <p:nvSpPr>
          <p:cNvPr id="29" name="span"/>
          <p:cNvSpPr/>
          <p:nvPr/>
        </p:nvSpPr>
        <p:spPr>
          <a:xfrm>
            <a:off x="2383822" y="4360926"/>
            <a:ext cx="2304098" cy="280416"/>
          </a:xfrm>
          <a:prstGeom prst="rect">
            <a:avLst/>
          </a:prstGeom>
          <a:solidFill>
            <a:srgbClr val="282C34"/>
          </a:solidFill>
          <a:ln w="12700">
            <a:solidFill>
              <a:srgbClr val="282C34">
                <a:alpha val="0"/>
              </a:srgbClr>
            </a:solidFill>
            <a:prstDash val="solid"/>
          </a:ln>
        </p:spPr>
      </p:sp>
      <p:sp>
        <p:nvSpPr>
          <p:cNvPr id="30" name="span"/>
          <p:cNvSpPr/>
          <p:nvPr/>
        </p:nvSpPr>
        <p:spPr>
          <a:xfrm>
            <a:off x="4687919" y="4360926"/>
            <a:ext cx="128016" cy="280416"/>
          </a:xfrm>
          <a:prstGeom prst="rect">
            <a:avLst/>
          </a:prstGeom>
          <a:solidFill>
            <a:srgbClr val="282C34"/>
          </a:solidFill>
          <a:ln w="12700">
            <a:solidFill>
              <a:srgbClr val="282C34">
                <a:alpha val="0"/>
              </a:srgbClr>
            </a:solidFill>
            <a:prstDash val="solid"/>
          </a:ln>
        </p:spPr>
      </p:sp>
      <p:sp>
        <p:nvSpPr>
          <p:cNvPr id="31" name="span"/>
          <p:cNvSpPr/>
          <p:nvPr/>
        </p:nvSpPr>
        <p:spPr>
          <a:xfrm>
            <a:off x="4815935" y="4360926"/>
            <a:ext cx="896017" cy="280416"/>
          </a:xfrm>
          <a:prstGeom prst="rect">
            <a:avLst/>
          </a:prstGeom>
          <a:solidFill>
            <a:srgbClr val="282C34"/>
          </a:solidFill>
          <a:ln w="12700">
            <a:solidFill>
              <a:srgbClr val="282C34">
                <a:alpha val="0"/>
              </a:srgbClr>
            </a:solidFill>
            <a:prstDash val="solid"/>
          </a:ln>
        </p:spPr>
      </p:sp>
      <p:sp>
        <p:nvSpPr>
          <p:cNvPr id="32" name="span"/>
          <p:cNvSpPr/>
          <p:nvPr/>
        </p:nvSpPr>
        <p:spPr>
          <a:xfrm>
            <a:off x="5711952" y="4360926"/>
            <a:ext cx="256032" cy="280416"/>
          </a:xfrm>
          <a:prstGeom prst="rect">
            <a:avLst/>
          </a:prstGeom>
          <a:solidFill>
            <a:srgbClr val="282C34"/>
          </a:solidFill>
          <a:ln w="12700">
            <a:solidFill>
              <a:srgbClr val="282C34">
                <a:alpha val="0"/>
              </a:srgbClr>
            </a:solidFill>
            <a:prstDash val="solid"/>
          </a:ln>
        </p:spPr>
      </p:sp>
      <p:sp>
        <p:nvSpPr>
          <p:cNvPr id="33" name="span"/>
          <p:cNvSpPr/>
          <p:nvPr/>
        </p:nvSpPr>
        <p:spPr>
          <a:xfrm>
            <a:off x="5967984" y="4360926"/>
            <a:ext cx="1024033" cy="280416"/>
          </a:xfrm>
          <a:prstGeom prst="rect">
            <a:avLst/>
          </a:prstGeom>
          <a:solidFill>
            <a:srgbClr val="282C34"/>
          </a:solidFill>
          <a:ln w="12700">
            <a:solidFill>
              <a:srgbClr val="282C34">
                <a:alpha val="0"/>
              </a:srgbClr>
            </a:solidFill>
            <a:prstDash val="solid"/>
          </a:ln>
        </p:spPr>
      </p:sp>
      <p:sp>
        <p:nvSpPr>
          <p:cNvPr id="34" name="span"/>
          <p:cNvSpPr/>
          <p:nvPr/>
        </p:nvSpPr>
        <p:spPr>
          <a:xfrm>
            <a:off x="6992017" y="4360926"/>
            <a:ext cx="128016" cy="280416"/>
          </a:xfrm>
          <a:prstGeom prst="rect">
            <a:avLst/>
          </a:prstGeom>
          <a:solidFill>
            <a:srgbClr val="282C34"/>
          </a:solidFill>
          <a:ln w="12700">
            <a:solidFill>
              <a:srgbClr val="282C34">
                <a:alpha val="0"/>
              </a:srgbClr>
            </a:solidFill>
            <a:prstDash val="solid"/>
          </a:ln>
        </p:spPr>
      </p:sp>
      <p:sp>
        <p:nvSpPr>
          <p:cNvPr id="35" name="span"/>
          <p:cNvSpPr/>
          <p:nvPr/>
        </p:nvSpPr>
        <p:spPr>
          <a:xfrm>
            <a:off x="2127790" y="4641247"/>
            <a:ext cx="256032" cy="280416"/>
          </a:xfrm>
          <a:prstGeom prst="rect">
            <a:avLst/>
          </a:prstGeom>
          <a:solidFill>
            <a:srgbClr val="282C34"/>
          </a:solidFill>
          <a:ln w="12700">
            <a:solidFill>
              <a:srgbClr val="282C34">
                <a:alpha val="0"/>
              </a:srgbClr>
            </a:solidFill>
            <a:prstDash val="solid"/>
          </a:ln>
        </p:spPr>
      </p:sp>
      <p:sp>
        <p:nvSpPr>
          <p:cNvPr id="36" name="span"/>
          <p:cNvSpPr/>
          <p:nvPr/>
        </p:nvSpPr>
        <p:spPr>
          <a:xfrm>
            <a:off x="2383822" y="4641247"/>
            <a:ext cx="640080" cy="280416"/>
          </a:xfrm>
          <a:prstGeom prst="rect">
            <a:avLst/>
          </a:prstGeom>
          <a:solidFill>
            <a:srgbClr val="282C34"/>
          </a:solidFill>
          <a:ln w="12700">
            <a:solidFill>
              <a:srgbClr val="282C34">
                <a:alpha val="0"/>
              </a:srgbClr>
            </a:solidFill>
            <a:prstDash val="solid"/>
          </a:ln>
        </p:spPr>
      </p:sp>
      <p:sp>
        <p:nvSpPr>
          <p:cNvPr id="37" name="span"/>
          <p:cNvSpPr/>
          <p:nvPr/>
        </p:nvSpPr>
        <p:spPr>
          <a:xfrm>
            <a:off x="3023902" y="4641247"/>
            <a:ext cx="128016" cy="280416"/>
          </a:xfrm>
          <a:prstGeom prst="rect">
            <a:avLst/>
          </a:prstGeom>
          <a:solidFill>
            <a:srgbClr val="282C34"/>
          </a:solidFill>
          <a:ln w="12700">
            <a:solidFill>
              <a:srgbClr val="282C34">
                <a:alpha val="0"/>
              </a:srgbClr>
            </a:solidFill>
            <a:prstDash val="solid"/>
          </a:ln>
        </p:spPr>
      </p:sp>
      <p:sp>
        <p:nvSpPr>
          <p:cNvPr id="38" name="span"/>
          <p:cNvSpPr/>
          <p:nvPr/>
        </p:nvSpPr>
        <p:spPr>
          <a:xfrm>
            <a:off x="3151918" y="4641247"/>
            <a:ext cx="768096" cy="280416"/>
          </a:xfrm>
          <a:prstGeom prst="rect">
            <a:avLst/>
          </a:prstGeom>
          <a:solidFill>
            <a:srgbClr val="282C34"/>
          </a:solidFill>
          <a:ln w="12700">
            <a:solidFill>
              <a:srgbClr val="282C34">
                <a:alpha val="0"/>
              </a:srgbClr>
            </a:solidFill>
            <a:prstDash val="solid"/>
          </a:ln>
        </p:spPr>
      </p:sp>
      <p:sp>
        <p:nvSpPr>
          <p:cNvPr id="39" name="span"/>
          <p:cNvSpPr/>
          <p:nvPr/>
        </p:nvSpPr>
        <p:spPr>
          <a:xfrm>
            <a:off x="3920014" y="4641247"/>
            <a:ext cx="128016" cy="280416"/>
          </a:xfrm>
          <a:prstGeom prst="rect">
            <a:avLst/>
          </a:prstGeom>
          <a:solidFill>
            <a:srgbClr val="282C34"/>
          </a:solidFill>
          <a:ln w="12700">
            <a:solidFill>
              <a:srgbClr val="282C34">
                <a:alpha val="0"/>
              </a:srgbClr>
            </a:solidFill>
            <a:prstDash val="solid"/>
          </a:ln>
        </p:spPr>
      </p:sp>
      <p:sp>
        <p:nvSpPr>
          <p:cNvPr id="40" name="span"/>
          <p:cNvSpPr/>
          <p:nvPr/>
        </p:nvSpPr>
        <p:spPr>
          <a:xfrm>
            <a:off x="4048030" y="4641247"/>
            <a:ext cx="128016" cy="280416"/>
          </a:xfrm>
          <a:prstGeom prst="rect">
            <a:avLst/>
          </a:prstGeom>
          <a:solidFill>
            <a:srgbClr val="282C34"/>
          </a:solidFill>
          <a:ln w="12700">
            <a:solidFill>
              <a:srgbClr val="282C34">
                <a:alpha val="0"/>
              </a:srgbClr>
            </a:solidFill>
            <a:prstDash val="solid"/>
          </a:ln>
        </p:spPr>
      </p:sp>
      <p:sp>
        <p:nvSpPr>
          <p:cNvPr id="41" name="span"/>
          <p:cNvSpPr/>
          <p:nvPr/>
        </p:nvSpPr>
        <p:spPr>
          <a:xfrm>
            <a:off x="4176046" y="4641247"/>
            <a:ext cx="128016" cy="280416"/>
          </a:xfrm>
          <a:prstGeom prst="rect">
            <a:avLst/>
          </a:prstGeom>
          <a:solidFill>
            <a:srgbClr val="282C34"/>
          </a:solidFill>
          <a:ln w="12700">
            <a:solidFill>
              <a:srgbClr val="282C34">
                <a:alpha val="0"/>
              </a:srgbClr>
            </a:solidFill>
            <a:prstDash val="solid"/>
          </a:ln>
        </p:spPr>
      </p:sp>
      <p:sp>
        <p:nvSpPr>
          <p:cNvPr id="42" name="span"/>
          <p:cNvSpPr/>
          <p:nvPr/>
        </p:nvSpPr>
        <p:spPr>
          <a:xfrm>
            <a:off x="4304062" y="4641247"/>
            <a:ext cx="384048" cy="280416"/>
          </a:xfrm>
          <a:prstGeom prst="rect">
            <a:avLst/>
          </a:prstGeom>
          <a:solidFill>
            <a:srgbClr val="282C34"/>
          </a:solidFill>
          <a:ln w="12700">
            <a:solidFill>
              <a:srgbClr val="282C34">
                <a:alpha val="0"/>
              </a:srgbClr>
            </a:solidFill>
            <a:prstDash val="solid"/>
          </a:ln>
        </p:spPr>
      </p:sp>
      <p:sp>
        <p:nvSpPr>
          <p:cNvPr id="43" name="span"/>
          <p:cNvSpPr/>
          <p:nvPr/>
        </p:nvSpPr>
        <p:spPr>
          <a:xfrm>
            <a:off x="4688110" y="4641247"/>
            <a:ext cx="128016" cy="280416"/>
          </a:xfrm>
          <a:prstGeom prst="rect">
            <a:avLst/>
          </a:prstGeom>
          <a:solidFill>
            <a:srgbClr val="282C34"/>
          </a:solidFill>
          <a:ln w="12700">
            <a:solidFill>
              <a:srgbClr val="282C34">
                <a:alpha val="0"/>
              </a:srgbClr>
            </a:solidFill>
            <a:prstDash val="solid"/>
          </a:ln>
        </p:spPr>
      </p:sp>
      <p:sp>
        <p:nvSpPr>
          <p:cNvPr id="44" name="span"/>
          <p:cNvSpPr/>
          <p:nvPr/>
        </p:nvSpPr>
        <p:spPr>
          <a:xfrm>
            <a:off x="4816126" y="4641247"/>
            <a:ext cx="768096" cy="280416"/>
          </a:xfrm>
          <a:prstGeom prst="rect">
            <a:avLst/>
          </a:prstGeom>
          <a:solidFill>
            <a:srgbClr val="282C34"/>
          </a:solidFill>
          <a:ln w="12700">
            <a:solidFill>
              <a:srgbClr val="282C34">
                <a:alpha val="0"/>
              </a:srgbClr>
            </a:solidFill>
            <a:prstDash val="solid"/>
          </a:ln>
        </p:spPr>
      </p:sp>
      <p:sp>
        <p:nvSpPr>
          <p:cNvPr id="45" name="span"/>
          <p:cNvSpPr/>
          <p:nvPr/>
        </p:nvSpPr>
        <p:spPr>
          <a:xfrm>
            <a:off x="5584222" y="4641247"/>
            <a:ext cx="128016" cy="280416"/>
          </a:xfrm>
          <a:prstGeom prst="rect">
            <a:avLst/>
          </a:prstGeom>
          <a:solidFill>
            <a:srgbClr val="282C34"/>
          </a:solidFill>
          <a:ln w="12700">
            <a:solidFill>
              <a:srgbClr val="282C34">
                <a:alpha val="0"/>
              </a:srgbClr>
            </a:solidFill>
            <a:prstDash val="solid"/>
          </a:ln>
        </p:spPr>
      </p:sp>
      <p:sp>
        <p:nvSpPr>
          <p:cNvPr id="46" name="span"/>
          <p:cNvSpPr/>
          <p:nvPr/>
        </p:nvSpPr>
        <p:spPr>
          <a:xfrm>
            <a:off x="5712238" y="4641247"/>
            <a:ext cx="768096" cy="280416"/>
          </a:xfrm>
          <a:prstGeom prst="rect">
            <a:avLst/>
          </a:prstGeom>
          <a:solidFill>
            <a:srgbClr val="282C34"/>
          </a:solidFill>
          <a:ln w="12700">
            <a:solidFill>
              <a:srgbClr val="282C34">
                <a:alpha val="0"/>
              </a:srgbClr>
            </a:solidFill>
            <a:prstDash val="solid"/>
          </a:ln>
        </p:spPr>
      </p:sp>
      <p:sp>
        <p:nvSpPr>
          <p:cNvPr id="47" name="span"/>
          <p:cNvSpPr/>
          <p:nvPr/>
        </p:nvSpPr>
        <p:spPr>
          <a:xfrm>
            <a:off x="6480334" y="4641247"/>
            <a:ext cx="128016" cy="280416"/>
          </a:xfrm>
          <a:prstGeom prst="rect">
            <a:avLst/>
          </a:prstGeom>
          <a:solidFill>
            <a:srgbClr val="282C34"/>
          </a:solidFill>
          <a:ln w="12700">
            <a:solidFill>
              <a:srgbClr val="282C34">
                <a:alpha val="0"/>
              </a:srgbClr>
            </a:solidFill>
            <a:prstDash val="solid"/>
          </a:ln>
        </p:spPr>
      </p:sp>
      <p:sp>
        <p:nvSpPr>
          <p:cNvPr id="48" name="span"/>
          <p:cNvSpPr/>
          <p:nvPr/>
        </p:nvSpPr>
        <p:spPr>
          <a:xfrm>
            <a:off x="6608350" y="4641247"/>
            <a:ext cx="512064" cy="280416"/>
          </a:xfrm>
          <a:prstGeom prst="rect">
            <a:avLst/>
          </a:prstGeom>
          <a:solidFill>
            <a:srgbClr val="282C34"/>
          </a:solidFill>
          <a:ln w="12700">
            <a:solidFill>
              <a:srgbClr val="282C34">
                <a:alpha val="0"/>
              </a:srgbClr>
            </a:solidFill>
            <a:prstDash val="solid"/>
          </a:ln>
        </p:spPr>
      </p:sp>
      <p:sp>
        <p:nvSpPr>
          <p:cNvPr id="49" name="span"/>
          <p:cNvSpPr/>
          <p:nvPr/>
        </p:nvSpPr>
        <p:spPr>
          <a:xfrm>
            <a:off x="7120414" y="4641247"/>
            <a:ext cx="128016" cy="280416"/>
          </a:xfrm>
          <a:prstGeom prst="rect">
            <a:avLst/>
          </a:prstGeom>
          <a:solidFill>
            <a:srgbClr val="282C34"/>
          </a:solidFill>
          <a:ln w="12700">
            <a:solidFill>
              <a:srgbClr val="282C34">
                <a:alpha val="0"/>
              </a:srgbClr>
            </a:solidFill>
            <a:prstDash val="solid"/>
          </a:ln>
        </p:spPr>
      </p:sp>
      <p:sp>
        <p:nvSpPr>
          <p:cNvPr id="50" name="span"/>
          <p:cNvSpPr/>
          <p:nvPr/>
        </p:nvSpPr>
        <p:spPr>
          <a:xfrm>
            <a:off x="7248430" y="4641247"/>
            <a:ext cx="1024033" cy="280416"/>
          </a:xfrm>
          <a:prstGeom prst="rect">
            <a:avLst/>
          </a:prstGeom>
          <a:solidFill>
            <a:srgbClr val="282C34"/>
          </a:solidFill>
          <a:ln w="12700">
            <a:solidFill>
              <a:srgbClr val="282C34">
                <a:alpha val="0"/>
              </a:srgbClr>
            </a:solidFill>
            <a:prstDash val="solid"/>
          </a:ln>
        </p:spPr>
      </p:sp>
      <p:sp>
        <p:nvSpPr>
          <p:cNvPr id="51" name="span"/>
          <p:cNvSpPr/>
          <p:nvPr/>
        </p:nvSpPr>
        <p:spPr>
          <a:xfrm>
            <a:off x="8272463" y="4641247"/>
            <a:ext cx="128016" cy="280416"/>
          </a:xfrm>
          <a:prstGeom prst="rect">
            <a:avLst/>
          </a:prstGeom>
          <a:solidFill>
            <a:srgbClr val="282C34"/>
          </a:solidFill>
          <a:ln w="12700">
            <a:solidFill>
              <a:srgbClr val="282C34">
                <a:alpha val="0"/>
              </a:srgbClr>
            </a:solidFill>
            <a:prstDash val="solid"/>
          </a:ln>
        </p:spPr>
      </p:sp>
      <p:sp>
        <p:nvSpPr>
          <p:cNvPr id="52" name="span"/>
          <p:cNvSpPr/>
          <p:nvPr/>
        </p:nvSpPr>
        <p:spPr>
          <a:xfrm>
            <a:off x="2127790" y="4921568"/>
            <a:ext cx="256032" cy="280416"/>
          </a:xfrm>
          <a:prstGeom prst="rect">
            <a:avLst/>
          </a:prstGeom>
          <a:solidFill>
            <a:srgbClr val="282C34"/>
          </a:solidFill>
          <a:ln w="12700">
            <a:solidFill>
              <a:srgbClr val="282C34">
                <a:alpha val="0"/>
              </a:srgbClr>
            </a:solidFill>
            <a:prstDash val="solid"/>
          </a:ln>
        </p:spPr>
      </p:sp>
      <p:sp>
        <p:nvSpPr>
          <p:cNvPr id="53" name="span"/>
          <p:cNvSpPr/>
          <p:nvPr/>
        </p:nvSpPr>
        <p:spPr>
          <a:xfrm>
            <a:off x="2383822" y="4921568"/>
            <a:ext cx="512064" cy="280416"/>
          </a:xfrm>
          <a:prstGeom prst="rect">
            <a:avLst/>
          </a:prstGeom>
          <a:solidFill>
            <a:srgbClr val="282C34"/>
          </a:solidFill>
          <a:ln w="12700">
            <a:solidFill>
              <a:srgbClr val="282C34">
                <a:alpha val="0"/>
              </a:srgbClr>
            </a:solidFill>
            <a:prstDash val="solid"/>
          </a:ln>
        </p:spPr>
      </p:sp>
      <p:sp>
        <p:nvSpPr>
          <p:cNvPr id="54" name="span"/>
          <p:cNvSpPr/>
          <p:nvPr/>
        </p:nvSpPr>
        <p:spPr>
          <a:xfrm>
            <a:off x="2895886" y="4921568"/>
            <a:ext cx="256032" cy="280416"/>
          </a:xfrm>
          <a:prstGeom prst="rect">
            <a:avLst/>
          </a:prstGeom>
          <a:solidFill>
            <a:srgbClr val="282C34"/>
          </a:solidFill>
          <a:ln w="12700">
            <a:solidFill>
              <a:srgbClr val="282C34">
                <a:alpha val="0"/>
              </a:srgbClr>
            </a:solidFill>
            <a:prstDash val="solid"/>
          </a:ln>
        </p:spPr>
      </p:sp>
      <p:sp>
        <p:nvSpPr>
          <p:cNvPr id="55" name="span"/>
          <p:cNvSpPr/>
          <p:nvPr/>
        </p:nvSpPr>
        <p:spPr>
          <a:xfrm>
            <a:off x="2127790" y="5201888"/>
            <a:ext cx="256032" cy="280416"/>
          </a:xfrm>
          <a:prstGeom prst="rect">
            <a:avLst/>
          </a:prstGeom>
          <a:solidFill>
            <a:srgbClr val="282C34"/>
          </a:solidFill>
          <a:ln w="12700">
            <a:solidFill>
              <a:srgbClr val="282C34">
                <a:alpha val="0"/>
              </a:srgbClr>
            </a:solidFill>
            <a:prstDash val="solid"/>
          </a:ln>
        </p:spPr>
      </p:sp>
      <p:sp>
        <p:nvSpPr>
          <p:cNvPr id="56" name="span"/>
          <p:cNvSpPr/>
          <p:nvPr/>
        </p:nvSpPr>
        <p:spPr>
          <a:xfrm>
            <a:off x="2383822" y="5201888"/>
            <a:ext cx="896017" cy="280416"/>
          </a:xfrm>
          <a:prstGeom prst="rect">
            <a:avLst/>
          </a:prstGeom>
          <a:solidFill>
            <a:srgbClr val="282C34"/>
          </a:solidFill>
          <a:ln w="12700">
            <a:solidFill>
              <a:srgbClr val="282C34">
                <a:alpha val="0"/>
              </a:srgbClr>
            </a:solidFill>
            <a:prstDash val="solid"/>
          </a:ln>
        </p:spPr>
      </p:sp>
      <p:sp>
        <p:nvSpPr>
          <p:cNvPr id="57" name="span"/>
          <p:cNvSpPr/>
          <p:nvPr/>
        </p:nvSpPr>
        <p:spPr>
          <a:xfrm>
            <a:off x="3279839" y="5201888"/>
            <a:ext cx="128016" cy="280416"/>
          </a:xfrm>
          <a:prstGeom prst="rect">
            <a:avLst/>
          </a:prstGeom>
          <a:solidFill>
            <a:srgbClr val="282C34"/>
          </a:solidFill>
          <a:ln w="12700">
            <a:solidFill>
              <a:srgbClr val="282C34">
                <a:alpha val="0"/>
              </a:srgbClr>
            </a:solidFill>
            <a:prstDash val="solid"/>
          </a:ln>
        </p:spPr>
      </p:sp>
      <p:sp>
        <p:nvSpPr>
          <p:cNvPr id="58" name="span"/>
          <p:cNvSpPr/>
          <p:nvPr/>
        </p:nvSpPr>
        <p:spPr>
          <a:xfrm>
            <a:off x="3407855" y="5201888"/>
            <a:ext cx="384048" cy="280416"/>
          </a:xfrm>
          <a:prstGeom prst="rect">
            <a:avLst/>
          </a:prstGeom>
          <a:solidFill>
            <a:srgbClr val="282C34"/>
          </a:solidFill>
          <a:ln w="12700">
            <a:solidFill>
              <a:srgbClr val="282C34">
                <a:alpha val="0"/>
              </a:srgbClr>
            </a:solidFill>
            <a:prstDash val="solid"/>
          </a:ln>
        </p:spPr>
      </p:sp>
      <p:sp>
        <p:nvSpPr>
          <p:cNvPr id="59" name="span"/>
          <p:cNvSpPr/>
          <p:nvPr/>
        </p:nvSpPr>
        <p:spPr>
          <a:xfrm>
            <a:off x="3791903" y="5201888"/>
            <a:ext cx="128016" cy="280416"/>
          </a:xfrm>
          <a:prstGeom prst="rect">
            <a:avLst/>
          </a:prstGeom>
          <a:solidFill>
            <a:srgbClr val="282C34"/>
          </a:solidFill>
          <a:ln w="12700">
            <a:solidFill>
              <a:srgbClr val="282C34">
                <a:alpha val="0"/>
              </a:srgbClr>
            </a:solidFill>
            <a:prstDash val="solid"/>
          </a:ln>
        </p:spPr>
      </p:sp>
      <p:sp>
        <p:nvSpPr>
          <p:cNvPr id="60" name="span"/>
          <p:cNvSpPr/>
          <p:nvPr/>
        </p:nvSpPr>
        <p:spPr>
          <a:xfrm>
            <a:off x="3919919" y="5201888"/>
            <a:ext cx="2304098" cy="280416"/>
          </a:xfrm>
          <a:prstGeom prst="rect">
            <a:avLst/>
          </a:prstGeom>
          <a:solidFill>
            <a:srgbClr val="282C34"/>
          </a:solidFill>
          <a:ln w="12700">
            <a:solidFill>
              <a:srgbClr val="282C34">
                <a:alpha val="0"/>
              </a:srgbClr>
            </a:solidFill>
            <a:prstDash val="solid"/>
          </a:ln>
        </p:spPr>
      </p:sp>
      <p:sp>
        <p:nvSpPr>
          <p:cNvPr id="61" name="span"/>
          <p:cNvSpPr/>
          <p:nvPr/>
        </p:nvSpPr>
        <p:spPr>
          <a:xfrm>
            <a:off x="6224016" y="5201888"/>
            <a:ext cx="128016" cy="280416"/>
          </a:xfrm>
          <a:prstGeom prst="rect">
            <a:avLst/>
          </a:prstGeom>
          <a:solidFill>
            <a:srgbClr val="282C34"/>
          </a:solidFill>
          <a:ln w="12700">
            <a:solidFill>
              <a:srgbClr val="282C34">
                <a:alpha val="0"/>
              </a:srgbClr>
            </a:solidFill>
            <a:prstDash val="solid"/>
          </a:ln>
        </p:spPr>
      </p:sp>
      <p:sp>
        <p:nvSpPr>
          <p:cNvPr id="62" name="span"/>
          <p:cNvSpPr/>
          <p:nvPr/>
        </p:nvSpPr>
        <p:spPr>
          <a:xfrm>
            <a:off x="6352032" y="5201888"/>
            <a:ext cx="896017" cy="280416"/>
          </a:xfrm>
          <a:prstGeom prst="rect">
            <a:avLst/>
          </a:prstGeom>
          <a:solidFill>
            <a:srgbClr val="282C34"/>
          </a:solidFill>
          <a:ln w="12700">
            <a:solidFill>
              <a:srgbClr val="282C34">
                <a:alpha val="0"/>
              </a:srgbClr>
            </a:solidFill>
            <a:prstDash val="solid"/>
          </a:ln>
        </p:spPr>
      </p:sp>
      <p:sp>
        <p:nvSpPr>
          <p:cNvPr id="63" name="span"/>
          <p:cNvSpPr/>
          <p:nvPr/>
        </p:nvSpPr>
        <p:spPr>
          <a:xfrm>
            <a:off x="7248049" y="5201888"/>
            <a:ext cx="384048" cy="280416"/>
          </a:xfrm>
          <a:prstGeom prst="rect">
            <a:avLst/>
          </a:prstGeom>
          <a:solidFill>
            <a:srgbClr val="282C34"/>
          </a:solidFill>
          <a:ln w="12700">
            <a:solidFill>
              <a:srgbClr val="282C34">
                <a:alpha val="0"/>
              </a:srgbClr>
            </a:solidFill>
            <a:prstDash val="solid"/>
          </a:ln>
        </p:spPr>
      </p:sp>
      <p:sp>
        <p:nvSpPr>
          <p:cNvPr id="64" name="span"/>
          <p:cNvSpPr/>
          <p:nvPr/>
        </p:nvSpPr>
        <p:spPr>
          <a:xfrm>
            <a:off x="7632097" y="5201888"/>
            <a:ext cx="2304098" cy="280416"/>
          </a:xfrm>
          <a:prstGeom prst="rect">
            <a:avLst/>
          </a:prstGeom>
          <a:solidFill>
            <a:srgbClr val="282C34"/>
          </a:solidFill>
          <a:ln w="12700">
            <a:solidFill>
              <a:srgbClr val="282C34">
                <a:alpha val="0"/>
              </a:srgbClr>
            </a:solidFill>
            <a:prstDash val="solid"/>
          </a:ln>
        </p:spPr>
      </p:sp>
      <p:sp>
        <p:nvSpPr>
          <p:cNvPr id="65" name="span"/>
          <p:cNvSpPr/>
          <p:nvPr/>
        </p:nvSpPr>
        <p:spPr>
          <a:xfrm>
            <a:off x="2127790" y="5482209"/>
            <a:ext cx="128016" cy="280416"/>
          </a:xfrm>
          <a:prstGeom prst="rect">
            <a:avLst/>
          </a:prstGeom>
          <a:solidFill>
            <a:srgbClr val="282C34"/>
          </a:solidFill>
          <a:ln w="12700">
            <a:solidFill>
              <a:srgbClr val="282C34">
                <a:alpha val="0"/>
              </a:srgbClr>
            </a:solidFill>
            <a:prstDash val="solid"/>
          </a:ln>
        </p:spPr>
      </p:sp>
      <p:sp>
        <p:nvSpPr>
          <p:cNvPr id="66" name="pre.freya@code:code"/>
          <p:cNvSpPr/>
          <p:nvPr/>
        </p:nvSpPr>
        <p:spPr>
          <a:xfrm>
            <a:off x="2127790" y="2118360"/>
            <a:ext cx="8021716" cy="3644265"/>
          </a:xfrm>
          <a:prstGeom prst="rect">
            <a:avLst/>
          </a:prstGeom>
          <a:noFill/>
          <a:ln/>
        </p:spPr>
        <p:txBody>
          <a:bodyPr wrap="none" lIns="0" tIns="0" rIns="0" bIns="0" rtlCol="0" anchor="t"/>
          <a:lstStyle/>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Worker</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isMainThread</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setEnvironmentData</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getEnvironmentData</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from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'node:worker_threads'</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if</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isMainThread</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setEnvironmentData</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'Hello'</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'World!'</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const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worker</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new</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Worker</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meta</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filename</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else</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console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log</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getEnvironmentData</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'Hello'</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7F848E"/>
                </a:solidFill>
                <a:latin typeface="Roboto Mono" pitchFamily="34" charset="0"/>
                <a:ea typeface="Roboto Mono" pitchFamily="34" charset="-122"/>
                <a:cs typeface="Roboto Mono" pitchFamily="34" charset="-120"/>
              </a:rPr>
              <a:t>// Prints 'World!'</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6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2546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Fetch</a:t>
            </a:r>
            <a:endParaRPr lang="en-US" sz="3240" dirty="0"/>
          </a:p>
        </p:txBody>
      </p:sp>
      <p:sp>
        <p:nvSpPr>
          <p:cNvPr id="5" name="pre.freya@code"/>
          <p:cNvSpPr/>
          <p:nvPr/>
        </p:nvSpPr>
        <p:spPr>
          <a:xfrm>
            <a:off x="2511838" y="3276124"/>
            <a:ext cx="7168325" cy="1328642"/>
          </a:xfrm>
          <a:prstGeom prst="roundRect">
            <a:avLst>
              <a:gd name="adj" fmla="val 4588"/>
            </a:avLst>
          </a:prstGeom>
          <a:solidFill>
            <a:srgbClr val="282C34"/>
          </a:solidFill>
          <a:ln w="12700">
            <a:solidFill>
              <a:srgbClr val="282C34">
                <a:alpha val="0"/>
              </a:srgbClr>
            </a:solidFill>
            <a:prstDash val="solid"/>
          </a:ln>
        </p:spPr>
      </p:sp>
      <p:sp>
        <p:nvSpPr>
          <p:cNvPr id="6" name="span"/>
          <p:cNvSpPr/>
          <p:nvPr/>
        </p:nvSpPr>
        <p:spPr>
          <a:xfrm>
            <a:off x="2767775" y="3519964"/>
            <a:ext cx="640080" cy="280416"/>
          </a:xfrm>
          <a:prstGeom prst="rect">
            <a:avLst/>
          </a:prstGeom>
          <a:solidFill>
            <a:srgbClr val="282C34"/>
          </a:solidFill>
          <a:ln w="12700">
            <a:solidFill>
              <a:srgbClr val="282C34">
                <a:alpha val="0"/>
              </a:srgbClr>
            </a:solidFill>
            <a:prstDash val="solid"/>
          </a:ln>
        </p:spPr>
      </p:sp>
      <p:sp>
        <p:nvSpPr>
          <p:cNvPr id="7" name="span"/>
          <p:cNvSpPr/>
          <p:nvPr/>
        </p:nvSpPr>
        <p:spPr>
          <a:xfrm>
            <a:off x="3407855" y="3519964"/>
            <a:ext cx="128016" cy="280416"/>
          </a:xfrm>
          <a:prstGeom prst="rect">
            <a:avLst/>
          </a:prstGeom>
          <a:solidFill>
            <a:srgbClr val="282C34"/>
          </a:solidFill>
          <a:ln w="12700">
            <a:solidFill>
              <a:srgbClr val="282C34">
                <a:alpha val="0"/>
              </a:srgbClr>
            </a:solidFill>
            <a:prstDash val="solid"/>
          </a:ln>
        </p:spPr>
      </p:sp>
      <p:sp>
        <p:nvSpPr>
          <p:cNvPr id="8" name="span"/>
          <p:cNvSpPr/>
          <p:nvPr/>
        </p:nvSpPr>
        <p:spPr>
          <a:xfrm>
            <a:off x="3535871" y="3519964"/>
            <a:ext cx="384048" cy="280416"/>
          </a:xfrm>
          <a:prstGeom prst="rect">
            <a:avLst/>
          </a:prstGeom>
          <a:solidFill>
            <a:srgbClr val="282C34"/>
          </a:solidFill>
          <a:ln w="12700">
            <a:solidFill>
              <a:srgbClr val="282C34">
                <a:alpha val="0"/>
              </a:srgbClr>
            </a:solidFill>
            <a:prstDash val="solid"/>
          </a:ln>
        </p:spPr>
      </p:sp>
      <p:sp>
        <p:nvSpPr>
          <p:cNvPr id="9" name="span"/>
          <p:cNvSpPr/>
          <p:nvPr/>
        </p:nvSpPr>
        <p:spPr>
          <a:xfrm>
            <a:off x="3919919" y="3519964"/>
            <a:ext cx="128016" cy="280416"/>
          </a:xfrm>
          <a:prstGeom prst="rect">
            <a:avLst/>
          </a:prstGeom>
          <a:solidFill>
            <a:srgbClr val="282C34"/>
          </a:solidFill>
          <a:ln w="12700">
            <a:solidFill>
              <a:srgbClr val="282C34">
                <a:alpha val="0"/>
              </a:srgbClr>
            </a:solidFill>
            <a:prstDash val="solid"/>
          </a:ln>
        </p:spPr>
      </p:sp>
      <p:sp>
        <p:nvSpPr>
          <p:cNvPr id="10" name="span"/>
          <p:cNvSpPr/>
          <p:nvPr/>
        </p:nvSpPr>
        <p:spPr>
          <a:xfrm>
            <a:off x="4047935" y="3519964"/>
            <a:ext cx="128016" cy="280416"/>
          </a:xfrm>
          <a:prstGeom prst="rect">
            <a:avLst/>
          </a:prstGeom>
          <a:solidFill>
            <a:srgbClr val="282C34"/>
          </a:solidFill>
          <a:ln w="12700">
            <a:solidFill>
              <a:srgbClr val="282C34">
                <a:alpha val="0"/>
              </a:srgbClr>
            </a:solidFill>
            <a:prstDash val="solid"/>
          </a:ln>
        </p:spPr>
      </p:sp>
      <p:sp>
        <p:nvSpPr>
          <p:cNvPr id="11" name="span"/>
          <p:cNvSpPr/>
          <p:nvPr/>
        </p:nvSpPr>
        <p:spPr>
          <a:xfrm>
            <a:off x="4175951" y="3519964"/>
            <a:ext cx="128016" cy="280416"/>
          </a:xfrm>
          <a:prstGeom prst="rect">
            <a:avLst/>
          </a:prstGeom>
          <a:solidFill>
            <a:srgbClr val="282C34"/>
          </a:solidFill>
          <a:ln w="12700">
            <a:solidFill>
              <a:srgbClr val="282C34">
                <a:alpha val="0"/>
              </a:srgbClr>
            </a:solidFill>
            <a:prstDash val="solid"/>
          </a:ln>
        </p:spPr>
      </p:sp>
      <p:sp>
        <p:nvSpPr>
          <p:cNvPr id="12" name="span"/>
          <p:cNvSpPr/>
          <p:nvPr/>
        </p:nvSpPr>
        <p:spPr>
          <a:xfrm>
            <a:off x="4303967" y="3519964"/>
            <a:ext cx="640080" cy="280416"/>
          </a:xfrm>
          <a:prstGeom prst="rect">
            <a:avLst/>
          </a:prstGeom>
          <a:solidFill>
            <a:srgbClr val="282C34"/>
          </a:solidFill>
          <a:ln w="12700">
            <a:solidFill>
              <a:srgbClr val="282C34">
                <a:alpha val="0"/>
              </a:srgbClr>
            </a:solidFill>
            <a:prstDash val="solid"/>
          </a:ln>
        </p:spPr>
      </p:sp>
      <p:sp>
        <p:nvSpPr>
          <p:cNvPr id="13" name="span"/>
          <p:cNvSpPr/>
          <p:nvPr/>
        </p:nvSpPr>
        <p:spPr>
          <a:xfrm>
            <a:off x="4944047" y="3519964"/>
            <a:ext cx="128016" cy="280416"/>
          </a:xfrm>
          <a:prstGeom prst="rect">
            <a:avLst/>
          </a:prstGeom>
          <a:solidFill>
            <a:srgbClr val="282C34"/>
          </a:solidFill>
          <a:ln w="12700">
            <a:solidFill>
              <a:srgbClr val="282C34">
                <a:alpha val="0"/>
              </a:srgbClr>
            </a:solidFill>
            <a:prstDash val="solid"/>
          </a:ln>
        </p:spPr>
      </p:sp>
      <p:sp>
        <p:nvSpPr>
          <p:cNvPr id="14" name="span"/>
          <p:cNvSpPr/>
          <p:nvPr/>
        </p:nvSpPr>
        <p:spPr>
          <a:xfrm>
            <a:off x="5072063" y="3519964"/>
            <a:ext cx="640080" cy="280416"/>
          </a:xfrm>
          <a:prstGeom prst="rect">
            <a:avLst/>
          </a:prstGeom>
          <a:solidFill>
            <a:srgbClr val="282C34"/>
          </a:solidFill>
          <a:ln w="12700">
            <a:solidFill>
              <a:srgbClr val="282C34">
                <a:alpha val="0"/>
              </a:srgbClr>
            </a:solidFill>
            <a:prstDash val="solid"/>
          </a:ln>
        </p:spPr>
      </p:sp>
      <p:sp>
        <p:nvSpPr>
          <p:cNvPr id="15" name="span"/>
          <p:cNvSpPr/>
          <p:nvPr/>
        </p:nvSpPr>
        <p:spPr>
          <a:xfrm>
            <a:off x="5712143" y="3519964"/>
            <a:ext cx="128016" cy="280416"/>
          </a:xfrm>
          <a:prstGeom prst="rect">
            <a:avLst/>
          </a:prstGeom>
          <a:solidFill>
            <a:srgbClr val="282C34"/>
          </a:solidFill>
          <a:ln w="12700">
            <a:solidFill>
              <a:srgbClr val="282C34">
                <a:alpha val="0"/>
              </a:srgbClr>
            </a:solidFill>
            <a:prstDash val="solid"/>
          </a:ln>
        </p:spPr>
      </p:sp>
      <p:sp>
        <p:nvSpPr>
          <p:cNvPr id="16" name="span"/>
          <p:cNvSpPr/>
          <p:nvPr/>
        </p:nvSpPr>
        <p:spPr>
          <a:xfrm>
            <a:off x="5840159" y="3519964"/>
            <a:ext cx="3328035" cy="280416"/>
          </a:xfrm>
          <a:prstGeom prst="rect">
            <a:avLst/>
          </a:prstGeom>
          <a:solidFill>
            <a:srgbClr val="282C34"/>
          </a:solidFill>
          <a:ln w="12700">
            <a:solidFill>
              <a:srgbClr val="282C34">
                <a:alpha val="0"/>
              </a:srgbClr>
            </a:solidFill>
            <a:prstDash val="solid"/>
          </a:ln>
        </p:spPr>
      </p:sp>
      <p:sp>
        <p:nvSpPr>
          <p:cNvPr id="17" name="span"/>
          <p:cNvSpPr/>
          <p:nvPr/>
        </p:nvSpPr>
        <p:spPr>
          <a:xfrm>
            <a:off x="9168194" y="3519964"/>
            <a:ext cx="128016" cy="280416"/>
          </a:xfrm>
          <a:prstGeom prst="rect">
            <a:avLst/>
          </a:prstGeom>
          <a:solidFill>
            <a:srgbClr val="282C34"/>
          </a:solidFill>
          <a:ln w="12700">
            <a:solidFill>
              <a:srgbClr val="282C34">
                <a:alpha val="0"/>
              </a:srgbClr>
            </a:solidFill>
            <a:prstDash val="solid"/>
          </a:ln>
        </p:spPr>
      </p:sp>
      <p:sp>
        <p:nvSpPr>
          <p:cNvPr id="18" name="span"/>
          <p:cNvSpPr/>
          <p:nvPr/>
        </p:nvSpPr>
        <p:spPr>
          <a:xfrm>
            <a:off x="2767775" y="3800285"/>
            <a:ext cx="640080" cy="280416"/>
          </a:xfrm>
          <a:prstGeom prst="rect">
            <a:avLst/>
          </a:prstGeom>
          <a:solidFill>
            <a:srgbClr val="282C34"/>
          </a:solidFill>
          <a:ln w="12700">
            <a:solidFill>
              <a:srgbClr val="282C34">
                <a:alpha val="0"/>
              </a:srgbClr>
            </a:solidFill>
            <a:prstDash val="solid"/>
          </a:ln>
        </p:spPr>
      </p:sp>
      <p:sp>
        <p:nvSpPr>
          <p:cNvPr id="19" name="span"/>
          <p:cNvSpPr/>
          <p:nvPr/>
        </p:nvSpPr>
        <p:spPr>
          <a:xfrm>
            <a:off x="3407855" y="3800285"/>
            <a:ext cx="128016" cy="280416"/>
          </a:xfrm>
          <a:prstGeom prst="rect">
            <a:avLst/>
          </a:prstGeom>
          <a:solidFill>
            <a:srgbClr val="282C34"/>
          </a:solidFill>
          <a:ln w="12700">
            <a:solidFill>
              <a:srgbClr val="282C34">
                <a:alpha val="0"/>
              </a:srgbClr>
            </a:solidFill>
            <a:prstDash val="solid"/>
          </a:ln>
        </p:spPr>
      </p:sp>
      <p:sp>
        <p:nvSpPr>
          <p:cNvPr id="20" name="span"/>
          <p:cNvSpPr/>
          <p:nvPr/>
        </p:nvSpPr>
        <p:spPr>
          <a:xfrm>
            <a:off x="3535871" y="3800285"/>
            <a:ext cx="512064" cy="280416"/>
          </a:xfrm>
          <a:prstGeom prst="rect">
            <a:avLst/>
          </a:prstGeom>
          <a:solidFill>
            <a:srgbClr val="282C34"/>
          </a:solidFill>
          <a:ln w="12700">
            <a:solidFill>
              <a:srgbClr val="282C34">
                <a:alpha val="0"/>
              </a:srgbClr>
            </a:solidFill>
            <a:prstDash val="solid"/>
          </a:ln>
        </p:spPr>
      </p:sp>
      <p:sp>
        <p:nvSpPr>
          <p:cNvPr id="21" name="span"/>
          <p:cNvSpPr/>
          <p:nvPr/>
        </p:nvSpPr>
        <p:spPr>
          <a:xfrm>
            <a:off x="4047935" y="3800285"/>
            <a:ext cx="128016" cy="280416"/>
          </a:xfrm>
          <a:prstGeom prst="rect">
            <a:avLst/>
          </a:prstGeom>
          <a:solidFill>
            <a:srgbClr val="282C34"/>
          </a:solidFill>
          <a:ln w="12700">
            <a:solidFill>
              <a:srgbClr val="282C34">
                <a:alpha val="0"/>
              </a:srgbClr>
            </a:solidFill>
            <a:prstDash val="solid"/>
          </a:ln>
        </p:spPr>
      </p:sp>
      <p:sp>
        <p:nvSpPr>
          <p:cNvPr id="22" name="span"/>
          <p:cNvSpPr/>
          <p:nvPr/>
        </p:nvSpPr>
        <p:spPr>
          <a:xfrm>
            <a:off x="4175951" y="3800285"/>
            <a:ext cx="128016" cy="280416"/>
          </a:xfrm>
          <a:prstGeom prst="rect">
            <a:avLst/>
          </a:prstGeom>
          <a:solidFill>
            <a:srgbClr val="282C34"/>
          </a:solidFill>
          <a:ln w="12700">
            <a:solidFill>
              <a:srgbClr val="282C34">
                <a:alpha val="0"/>
              </a:srgbClr>
            </a:solidFill>
            <a:prstDash val="solid"/>
          </a:ln>
        </p:spPr>
      </p:sp>
      <p:sp>
        <p:nvSpPr>
          <p:cNvPr id="23" name="span"/>
          <p:cNvSpPr/>
          <p:nvPr/>
        </p:nvSpPr>
        <p:spPr>
          <a:xfrm>
            <a:off x="4303967" y="3800285"/>
            <a:ext cx="128016" cy="280416"/>
          </a:xfrm>
          <a:prstGeom prst="rect">
            <a:avLst/>
          </a:prstGeom>
          <a:solidFill>
            <a:srgbClr val="282C34"/>
          </a:solidFill>
          <a:ln w="12700">
            <a:solidFill>
              <a:srgbClr val="282C34">
                <a:alpha val="0"/>
              </a:srgbClr>
            </a:solidFill>
            <a:prstDash val="solid"/>
          </a:ln>
        </p:spPr>
      </p:sp>
      <p:sp>
        <p:nvSpPr>
          <p:cNvPr id="24" name="span"/>
          <p:cNvSpPr/>
          <p:nvPr/>
        </p:nvSpPr>
        <p:spPr>
          <a:xfrm>
            <a:off x="4431983" y="3800285"/>
            <a:ext cx="640080" cy="280416"/>
          </a:xfrm>
          <a:prstGeom prst="rect">
            <a:avLst/>
          </a:prstGeom>
          <a:solidFill>
            <a:srgbClr val="282C34"/>
          </a:solidFill>
          <a:ln w="12700">
            <a:solidFill>
              <a:srgbClr val="282C34">
                <a:alpha val="0"/>
              </a:srgbClr>
            </a:solidFill>
            <a:prstDash val="solid"/>
          </a:ln>
        </p:spPr>
      </p:sp>
      <p:sp>
        <p:nvSpPr>
          <p:cNvPr id="25" name="span"/>
          <p:cNvSpPr/>
          <p:nvPr/>
        </p:nvSpPr>
        <p:spPr>
          <a:xfrm>
            <a:off x="5072063" y="3800285"/>
            <a:ext cx="128016" cy="280416"/>
          </a:xfrm>
          <a:prstGeom prst="rect">
            <a:avLst/>
          </a:prstGeom>
          <a:solidFill>
            <a:srgbClr val="282C34"/>
          </a:solidFill>
          <a:ln w="12700">
            <a:solidFill>
              <a:srgbClr val="282C34">
                <a:alpha val="0"/>
              </a:srgbClr>
            </a:solidFill>
            <a:prstDash val="solid"/>
          </a:ln>
        </p:spPr>
      </p:sp>
      <p:sp>
        <p:nvSpPr>
          <p:cNvPr id="26" name="span"/>
          <p:cNvSpPr/>
          <p:nvPr/>
        </p:nvSpPr>
        <p:spPr>
          <a:xfrm>
            <a:off x="5200079" y="3800285"/>
            <a:ext cx="384048" cy="280416"/>
          </a:xfrm>
          <a:prstGeom prst="rect">
            <a:avLst/>
          </a:prstGeom>
          <a:solidFill>
            <a:srgbClr val="282C34"/>
          </a:solidFill>
          <a:ln w="12700">
            <a:solidFill>
              <a:srgbClr val="282C34">
                <a:alpha val="0"/>
              </a:srgbClr>
            </a:solidFill>
            <a:prstDash val="solid"/>
          </a:ln>
        </p:spPr>
      </p:sp>
      <p:sp>
        <p:nvSpPr>
          <p:cNvPr id="27" name="span"/>
          <p:cNvSpPr/>
          <p:nvPr/>
        </p:nvSpPr>
        <p:spPr>
          <a:xfrm>
            <a:off x="5584127" y="3800285"/>
            <a:ext cx="128016" cy="280416"/>
          </a:xfrm>
          <a:prstGeom prst="rect">
            <a:avLst/>
          </a:prstGeom>
          <a:solidFill>
            <a:srgbClr val="282C34"/>
          </a:solidFill>
          <a:ln w="12700">
            <a:solidFill>
              <a:srgbClr val="282C34">
                <a:alpha val="0"/>
              </a:srgbClr>
            </a:solidFill>
            <a:prstDash val="solid"/>
          </a:ln>
        </p:spPr>
      </p:sp>
      <p:sp>
        <p:nvSpPr>
          <p:cNvPr id="28" name="span"/>
          <p:cNvSpPr/>
          <p:nvPr/>
        </p:nvSpPr>
        <p:spPr>
          <a:xfrm>
            <a:off x="5712143" y="3800285"/>
            <a:ext cx="512064" cy="280416"/>
          </a:xfrm>
          <a:prstGeom prst="rect">
            <a:avLst/>
          </a:prstGeom>
          <a:solidFill>
            <a:srgbClr val="282C34"/>
          </a:solidFill>
          <a:ln w="12700">
            <a:solidFill>
              <a:srgbClr val="282C34">
                <a:alpha val="0"/>
              </a:srgbClr>
            </a:solidFill>
            <a:prstDash val="solid"/>
          </a:ln>
        </p:spPr>
      </p:sp>
      <p:sp>
        <p:nvSpPr>
          <p:cNvPr id="29" name="span"/>
          <p:cNvSpPr/>
          <p:nvPr/>
        </p:nvSpPr>
        <p:spPr>
          <a:xfrm>
            <a:off x="6224207" y="3800285"/>
            <a:ext cx="256032" cy="280416"/>
          </a:xfrm>
          <a:prstGeom prst="rect">
            <a:avLst/>
          </a:prstGeom>
          <a:solidFill>
            <a:srgbClr val="282C34"/>
          </a:solidFill>
          <a:ln w="12700">
            <a:solidFill>
              <a:srgbClr val="282C34">
                <a:alpha val="0"/>
              </a:srgbClr>
            </a:solidFill>
            <a:prstDash val="solid"/>
          </a:ln>
        </p:spPr>
      </p:sp>
      <p:sp>
        <p:nvSpPr>
          <p:cNvPr id="30" name="span"/>
          <p:cNvSpPr/>
          <p:nvPr/>
        </p:nvSpPr>
        <p:spPr>
          <a:xfrm>
            <a:off x="2767775" y="4080605"/>
            <a:ext cx="896017" cy="280416"/>
          </a:xfrm>
          <a:prstGeom prst="rect">
            <a:avLst/>
          </a:prstGeom>
          <a:solidFill>
            <a:srgbClr val="282C34"/>
          </a:solidFill>
          <a:ln w="12700">
            <a:solidFill>
              <a:srgbClr val="282C34">
                <a:alpha val="0"/>
              </a:srgbClr>
            </a:solidFill>
            <a:prstDash val="solid"/>
          </a:ln>
        </p:spPr>
      </p:sp>
      <p:sp>
        <p:nvSpPr>
          <p:cNvPr id="31" name="span"/>
          <p:cNvSpPr/>
          <p:nvPr/>
        </p:nvSpPr>
        <p:spPr>
          <a:xfrm>
            <a:off x="3663791" y="4080605"/>
            <a:ext cx="128016" cy="280416"/>
          </a:xfrm>
          <a:prstGeom prst="rect">
            <a:avLst/>
          </a:prstGeom>
          <a:solidFill>
            <a:srgbClr val="282C34"/>
          </a:solidFill>
          <a:ln w="12700">
            <a:solidFill>
              <a:srgbClr val="282C34">
                <a:alpha val="0"/>
              </a:srgbClr>
            </a:solidFill>
            <a:prstDash val="solid"/>
          </a:ln>
        </p:spPr>
      </p:sp>
      <p:sp>
        <p:nvSpPr>
          <p:cNvPr id="32" name="span"/>
          <p:cNvSpPr/>
          <p:nvPr/>
        </p:nvSpPr>
        <p:spPr>
          <a:xfrm>
            <a:off x="3791807" y="4080605"/>
            <a:ext cx="384048" cy="280416"/>
          </a:xfrm>
          <a:prstGeom prst="rect">
            <a:avLst/>
          </a:prstGeom>
          <a:solidFill>
            <a:srgbClr val="282C34"/>
          </a:solidFill>
          <a:ln w="12700">
            <a:solidFill>
              <a:srgbClr val="282C34">
                <a:alpha val="0"/>
              </a:srgbClr>
            </a:solidFill>
            <a:prstDash val="solid"/>
          </a:ln>
        </p:spPr>
      </p:sp>
      <p:sp>
        <p:nvSpPr>
          <p:cNvPr id="33" name="span"/>
          <p:cNvSpPr/>
          <p:nvPr/>
        </p:nvSpPr>
        <p:spPr>
          <a:xfrm>
            <a:off x="4175855" y="4080605"/>
            <a:ext cx="128016" cy="280416"/>
          </a:xfrm>
          <a:prstGeom prst="rect">
            <a:avLst/>
          </a:prstGeom>
          <a:solidFill>
            <a:srgbClr val="282C34"/>
          </a:solidFill>
          <a:ln w="12700">
            <a:solidFill>
              <a:srgbClr val="282C34">
                <a:alpha val="0"/>
              </a:srgbClr>
            </a:solidFill>
            <a:prstDash val="solid"/>
          </a:ln>
        </p:spPr>
      </p:sp>
      <p:sp>
        <p:nvSpPr>
          <p:cNvPr id="34" name="span"/>
          <p:cNvSpPr/>
          <p:nvPr/>
        </p:nvSpPr>
        <p:spPr>
          <a:xfrm>
            <a:off x="4303871" y="4080605"/>
            <a:ext cx="512064" cy="280416"/>
          </a:xfrm>
          <a:prstGeom prst="rect">
            <a:avLst/>
          </a:prstGeom>
          <a:solidFill>
            <a:srgbClr val="282C34"/>
          </a:solidFill>
          <a:ln w="12700">
            <a:solidFill>
              <a:srgbClr val="282C34">
                <a:alpha val="0"/>
              </a:srgbClr>
            </a:solidFill>
            <a:prstDash val="solid"/>
          </a:ln>
        </p:spPr>
      </p:sp>
      <p:sp>
        <p:nvSpPr>
          <p:cNvPr id="35" name="span"/>
          <p:cNvSpPr/>
          <p:nvPr/>
        </p:nvSpPr>
        <p:spPr>
          <a:xfrm>
            <a:off x="4815935" y="4080605"/>
            <a:ext cx="128016" cy="280416"/>
          </a:xfrm>
          <a:prstGeom prst="rect">
            <a:avLst/>
          </a:prstGeom>
          <a:solidFill>
            <a:srgbClr val="282C34"/>
          </a:solidFill>
          <a:ln w="12700">
            <a:solidFill>
              <a:srgbClr val="282C34">
                <a:alpha val="0"/>
              </a:srgbClr>
            </a:solidFill>
            <a:prstDash val="solid"/>
          </a:ln>
        </p:spPr>
      </p:sp>
      <p:sp>
        <p:nvSpPr>
          <p:cNvPr id="36" name="pre.freya@code:code"/>
          <p:cNvSpPr/>
          <p:nvPr/>
        </p:nvSpPr>
        <p:spPr>
          <a:xfrm>
            <a:off x="2767775" y="3519964"/>
            <a:ext cx="6741746" cy="841058"/>
          </a:xfrm>
          <a:prstGeom prst="rect">
            <a:avLst/>
          </a:prstGeom>
          <a:noFill/>
          <a:ln/>
        </p:spPr>
        <p:txBody>
          <a:bodyPr wrap="none" lIns="0" tIns="0" rIns="0" bIns="0" rtlCol="0" anchor="t"/>
          <a:lstStyle/>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const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res</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await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fetch</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'https://example.com/data'</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const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json</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await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res</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json</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E5C07B"/>
                </a:solidFill>
                <a:latin typeface="Roboto Mono" pitchFamily="34" charset="0"/>
                <a:ea typeface="Roboto Mono" pitchFamily="34" charset="-122"/>
                <a:cs typeface="Roboto Mono" pitchFamily="34" charset="-120"/>
              </a:rPr>
              <a:t>console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log</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json</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3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544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Web Platform Compatibility</a:t>
            </a:r>
            <a:endParaRPr lang="en-US" sz="3240" dirty="0"/>
          </a:p>
        </p:txBody>
      </p:sp>
      <p:sp>
        <p:nvSpPr>
          <p:cNvPr id="5" name="li"/>
          <p:cNvSpPr/>
          <p:nvPr/>
        </p:nvSpPr>
        <p:spPr>
          <a:xfrm>
            <a:off x="423672" y="1788033"/>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6" name="li"/>
          <p:cNvSpPr/>
          <p:nvPr/>
        </p:nvSpPr>
        <p:spPr>
          <a:xfrm>
            <a:off x="1960055" y="181241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7" name="li"/>
          <p:cNvSpPr/>
          <p:nvPr/>
        </p:nvSpPr>
        <p:spPr>
          <a:xfrm>
            <a:off x="2458974" y="1812417"/>
            <a:ext cx="11347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Response</a:t>
            </a:r>
            <a:endParaRPr lang="en-US" sz="1944" dirty="0"/>
          </a:p>
        </p:txBody>
      </p:sp>
      <p:sp>
        <p:nvSpPr>
          <p:cNvPr id="8" name="code"/>
          <p:cNvSpPr/>
          <p:nvPr/>
        </p:nvSpPr>
        <p:spPr>
          <a:xfrm>
            <a:off x="853440" y="1794129"/>
            <a:ext cx="103717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fetch()</a:t>
            </a:r>
            <a:endParaRPr lang="en-US" sz="1944" dirty="0"/>
          </a:p>
        </p:txBody>
      </p:sp>
      <p:sp>
        <p:nvSpPr>
          <p:cNvPr id="9" name="li"/>
          <p:cNvSpPr/>
          <p:nvPr/>
        </p:nvSpPr>
        <p:spPr>
          <a:xfrm>
            <a:off x="423672" y="2139791"/>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0" name="li"/>
          <p:cNvSpPr/>
          <p:nvPr/>
        </p:nvSpPr>
        <p:spPr>
          <a:xfrm>
            <a:off x="853440" y="2158079"/>
            <a:ext cx="517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Web</a:t>
            </a:r>
            <a:endParaRPr lang="en-US" sz="1944" dirty="0"/>
          </a:p>
        </p:txBody>
      </p:sp>
      <p:sp>
        <p:nvSpPr>
          <p:cNvPr id="11" name="li"/>
          <p:cNvSpPr/>
          <p:nvPr/>
        </p:nvSpPr>
        <p:spPr>
          <a:xfrm>
            <a:off x="1440561" y="2158079"/>
            <a:ext cx="9384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Streams</a:t>
            </a:r>
            <a:endParaRPr lang="en-US" sz="1944" dirty="0"/>
          </a:p>
        </p:txBody>
      </p:sp>
      <p:sp>
        <p:nvSpPr>
          <p:cNvPr id="12" name="li"/>
          <p:cNvSpPr/>
          <p:nvPr/>
        </p:nvSpPr>
        <p:spPr>
          <a:xfrm>
            <a:off x="423672" y="2485454"/>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3" name="li"/>
          <p:cNvSpPr/>
          <p:nvPr/>
        </p:nvSpPr>
        <p:spPr>
          <a:xfrm>
            <a:off x="853440" y="2503742"/>
            <a:ext cx="517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Web</a:t>
            </a:r>
            <a:endParaRPr lang="en-US" sz="1944" dirty="0"/>
          </a:p>
        </p:txBody>
      </p:sp>
      <p:sp>
        <p:nvSpPr>
          <p:cNvPr id="14" name="li"/>
          <p:cNvSpPr/>
          <p:nvPr/>
        </p:nvSpPr>
        <p:spPr>
          <a:xfrm>
            <a:off x="1440561" y="2503742"/>
            <a:ext cx="7763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Crypto</a:t>
            </a:r>
            <a:endParaRPr lang="en-US" sz="1944" dirty="0"/>
          </a:p>
        </p:txBody>
      </p:sp>
      <p:sp>
        <p:nvSpPr>
          <p:cNvPr id="15" name="li"/>
          <p:cNvSpPr/>
          <p:nvPr/>
        </p:nvSpPr>
        <p:spPr>
          <a:xfrm>
            <a:off x="423672" y="2831116"/>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6" name="code"/>
          <p:cNvSpPr/>
          <p:nvPr/>
        </p:nvSpPr>
        <p:spPr>
          <a:xfrm>
            <a:off x="853440" y="2837212"/>
            <a:ext cx="1185291"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FormData</a:t>
            </a:r>
            <a:endParaRPr lang="en-US" sz="1944" dirty="0"/>
          </a:p>
        </p:txBody>
      </p:sp>
      <p:sp>
        <p:nvSpPr>
          <p:cNvPr id="17" name="li"/>
          <p:cNvSpPr/>
          <p:nvPr/>
        </p:nvSpPr>
        <p:spPr>
          <a:xfrm>
            <a:off x="423672" y="3182874"/>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8" name="code"/>
          <p:cNvSpPr/>
          <p:nvPr/>
        </p:nvSpPr>
        <p:spPr>
          <a:xfrm>
            <a:off x="853440" y="3188970"/>
            <a:ext cx="2518696"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structuredClone()</a:t>
            </a:r>
            <a:endParaRPr lang="en-US" sz="1944" dirty="0"/>
          </a:p>
        </p:txBody>
      </p:sp>
      <p:sp>
        <p:nvSpPr>
          <p:cNvPr id="19" name="li"/>
          <p:cNvSpPr/>
          <p:nvPr/>
        </p:nvSpPr>
        <p:spPr>
          <a:xfrm>
            <a:off x="423672" y="3534632"/>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0" name="li"/>
          <p:cNvSpPr/>
          <p:nvPr/>
        </p:nvSpPr>
        <p:spPr>
          <a:xfrm>
            <a:off x="2552605" y="3559016"/>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1" name="code"/>
          <p:cNvSpPr/>
          <p:nvPr/>
        </p:nvSpPr>
        <p:spPr>
          <a:xfrm>
            <a:off x="853440" y="3540728"/>
            <a:ext cx="1629728"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TextEncoder</a:t>
            </a:r>
            <a:endParaRPr lang="en-US" sz="1944" dirty="0"/>
          </a:p>
        </p:txBody>
      </p:sp>
      <p:sp>
        <p:nvSpPr>
          <p:cNvPr id="22" name="code"/>
          <p:cNvSpPr/>
          <p:nvPr/>
        </p:nvSpPr>
        <p:spPr>
          <a:xfrm>
            <a:off x="3051620" y="3540728"/>
            <a:ext cx="1629728"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TextDecoder</a:t>
            </a:r>
            <a:endParaRPr lang="en-US" sz="1944" dirty="0"/>
          </a:p>
        </p:txBody>
      </p:sp>
      <p:sp>
        <p:nvSpPr>
          <p:cNvPr id="23" name="li"/>
          <p:cNvSpPr/>
          <p:nvPr/>
        </p:nvSpPr>
        <p:spPr>
          <a:xfrm>
            <a:off x="423672" y="3886391"/>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4" name="li"/>
          <p:cNvSpPr/>
          <p:nvPr/>
        </p:nvSpPr>
        <p:spPr>
          <a:xfrm>
            <a:off x="1515523" y="391077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5" name="code"/>
          <p:cNvSpPr/>
          <p:nvPr/>
        </p:nvSpPr>
        <p:spPr>
          <a:xfrm>
            <a:off x="853440" y="3892487"/>
            <a:ext cx="592646"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Blob</a:t>
            </a:r>
            <a:endParaRPr lang="en-US" sz="1944" dirty="0"/>
          </a:p>
        </p:txBody>
      </p:sp>
      <p:sp>
        <p:nvSpPr>
          <p:cNvPr id="26" name="code"/>
          <p:cNvSpPr/>
          <p:nvPr/>
        </p:nvSpPr>
        <p:spPr>
          <a:xfrm>
            <a:off x="2014538" y="3892487"/>
            <a:ext cx="592646"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File</a:t>
            </a:r>
            <a:endParaRPr lang="en-US" sz="1944" dirty="0"/>
          </a:p>
        </p:txBody>
      </p:sp>
      <p:sp>
        <p:nvSpPr>
          <p:cNvPr id="27" name="li"/>
          <p:cNvSpPr/>
          <p:nvPr/>
        </p:nvSpPr>
        <p:spPr>
          <a:xfrm>
            <a:off x="423672" y="4238149"/>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8" name="code"/>
          <p:cNvSpPr/>
          <p:nvPr/>
        </p:nvSpPr>
        <p:spPr>
          <a:xfrm>
            <a:off x="853440" y="4244245"/>
            <a:ext cx="1629728"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EventTarget</a:t>
            </a:r>
            <a:endParaRPr lang="en-US" sz="1944" dirty="0"/>
          </a:p>
        </p:txBody>
      </p:sp>
      <p:sp>
        <p:nvSpPr>
          <p:cNvPr id="29" name="li"/>
          <p:cNvSpPr/>
          <p:nvPr/>
        </p:nvSpPr>
        <p:spPr>
          <a:xfrm>
            <a:off x="423672" y="4589907"/>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0" name="li"/>
          <p:cNvSpPr/>
          <p:nvPr/>
        </p:nvSpPr>
        <p:spPr>
          <a:xfrm>
            <a:off x="853440" y="4614291"/>
            <a:ext cx="5921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Initial</a:t>
            </a:r>
            <a:endParaRPr lang="en-US" sz="1944" dirty="0"/>
          </a:p>
        </p:txBody>
      </p:sp>
      <p:sp>
        <p:nvSpPr>
          <p:cNvPr id="31" name="code"/>
          <p:cNvSpPr/>
          <p:nvPr/>
        </p:nvSpPr>
        <p:spPr>
          <a:xfrm>
            <a:off x="1515047" y="4596003"/>
            <a:ext cx="2074259"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Symbol.dispose</a:t>
            </a:r>
            <a:endParaRPr lang="en-US" sz="1944" dirty="0"/>
          </a:p>
        </p:txBody>
      </p:sp>
      <p:sp>
        <p:nvSpPr>
          <p:cNvPr id="32" name="span"/>
          <p:cNvSpPr/>
          <p:nvPr/>
        </p:nvSpPr>
        <p:spPr>
          <a:xfrm>
            <a:off x="487680" y="5706713"/>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3" name="span"/>
          <p:cNvSpPr/>
          <p:nvPr/>
        </p:nvSpPr>
        <p:spPr>
          <a:xfrm>
            <a:off x="766096" y="5706713"/>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34" name="span"/>
          <p:cNvSpPr/>
          <p:nvPr/>
        </p:nvSpPr>
        <p:spPr>
          <a:xfrm>
            <a:off x="1265111" y="5706713"/>
            <a:ext cx="786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there's</a:t>
            </a:r>
            <a:endParaRPr lang="en-US" sz="1944" dirty="0"/>
          </a:p>
        </p:txBody>
      </p:sp>
      <p:sp>
        <p:nvSpPr>
          <p:cNvPr id="35" name="span"/>
          <p:cNvSpPr/>
          <p:nvPr/>
        </p:nvSpPr>
        <p:spPr>
          <a:xfrm>
            <a:off x="2121313" y="5706713"/>
            <a:ext cx="6591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pic>
        <p:nvPicPr>
          <p:cNvPr id="3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0660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Promises</a:t>
            </a:r>
            <a:endParaRPr lang="en-US" sz="3240" dirty="0"/>
          </a:p>
        </p:txBody>
      </p:sp>
      <p:sp>
        <p:nvSpPr>
          <p:cNvPr id="5" name="pre.freya@code"/>
          <p:cNvSpPr/>
          <p:nvPr/>
        </p:nvSpPr>
        <p:spPr>
          <a:xfrm>
            <a:off x="1615726" y="2435162"/>
            <a:ext cx="8960549" cy="3010567"/>
          </a:xfrm>
          <a:prstGeom prst="roundRect">
            <a:avLst>
              <a:gd name="adj" fmla="val 2025"/>
            </a:avLst>
          </a:prstGeom>
          <a:solidFill>
            <a:srgbClr val="282C34"/>
          </a:solidFill>
          <a:ln w="12700">
            <a:solidFill>
              <a:srgbClr val="282C34">
                <a:alpha val="0"/>
              </a:srgbClr>
            </a:solidFill>
            <a:prstDash val="solid"/>
          </a:ln>
        </p:spPr>
      </p:sp>
      <p:sp>
        <p:nvSpPr>
          <p:cNvPr id="6" name="span"/>
          <p:cNvSpPr/>
          <p:nvPr/>
        </p:nvSpPr>
        <p:spPr>
          <a:xfrm>
            <a:off x="1871663" y="2679002"/>
            <a:ext cx="768096" cy="280416"/>
          </a:xfrm>
          <a:prstGeom prst="rect">
            <a:avLst/>
          </a:prstGeom>
          <a:solidFill>
            <a:srgbClr val="282C34"/>
          </a:solidFill>
          <a:ln w="12700">
            <a:solidFill>
              <a:srgbClr val="282C34">
                <a:alpha val="0"/>
              </a:srgbClr>
            </a:solidFill>
            <a:prstDash val="solid"/>
          </a:ln>
        </p:spPr>
      </p:sp>
      <p:sp>
        <p:nvSpPr>
          <p:cNvPr id="7" name="span"/>
          <p:cNvSpPr/>
          <p:nvPr/>
        </p:nvSpPr>
        <p:spPr>
          <a:xfrm>
            <a:off x="2639759" y="2679002"/>
            <a:ext cx="384048" cy="280416"/>
          </a:xfrm>
          <a:prstGeom prst="rect">
            <a:avLst/>
          </a:prstGeom>
          <a:solidFill>
            <a:srgbClr val="282C34"/>
          </a:solidFill>
          <a:ln w="12700">
            <a:solidFill>
              <a:srgbClr val="282C34">
                <a:alpha val="0"/>
              </a:srgbClr>
            </a:solidFill>
            <a:prstDash val="solid"/>
          </a:ln>
        </p:spPr>
      </p:sp>
      <p:sp>
        <p:nvSpPr>
          <p:cNvPr id="8" name="span"/>
          <p:cNvSpPr/>
          <p:nvPr/>
        </p:nvSpPr>
        <p:spPr>
          <a:xfrm>
            <a:off x="3023807" y="2679002"/>
            <a:ext cx="1024033" cy="280416"/>
          </a:xfrm>
          <a:prstGeom prst="rect">
            <a:avLst/>
          </a:prstGeom>
          <a:solidFill>
            <a:srgbClr val="282C34"/>
          </a:solidFill>
          <a:ln w="12700">
            <a:solidFill>
              <a:srgbClr val="282C34">
                <a:alpha val="0"/>
              </a:srgbClr>
            </a:solidFill>
            <a:prstDash val="solid"/>
          </a:ln>
        </p:spPr>
      </p:sp>
      <p:sp>
        <p:nvSpPr>
          <p:cNvPr id="9" name="span"/>
          <p:cNvSpPr/>
          <p:nvPr/>
        </p:nvSpPr>
        <p:spPr>
          <a:xfrm>
            <a:off x="4047839" y="2679002"/>
            <a:ext cx="384048" cy="280416"/>
          </a:xfrm>
          <a:prstGeom prst="rect">
            <a:avLst/>
          </a:prstGeom>
          <a:solidFill>
            <a:srgbClr val="282C34"/>
          </a:solidFill>
          <a:ln w="12700">
            <a:solidFill>
              <a:srgbClr val="282C34">
                <a:alpha val="0"/>
              </a:srgbClr>
            </a:solidFill>
            <a:prstDash val="solid"/>
          </a:ln>
        </p:spPr>
      </p:sp>
      <p:sp>
        <p:nvSpPr>
          <p:cNvPr id="10" name="span"/>
          <p:cNvSpPr/>
          <p:nvPr/>
        </p:nvSpPr>
        <p:spPr>
          <a:xfrm>
            <a:off x="4431887" y="2679002"/>
            <a:ext cx="512064" cy="280416"/>
          </a:xfrm>
          <a:prstGeom prst="rect">
            <a:avLst/>
          </a:prstGeom>
          <a:solidFill>
            <a:srgbClr val="282C34"/>
          </a:solidFill>
          <a:ln w="12700">
            <a:solidFill>
              <a:srgbClr val="282C34">
                <a:alpha val="0"/>
              </a:srgbClr>
            </a:solidFill>
            <a:prstDash val="solid"/>
          </a:ln>
        </p:spPr>
      </p:sp>
      <p:sp>
        <p:nvSpPr>
          <p:cNvPr id="11" name="span"/>
          <p:cNvSpPr/>
          <p:nvPr/>
        </p:nvSpPr>
        <p:spPr>
          <a:xfrm>
            <a:off x="4943951" y="2679002"/>
            <a:ext cx="128016" cy="280416"/>
          </a:xfrm>
          <a:prstGeom prst="rect">
            <a:avLst/>
          </a:prstGeom>
          <a:solidFill>
            <a:srgbClr val="282C34"/>
          </a:solidFill>
          <a:ln w="12700">
            <a:solidFill>
              <a:srgbClr val="282C34">
                <a:alpha val="0"/>
              </a:srgbClr>
            </a:solidFill>
            <a:prstDash val="solid"/>
          </a:ln>
        </p:spPr>
      </p:sp>
      <p:sp>
        <p:nvSpPr>
          <p:cNvPr id="12" name="span"/>
          <p:cNvSpPr/>
          <p:nvPr/>
        </p:nvSpPr>
        <p:spPr>
          <a:xfrm>
            <a:off x="5071967" y="2679002"/>
            <a:ext cx="2304098" cy="280416"/>
          </a:xfrm>
          <a:prstGeom prst="rect">
            <a:avLst/>
          </a:prstGeom>
          <a:solidFill>
            <a:srgbClr val="282C34"/>
          </a:solidFill>
          <a:ln w="12700">
            <a:solidFill>
              <a:srgbClr val="282C34">
                <a:alpha val="0"/>
              </a:srgbClr>
            </a:solidFill>
            <a:prstDash val="solid"/>
          </a:ln>
        </p:spPr>
      </p:sp>
      <p:sp>
        <p:nvSpPr>
          <p:cNvPr id="13" name="span"/>
          <p:cNvSpPr/>
          <p:nvPr/>
        </p:nvSpPr>
        <p:spPr>
          <a:xfrm>
            <a:off x="1871663" y="3239643"/>
            <a:ext cx="384048" cy="280416"/>
          </a:xfrm>
          <a:prstGeom prst="rect">
            <a:avLst/>
          </a:prstGeom>
          <a:solidFill>
            <a:srgbClr val="282C34"/>
          </a:solidFill>
          <a:ln w="12700">
            <a:solidFill>
              <a:srgbClr val="282C34">
                <a:alpha val="0"/>
              </a:srgbClr>
            </a:solidFill>
            <a:prstDash val="solid"/>
          </a:ln>
        </p:spPr>
      </p:sp>
      <p:sp>
        <p:nvSpPr>
          <p:cNvPr id="14" name="span"/>
          <p:cNvSpPr/>
          <p:nvPr/>
        </p:nvSpPr>
        <p:spPr>
          <a:xfrm>
            <a:off x="2255711" y="3239643"/>
            <a:ext cx="256032" cy="280416"/>
          </a:xfrm>
          <a:prstGeom prst="rect">
            <a:avLst/>
          </a:prstGeom>
          <a:solidFill>
            <a:srgbClr val="282C34"/>
          </a:solidFill>
          <a:ln w="12700">
            <a:solidFill>
              <a:srgbClr val="282C34">
                <a:alpha val="0"/>
              </a:srgbClr>
            </a:solidFill>
            <a:prstDash val="solid"/>
          </a:ln>
        </p:spPr>
      </p:sp>
      <p:sp>
        <p:nvSpPr>
          <p:cNvPr id="15" name="span"/>
          <p:cNvSpPr/>
          <p:nvPr/>
        </p:nvSpPr>
        <p:spPr>
          <a:xfrm>
            <a:off x="1871663" y="3519964"/>
            <a:ext cx="256032" cy="280416"/>
          </a:xfrm>
          <a:prstGeom prst="rect">
            <a:avLst/>
          </a:prstGeom>
          <a:solidFill>
            <a:srgbClr val="282C34"/>
          </a:solidFill>
          <a:ln w="12700">
            <a:solidFill>
              <a:srgbClr val="282C34">
                <a:alpha val="0"/>
              </a:srgbClr>
            </a:solidFill>
            <a:prstDash val="solid"/>
          </a:ln>
        </p:spPr>
      </p:sp>
      <p:sp>
        <p:nvSpPr>
          <p:cNvPr id="16" name="span"/>
          <p:cNvSpPr/>
          <p:nvPr/>
        </p:nvSpPr>
        <p:spPr>
          <a:xfrm>
            <a:off x="2127695" y="3519964"/>
            <a:ext cx="640080" cy="280416"/>
          </a:xfrm>
          <a:prstGeom prst="rect">
            <a:avLst/>
          </a:prstGeom>
          <a:solidFill>
            <a:srgbClr val="282C34"/>
          </a:solidFill>
          <a:ln w="12700">
            <a:solidFill>
              <a:srgbClr val="282C34">
                <a:alpha val="0"/>
              </a:srgbClr>
            </a:solidFill>
            <a:prstDash val="solid"/>
          </a:ln>
        </p:spPr>
      </p:sp>
      <p:sp>
        <p:nvSpPr>
          <p:cNvPr id="17" name="span"/>
          <p:cNvSpPr/>
          <p:nvPr/>
        </p:nvSpPr>
        <p:spPr>
          <a:xfrm>
            <a:off x="2767775" y="3519964"/>
            <a:ext cx="128016" cy="280416"/>
          </a:xfrm>
          <a:prstGeom prst="rect">
            <a:avLst/>
          </a:prstGeom>
          <a:solidFill>
            <a:srgbClr val="282C34"/>
          </a:solidFill>
          <a:ln w="12700">
            <a:solidFill>
              <a:srgbClr val="282C34">
                <a:alpha val="0"/>
              </a:srgbClr>
            </a:solidFill>
            <a:prstDash val="solid"/>
          </a:ln>
        </p:spPr>
      </p:sp>
      <p:sp>
        <p:nvSpPr>
          <p:cNvPr id="18" name="span"/>
          <p:cNvSpPr/>
          <p:nvPr/>
        </p:nvSpPr>
        <p:spPr>
          <a:xfrm>
            <a:off x="2895791" y="3519964"/>
            <a:ext cx="1024033" cy="280416"/>
          </a:xfrm>
          <a:prstGeom prst="rect">
            <a:avLst/>
          </a:prstGeom>
          <a:solidFill>
            <a:srgbClr val="282C34"/>
          </a:solidFill>
          <a:ln w="12700">
            <a:solidFill>
              <a:srgbClr val="282C34">
                <a:alpha val="0"/>
              </a:srgbClr>
            </a:solidFill>
            <a:prstDash val="solid"/>
          </a:ln>
        </p:spPr>
      </p:sp>
      <p:sp>
        <p:nvSpPr>
          <p:cNvPr id="19" name="span"/>
          <p:cNvSpPr/>
          <p:nvPr/>
        </p:nvSpPr>
        <p:spPr>
          <a:xfrm>
            <a:off x="3919823" y="3519964"/>
            <a:ext cx="128016" cy="280416"/>
          </a:xfrm>
          <a:prstGeom prst="rect">
            <a:avLst/>
          </a:prstGeom>
          <a:solidFill>
            <a:srgbClr val="282C34"/>
          </a:solidFill>
          <a:ln w="12700">
            <a:solidFill>
              <a:srgbClr val="282C34">
                <a:alpha val="0"/>
              </a:srgbClr>
            </a:solidFill>
            <a:prstDash val="solid"/>
          </a:ln>
        </p:spPr>
      </p:sp>
      <p:sp>
        <p:nvSpPr>
          <p:cNvPr id="20" name="span"/>
          <p:cNvSpPr/>
          <p:nvPr/>
        </p:nvSpPr>
        <p:spPr>
          <a:xfrm>
            <a:off x="4047839" y="3519964"/>
            <a:ext cx="128016" cy="280416"/>
          </a:xfrm>
          <a:prstGeom prst="rect">
            <a:avLst/>
          </a:prstGeom>
          <a:solidFill>
            <a:srgbClr val="282C34"/>
          </a:solidFill>
          <a:ln w="12700">
            <a:solidFill>
              <a:srgbClr val="282C34">
                <a:alpha val="0"/>
              </a:srgbClr>
            </a:solidFill>
            <a:prstDash val="solid"/>
          </a:ln>
        </p:spPr>
      </p:sp>
      <p:sp>
        <p:nvSpPr>
          <p:cNvPr id="21" name="span"/>
          <p:cNvSpPr/>
          <p:nvPr/>
        </p:nvSpPr>
        <p:spPr>
          <a:xfrm>
            <a:off x="4175855" y="3519964"/>
            <a:ext cx="128016" cy="280416"/>
          </a:xfrm>
          <a:prstGeom prst="rect">
            <a:avLst/>
          </a:prstGeom>
          <a:solidFill>
            <a:srgbClr val="282C34"/>
          </a:solidFill>
          <a:ln w="12700">
            <a:solidFill>
              <a:srgbClr val="282C34">
                <a:alpha val="0"/>
              </a:srgbClr>
            </a:solidFill>
            <a:prstDash val="solid"/>
          </a:ln>
        </p:spPr>
      </p:sp>
      <p:sp>
        <p:nvSpPr>
          <p:cNvPr id="22" name="span"/>
          <p:cNvSpPr/>
          <p:nvPr/>
        </p:nvSpPr>
        <p:spPr>
          <a:xfrm>
            <a:off x="4303871" y="3519964"/>
            <a:ext cx="384048" cy="280416"/>
          </a:xfrm>
          <a:prstGeom prst="rect">
            <a:avLst/>
          </a:prstGeom>
          <a:solidFill>
            <a:srgbClr val="282C34"/>
          </a:solidFill>
          <a:ln w="12700">
            <a:solidFill>
              <a:srgbClr val="282C34">
                <a:alpha val="0"/>
              </a:srgbClr>
            </a:solidFill>
            <a:prstDash val="solid"/>
          </a:ln>
        </p:spPr>
      </p:sp>
      <p:sp>
        <p:nvSpPr>
          <p:cNvPr id="23" name="span"/>
          <p:cNvSpPr/>
          <p:nvPr/>
        </p:nvSpPr>
        <p:spPr>
          <a:xfrm>
            <a:off x="4687919" y="3519964"/>
            <a:ext cx="128016" cy="280416"/>
          </a:xfrm>
          <a:prstGeom prst="rect">
            <a:avLst/>
          </a:prstGeom>
          <a:solidFill>
            <a:srgbClr val="282C34"/>
          </a:solidFill>
          <a:ln w="12700">
            <a:solidFill>
              <a:srgbClr val="282C34">
                <a:alpha val="0"/>
              </a:srgbClr>
            </a:solidFill>
            <a:prstDash val="solid"/>
          </a:ln>
        </p:spPr>
      </p:sp>
      <p:sp>
        <p:nvSpPr>
          <p:cNvPr id="24" name="span"/>
          <p:cNvSpPr/>
          <p:nvPr/>
        </p:nvSpPr>
        <p:spPr>
          <a:xfrm>
            <a:off x="4815935" y="3519964"/>
            <a:ext cx="384048" cy="280416"/>
          </a:xfrm>
          <a:prstGeom prst="rect">
            <a:avLst/>
          </a:prstGeom>
          <a:solidFill>
            <a:srgbClr val="282C34"/>
          </a:solidFill>
          <a:ln w="12700">
            <a:solidFill>
              <a:srgbClr val="282C34">
                <a:alpha val="0"/>
              </a:srgbClr>
            </a:solidFill>
            <a:prstDash val="solid"/>
          </a:ln>
        </p:spPr>
      </p:sp>
      <p:sp>
        <p:nvSpPr>
          <p:cNvPr id="25" name="span"/>
          <p:cNvSpPr/>
          <p:nvPr/>
        </p:nvSpPr>
        <p:spPr>
          <a:xfrm>
            <a:off x="5199983" y="3519964"/>
            <a:ext cx="128016" cy="280416"/>
          </a:xfrm>
          <a:prstGeom prst="rect">
            <a:avLst/>
          </a:prstGeom>
          <a:solidFill>
            <a:srgbClr val="282C34"/>
          </a:solidFill>
          <a:ln w="12700">
            <a:solidFill>
              <a:srgbClr val="282C34">
                <a:alpha val="0"/>
              </a:srgbClr>
            </a:solidFill>
            <a:prstDash val="solid"/>
          </a:ln>
        </p:spPr>
      </p:sp>
      <p:sp>
        <p:nvSpPr>
          <p:cNvPr id="26" name="span"/>
          <p:cNvSpPr/>
          <p:nvPr/>
        </p:nvSpPr>
        <p:spPr>
          <a:xfrm>
            <a:off x="5327999" y="3519964"/>
            <a:ext cx="2048066" cy="280416"/>
          </a:xfrm>
          <a:prstGeom prst="rect">
            <a:avLst/>
          </a:prstGeom>
          <a:solidFill>
            <a:srgbClr val="282C34"/>
          </a:solidFill>
          <a:ln w="12700">
            <a:solidFill>
              <a:srgbClr val="282C34">
                <a:alpha val="0"/>
              </a:srgbClr>
            </a:solidFill>
            <a:prstDash val="solid"/>
          </a:ln>
        </p:spPr>
      </p:sp>
      <p:sp>
        <p:nvSpPr>
          <p:cNvPr id="27" name="span"/>
          <p:cNvSpPr/>
          <p:nvPr/>
        </p:nvSpPr>
        <p:spPr>
          <a:xfrm>
            <a:off x="7376065" y="3519964"/>
            <a:ext cx="256032" cy="280416"/>
          </a:xfrm>
          <a:prstGeom prst="rect">
            <a:avLst/>
          </a:prstGeom>
          <a:solidFill>
            <a:srgbClr val="282C34"/>
          </a:solidFill>
          <a:ln w="12700">
            <a:solidFill>
              <a:srgbClr val="282C34">
                <a:alpha val="0"/>
              </a:srgbClr>
            </a:solidFill>
            <a:prstDash val="solid"/>
          </a:ln>
        </p:spPr>
      </p:sp>
      <p:sp>
        <p:nvSpPr>
          <p:cNvPr id="28" name="span"/>
          <p:cNvSpPr/>
          <p:nvPr/>
        </p:nvSpPr>
        <p:spPr>
          <a:xfrm>
            <a:off x="7632097" y="3519964"/>
            <a:ext cx="768096" cy="280416"/>
          </a:xfrm>
          <a:prstGeom prst="rect">
            <a:avLst/>
          </a:prstGeom>
          <a:solidFill>
            <a:srgbClr val="282C34"/>
          </a:solidFill>
          <a:ln w="12700">
            <a:solidFill>
              <a:srgbClr val="282C34">
                <a:alpha val="0"/>
              </a:srgbClr>
            </a:solidFill>
            <a:prstDash val="solid"/>
          </a:ln>
        </p:spPr>
      </p:sp>
      <p:sp>
        <p:nvSpPr>
          <p:cNvPr id="29" name="span"/>
          <p:cNvSpPr/>
          <p:nvPr/>
        </p:nvSpPr>
        <p:spPr>
          <a:xfrm>
            <a:off x="8400193" y="3519964"/>
            <a:ext cx="128016" cy="280416"/>
          </a:xfrm>
          <a:prstGeom prst="rect">
            <a:avLst/>
          </a:prstGeom>
          <a:solidFill>
            <a:srgbClr val="282C34"/>
          </a:solidFill>
          <a:ln w="12700">
            <a:solidFill>
              <a:srgbClr val="282C34">
                <a:alpha val="0"/>
              </a:srgbClr>
            </a:solidFill>
            <a:prstDash val="solid"/>
          </a:ln>
        </p:spPr>
      </p:sp>
      <p:sp>
        <p:nvSpPr>
          <p:cNvPr id="30" name="span"/>
          <p:cNvSpPr/>
          <p:nvPr/>
        </p:nvSpPr>
        <p:spPr>
          <a:xfrm>
            <a:off x="8528209" y="3519964"/>
            <a:ext cx="512064" cy="280416"/>
          </a:xfrm>
          <a:prstGeom prst="rect">
            <a:avLst/>
          </a:prstGeom>
          <a:solidFill>
            <a:srgbClr val="282C34"/>
          </a:solidFill>
          <a:ln w="12700">
            <a:solidFill>
              <a:srgbClr val="282C34">
                <a:alpha val="0"/>
              </a:srgbClr>
            </a:solidFill>
            <a:prstDash val="solid"/>
          </a:ln>
        </p:spPr>
      </p:sp>
      <p:sp>
        <p:nvSpPr>
          <p:cNvPr id="31" name="span"/>
          <p:cNvSpPr/>
          <p:nvPr/>
        </p:nvSpPr>
        <p:spPr>
          <a:xfrm>
            <a:off x="9040273" y="3519964"/>
            <a:ext cx="128016" cy="280416"/>
          </a:xfrm>
          <a:prstGeom prst="rect">
            <a:avLst/>
          </a:prstGeom>
          <a:solidFill>
            <a:srgbClr val="282C34"/>
          </a:solidFill>
          <a:ln w="12700">
            <a:solidFill>
              <a:srgbClr val="282C34">
                <a:alpha val="0"/>
              </a:srgbClr>
            </a:solidFill>
            <a:prstDash val="solid"/>
          </a:ln>
        </p:spPr>
      </p:sp>
      <p:sp>
        <p:nvSpPr>
          <p:cNvPr id="32" name="span"/>
          <p:cNvSpPr/>
          <p:nvPr/>
        </p:nvSpPr>
        <p:spPr>
          <a:xfrm>
            <a:off x="9168289" y="3519964"/>
            <a:ext cx="384048" cy="280416"/>
          </a:xfrm>
          <a:prstGeom prst="rect">
            <a:avLst/>
          </a:prstGeom>
          <a:solidFill>
            <a:srgbClr val="282C34"/>
          </a:solidFill>
          <a:ln w="12700">
            <a:solidFill>
              <a:srgbClr val="282C34">
                <a:alpha val="0"/>
              </a:srgbClr>
            </a:solidFill>
            <a:prstDash val="solid"/>
          </a:ln>
        </p:spPr>
      </p:sp>
      <p:sp>
        <p:nvSpPr>
          <p:cNvPr id="33" name="span"/>
          <p:cNvSpPr/>
          <p:nvPr/>
        </p:nvSpPr>
        <p:spPr>
          <a:xfrm>
            <a:off x="9552337" y="3519964"/>
            <a:ext cx="128016" cy="280416"/>
          </a:xfrm>
          <a:prstGeom prst="rect">
            <a:avLst/>
          </a:prstGeom>
          <a:solidFill>
            <a:srgbClr val="282C34"/>
          </a:solidFill>
          <a:ln w="12700">
            <a:solidFill>
              <a:srgbClr val="282C34">
                <a:alpha val="0"/>
              </a:srgbClr>
            </a:solidFill>
            <a:prstDash val="solid"/>
          </a:ln>
        </p:spPr>
      </p:sp>
      <p:sp>
        <p:nvSpPr>
          <p:cNvPr id="34" name="span"/>
          <p:cNvSpPr/>
          <p:nvPr/>
        </p:nvSpPr>
        <p:spPr>
          <a:xfrm>
            <a:off x="1871663" y="3800285"/>
            <a:ext cx="256032" cy="280416"/>
          </a:xfrm>
          <a:prstGeom prst="rect">
            <a:avLst/>
          </a:prstGeom>
          <a:solidFill>
            <a:srgbClr val="282C34"/>
          </a:solidFill>
          <a:ln w="12700">
            <a:solidFill>
              <a:srgbClr val="282C34">
                <a:alpha val="0"/>
              </a:srgbClr>
            </a:solidFill>
            <a:prstDash val="solid"/>
          </a:ln>
        </p:spPr>
      </p:sp>
      <p:sp>
        <p:nvSpPr>
          <p:cNvPr id="35" name="span"/>
          <p:cNvSpPr/>
          <p:nvPr/>
        </p:nvSpPr>
        <p:spPr>
          <a:xfrm>
            <a:off x="2127695" y="3800285"/>
            <a:ext cx="640080" cy="280416"/>
          </a:xfrm>
          <a:prstGeom prst="rect">
            <a:avLst/>
          </a:prstGeom>
          <a:solidFill>
            <a:srgbClr val="282C34"/>
          </a:solidFill>
          <a:ln w="12700">
            <a:solidFill>
              <a:srgbClr val="282C34">
                <a:alpha val="0"/>
              </a:srgbClr>
            </a:solidFill>
            <a:prstDash val="solid"/>
          </a:ln>
        </p:spPr>
      </p:sp>
      <p:sp>
        <p:nvSpPr>
          <p:cNvPr id="36" name="span"/>
          <p:cNvSpPr/>
          <p:nvPr/>
        </p:nvSpPr>
        <p:spPr>
          <a:xfrm>
            <a:off x="2767775" y="3800285"/>
            <a:ext cx="128016" cy="280416"/>
          </a:xfrm>
          <a:prstGeom prst="rect">
            <a:avLst/>
          </a:prstGeom>
          <a:solidFill>
            <a:srgbClr val="282C34"/>
          </a:solidFill>
          <a:ln w="12700">
            <a:solidFill>
              <a:srgbClr val="282C34">
                <a:alpha val="0"/>
              </a:srgbClr>
            </a:solidFill>
            <a:prstDash val="solid"/>
          </a:ln>
        </p:spPr>
      </p:sp>
      <p:sp>
        <p:nvSpPr>
          <p:cNvPr id="37" name="span"/>
          <p:cNvSpPr/>
          <p:nvPr/>
        </p:nvSpPr>
        <p:spPr>
          <a:xfrm>
            <a:off x="2895791" y="3800285"/>
            <a:ext cx="1024033" cy="280416"/>
          </a:xfrm>
          <a:prstGeom prst="rect">
            <a:avLst/>
          </a:prstGeom>
          <a:solidFill>
            <a:srgbClr val="282C34"/>
          </a:solidFill>
          <a:ln w="12700">
            <a:solidFill>
              <a:srgbClr val="282C34">
                <a:alpha val="0"/>
              </a:srgbClr>
            </a:solidFill>
            <a:prstDash val="solid"/>
          </a:ln>
        </p:spPr>
      </p:sp>
      <p:sp>
        <p:nvSpPr>
          <p:cNvPr id="38" name="span"/>
          <p:cNvSpPr/>
          <p:nvPr/>
        </p:nvSpPr>
        <p:spPr>
          <a:xfrm>
            <a:off x="3919823" y="3800285"/>
            <a:ext cx="128016" cy="280416"/>
          </a:xfrm>
          <a:prstGeom prst="rect">
            <a:avLst/>
          </a:prstGeom>
          <a:solidFill>
            <a:srgbClr val="282C34"/>
          </a:solidFill>
          <a:ln w="12700">
            <a:solidFill>
              <a:srgbClr val="282C34">
                <a:alpha val="0"/>
              </a:srgbClr>
            </a:solidFill>
            <a:prstDash val="solid"/>
          </a:ln>
        </p:spPr>
      </p:sp>
      <p:sp>
        <p:nvSpPr>
          <p:cNvPr id="39" name="span"/>
          <p:cNvSpPr/>
          <p:nvPr/>
        </p:nvSpPr>
        <p:spPr>
          <a:xfrm>
            <a:off x="4047839" y="3800285"/>
            <a:ext cx="128016" cy="280416"/>
          </a:xfrm>
          <a:prstGeom prst="rect">
            <a:avLst/>
          </a:prstGeom>
          <a:solidFill>
            <a:srgbClr val="282C34"/>
          </a:solidFill>
          <a:ln w="12700">
            <a:solidFill>
              <a:srgbClr val="282C34">
                <a:alpha val="0"/>
              </a:srgbClr>
            </a:solidFill>
            <a:prstDash val="solid"/>
          </a:ln>
        </p:spPr>
      </p:sp>
      <p:sp>
        <p:nvSpPr>
          <p:cNvPr id="40" name="span"/>
          <p:cNvSpPr/>
          <p:nvPr/>
        </p:nvSpPr>
        <p:spPr>
          <a:xfrm>
            <a:off x="4175855" y="3800285"/>
            <a:ext cx="128016" cy="280416"/>
          </a:xfrm>
          <a:prstGeom prst="rect">
            <a:avLst/>
          </a:prstGeom>
          <a:solidFill>
            <a:srgbClr val="282C34"/>
          </a:solidFill>
          <a:ln w="12700">
            <a:solidFill>
              <a:srgbClr val="282C34">
                <a:alpha val="0"/>
              </a:srgbClr>
            </a:solidFill>
            <a:prstDash val="solid"/>
          </a:ln>
        </p:spPr>
      </p:sp>
      <p:sp>
        <p:nvSpPr>
          <p:cNvPr id="41" name="span"/>
          <p:cNvSpPr/>
          <p:nvPr/>
        </p:nvSpPr>
        <p:spPr>
          <a:xfrm>
            <a:off x="4303871" y="3800285"/>
            <a:ext cx="640080" cy="280416"/>
          </a:xfrm>
          <a:prstGeom prst="rect">
            <a:avLst/>
          </a:prstGeom>
          <a:solidFill>
            <a:srgbClr val="282C34"/>
          </a:solidFill>
          <a:ln w="12700">
            <a:solidFill>
              <a:srgbClr val="282C34">
                <a:alpha val="0"/>
              </a:srgbClr>
            </a:solidFill>
            <a:prstDash val="solid"/>
          </a:ln>
        </p:spPr>
      </p:sp>
      <p:sp>
        <p:nvSpPr>
          <p:cNvPr id="42" name="span"/>
          <p:cNvSpPr/>
          <p:nvPr/>
        </p:nvSpPr>
        <p:spPr>
          <a:xfrm>
            <a:off x="4943951" y="3800285"/>
            <a:ext cx="128016" cy="280416"/>
          </a:xfrm>
          <a:prstGeom prst="rect">
            <a:avLst/>
          </a:prstGeom>
          <a:solidFill>
            <a:srgbClr val="282C34"/>
          </a:solidFill>
          <a:ln w="12700">
            <a:solidFill>
              <a:srgbClr val="282C34">
                <a:alpha val="0"/>
              </a:srgbClr>
            </a:solidFill>
            <a:prstDash val="solid"/>
          </a:ln>
        </p:spPr>
      </p:sp>
      <p:sp>
        <p:nvSpPr>
          <p:cNvPr id="43" name="span"/>
          <p:cNvSpPr/>
          <p:nvPr/>
        </p:nvSpPr>
        <p:spPr>
          <a:xfrm>
            <a:off x="5071967" y="3800285"/>
            <a:ext cx="1024033" cy="280416"/>
          </a:xfrm>
          <a:prstGeom prst="rect">
            <a:avLst/>
          </a:prstGeom>
          <a:solidFill>
            <a:srgbClr val="282C34"/>
          </a:solidFill>
          <a:ln w="12700">
            <a:solidFill>
              <a:srgbClr val="282C34">
                <a:alpha val="0"/>
              </a:srgbClr>
            </a:solidFill>
            <a:prstDash val="solid"/>
          </a:ln>
        </p:spPr>
      </p:sp>
      <p:sp>
        <p:nvSpPr>
          <p:cNvPr id="44" name="span"/>
          <p:cNvSpPr/>
          <p:nvPr/>
        </p:nvSpPr>
        <p:spPr>
          <a:xfrm>
            <a:off x="6096000" y="3800285"/>
            <a:ext cx="128016" cy="280416"/>
          </a:xfrm>
          <a:prstGeom prst="rect">
            <a:avLst/>
          </a:prstGeom>
          <a:solidFill>
            <a:srgbClr val="282C34"/>
          </a:solidFill>
          <a:ln w="12700">
            <a:solidFill>
              <a:srgbClr val="282C34">
                <a:alpha val="0"/>
              </a:srgbClr>
            </a:solidFill>
            <a:prstDash val="solid"/>
          </a:ln>
        </p:spPr>
      </p:sp>
      <p:sp>
        <p:nvSpPr>
          <p:cNvPr id="45" name="span"/>
          <p:cNvSpPr/>
          <p:nvPr/>
        </p:nvSpPr>
        <p:spPr>
          <a:xfrm>
            <a:off x="6224016" y="3800285"/>
            <a:ext cx="1024033" cy="280416"/>
          </a:xfrm>
          <a:prstGeom prst="rect">
            <a:avLst/>
          </a:prstGeom>
          <a:solidFill>
            <a:srgbClr val="282C34"/>
          </a:solidFill>
          <a:ln w="12700">
            <a:solidFill>
              <a:srgbClr val="282C34">
                <a:alpha val="0"/>
              </a:srgbClr>
            </a:solidFill>
            <a:prstDash val="solid"/>
          </a:ln>
        </p:spPr>
      </p:sp>
      <p:sp>
        <p:nvSpPr>
          <p:cNvPr id="46" name="span"/>
          <p:cNvSpPr/>
          <p:nvPr/>
        </p:nvSpPr>
        <p:spPr>
          <a:xfrm>
            <a:off x="7248049" y="3800285"/>
            <a:ext cx="512064" cy="280416"/>
          </a:xfrm>
          <a:prstGeom prst="rect">
            <a:avLst/>
          </a:prstGeom>
          <a:solidFill>
            <a:srgbClr val="282C34"/>
          </a:solidFill>
          <a:ln w="12700">
            <a:solidFill>
              <a:srgbClr val="282C34">
                <a:alpha val="0"/>
              </a:srgbClr>
            </a:solidFill>
            <a:prstDash val="solid"/>
          </a:ln>
        </p:spPr>
      </p:sp>
      <p:sp>
        <p:nvSpPr>
          <p:cNvPr id="47" name="span"/>
          <p:cNvSpPr/>
          <p:nvPr/>
        </p:nvSpPr>
        <p:spPr>
          <a:xfrm>
            <a:off x="7760113" y="3800285"/>
            <a:ext cx="1024033" cy="280416"/>
          </a:xfrm>
          <a:prstGeom prst="rect">
            <a:avLst/>
          </a:prstGeom>
          <a:solidFill>
            <a:srgbClr val="282C34"/>
          </a:solidFill>
          <a:ln w="12700">
            <a:solidFill>
              <a:srgbClr val="282C34">
                <a:alpha val="0"/>
              </a:srgbClr>
            </a:solidFill>
            <a:prstDash val="solid"/>
          </a:ln>
        </p:spPr>
      </p:sp>
      <p:sp>
        <p:nvSpPr>
          <p:cNvPr id="48" name="span"/>
          <p:cNvSpPr/>
          <p:nvPr/>
        </p:nvSpPr>
        <p:spPr>
          <a:xfrm>
            <a:off x="8784146" y="3800285"/>
            <a:ext cx="256032" cy="280416"/>
          </a:xfrm>
          <a:prstGeom prst="rect">
            <a:avLst/>
          </a:prstGeom>
          <a:solidFill>
            <a:srgbClr val="282C34"/>
          </a:solidFill>
          <a:ln w="12700">
            <a:solidFill>
              <a:srgbClr val="282C34">
                <a:alpha val="0"/>
              </a:srgbClr>
            </a:solidFill>
            <a:prstDash val="solid"/>
          </a:ln>
        </p:spPr>
      </p:sp>
      <p:sp>
        <p:nvSpPr>
          <p:cNvPr id="49" name="span"/>
          <p:cNvSpPr/>
          <p:nvPr/>
        </p:nvSpPr>
        <p:spPr>
          <a:xfrm>
            <a:off x="9040178" y="3800285"/>
            <a:ext cx="768096" cy="280416"/>
          </a:xfrm>
          <a:prstGeom prst="rect">
            <a:avLst/>
          </a:prstGeom>
          <a:solidFill>
            <a:srgbClr val="282C34"/>
          </a:solidFill>
          <a:ln w="12700">
            <a:solidFill>
              <a:srgbClr val="282C34">
                <a:alpha val="0"/>
              </a:srgbClr>
            </a:solidFill>
            <a:prstDash val="solid"/>
          </a:ln>
        </p:spPr>
      </p:sp>
      <p:sp>
        <p:nvSpPr>
          <p:cNvPr id="50" name="span"/>
          <p:cNvSpPr/>
          <p:nvPr/>
        </p:nvSpPr>
        <p:spPr>
          <a:xfrm>
            <a:off x="9808274" y="3800285"/>
            <a:ext cx="384048" cy="280416"/>
          </a:xfrm>
          <a:prstGeom prst="rect">
            <a:avLst/>
          </a:prstGeom>
          <a:solidFill>
            <a:srgbClr val="282C34"/>
          </a:solidFill>
          <a:ln w="12700">
            <a:solidFill>
              <a:srgbClr val="282C34">
                <a:alpha val="0"/>
              </a:srgbClr>
            </a:solidFill>
            <a:prstDash val="solid"/>
          </a:ln>
        </p:spPr>
      </p:sp>
      <p:sp>
        <p:nvSpPr>
          <p:cNvPr id="51" name="span"/>
          <p:cNvSpPr/>
          <p:nvPr/>
        </p:nvSpPr>
        <p:spPr>
          <a:xfrm>
            <a:off x="1871663" y="4080605"/>
            <a:ext cx="256032" cy="280416"/>
          </a:xfrm>
          <a:prstGeom prst="rect">
            <a:avLst/>
          </a:prstGeom>
          <a:solidFill>
            <a:srgbClr val="282C34"/>
          </a:solidFill>
          <a:ln w="12700">
            <a:solidFill>
              <a:srgbClr val="282C34">
                <a:alpha val="0"/>
              </a:srgbClr>
            </a:solidFill>
            <a:prstDash val="solid"/>
          </a:ln>
        </p:spPr>
      </p:sp>
      <p:sp>
        <p:nvSpPr>
          <p:cNvPr id="52" name="span"/>
          <p:cNvSpPr/>
          <p:nvPr/>
        </p:nvSpPr>
        <p:spPr>
          <a:xfrm>
            <a:off x="2127695" y="4080605"/>
            <a:ext cx="896017" cy="280416"/>
          </a:xfrm>
          <a:prstGeom prst="rect">
            <a:avLst/>
          </a:prstGeom>
          <a:solidFill>
            <a:srgbClr val="282C34"/>
          </a:solidFill>
          <a:ln w="12700">
            <a:solidFill>
              <a:srgbClr val="282C34">
                <a:alpha val="0"/>
              </a:srgbClr>
            </a:solidFill>
            <a:prstDash val="solid"/>
          </a:ln>
        </p:spPr>
      </p:sp>
      <p:sp>
        <p:nvSpPr>
          <p:cNvPr id="53" name="span"/>
          <p:cNvSpPr/>
          <p:nvPr/>
        </p:nvSpPr>
        <p:spPr>
          <a:xfrm>
            <a:off x="3023711" y="4080605"/>
            <a:ext cx="128016" cy="280416"/>
          </a:xfrm>
          <a:prstGeom prst="rect">
            <a:avLst/>
          </a:prstGeom>
          <a:solidFill>
            <a:srgbClr val="282C34"/>
          </a:solidFill>
          <a:ln w="12700">
            <a:solidFill>
              <a:srgbClr val="282C34">
                <a:alpha val="0"/>
              </a:srgbClr>
            </a:solidFill>
            <a:prstDash val="solid"/>
          </a:ln>
        </p:spPr>
      </p:sp>
      <p:sp>
        <p:nvSpPr>
          <p:cNvPr id="54" name="span"/>
          <p:cNvSpPr/>
          <p:nvPr/>
        </p:nvSpPr>
        <p:spPr>
          <a:xfrm>
            <a:off x="3151727" y="4080605"/>
            <a:ext cx="384048" cy="280416"/>
          </a:xfrm>
          <a:prstGeom prst="rect">
            <a:avLst/>
          </a:prstGeom>
          <a:solidFill>
            <a:srgbClr val="282C34"/>
          </a:solidFill>
          <a:ln w="12700">
            <a:solidFill>
              <a:srgbClr val="282C34">
                <a:alpha val="0"/>
              </a:srgbClr>
            </a:solidFill>
            <a:prstDash val="solid"/>
          </a:ln>
        </p:spPr>
      </p:sp>
      <p:sp>
        <p:nvSpPr>
          <p:cNvPr id="55" name="span"/>
          <p:cNvSpPr/>
          <p:nvPr/>
        </p:nvSpPr>
        <p:spPr>
          <a:xfrm>
            <a:off x="3535775" y="4080605"/>
            <a:ext cx="128016" cy="280416"/>
          </a:xfrm>
          <a:prstGeom prst="rect">
            <a:avLst/>
          </a:prstGeom>
          <a:solidFill>
            <a:srgbClr val="282C34"/>
          </a:solidFill>
          <a:ln w="12700">
            <a:solidFill>
              <a:srgbClr val="282C34">
                <a:alpha val="0"/>
              </a:srgbClr>
            </a:solidFill>
            <a:prstDash val="solid"/>
          </a:ln>
        </p:spPr>
      </p:sp>
      <p:sp>
        <p:nvSpPr>
          <p:cNvPr id="56" name="span"/>
          <p:cNvSpPr/>
          <p:nvPr/>
        </p:nvSpPr>
        <p:spPr>
          <a:xfrm>
            <a:off x="3663791" y="4080605"/>
            <a:ext cx="1024033" cy="280416"/>
          </a:xfrm>
          <a:prstGeom prst="rect">
            <a:avLst/>
          </a:prstGeom>
          <a:solidFill>
            <a:srgbClr val="282C34"/>
          </a:solidFill>
          <a:ln w="12700">
            <a:solidFill>
              <a:srgbClr val="282C34">
                <a:alpha val="0"/>
              </a:srgbClr>
            </a:solidFill>
            <a:prstDash val="solid"/>
          </a:ln>
        </p:spPr>
      </p:sp>
      <p:sp>
        <p:nvSpPr>
          <p:cNvPr id="57" name="span"/>
          <p:cNvSpPr/>
          <p:nvPr/>
        </p:nvSpPr>
        <p:spPr>
          <a:xfrm>
            <a:off x="4687824" y="4080605"/>
            <a:ext cx="128016" cy="280416"/>
          </a:xfrm>
          <a:prstGeom prst="rect">
            <a:avLst/>
          </a:prstGeom>
          <a:solidFill>
            <a:srgbClr val="282C34"/>
          </a:solidFill>
          <a:ln w="12700">
            <a:solidFill>
              <a:srgbClr val="282C34">
                <a:alpha val="0"/>
              </a:srgbClr>
            </a:solidFill>
            <a:prstDash val="solid"/>
          </a:ln>
        </p:spPr>
      </p:sp>
      <p:sp>
        <p:nvSpPr>
          <p:cNvPr id="58" name="span"/>
          <p:cNvSpPr/>
          <p:nvPr/>
        </p:nvSpPr>
        <p:spPr>
          <a:xfrm>
            <a:off x="1871663" y="4360926"/>
            <a:ext cx="256032" cy="280416"/>
          </a:xfrm>
          <a:prstGeom prst="rect">
            <a:avLst/>
          </a:prstGeom>
          <a:solidFill>
            <a:srgbClr val="282C34"/>
          </a:solidFill>
          <a:ln w="12700">
            <a:solidFill>
              <a:srgbClr val="282C34">
                <a:alpha val="0"/>
              </a:srgbClr>
            </a:solidFill>
            <a:prstDash val="solid"/>
          </a:ln>
        </p:spPr>
      </p:sp>
      <p:sp>
        <p:nvSpPr>
          <p:cNvPr id="59" name="span"/>
          <p:cNvSpPr/>
          <p:nvPr/>
        </p:nvSpPr>
        <p:spPr>
          <a:xfrm>
            <a:off x="2127695" y="4360926"/>
            <a:ext cx="640080" cy="280416"/>
          </a:xfrm>
          <a:prstGeom prst="rect">
            <a:avLst/>
          </a:prstGeom>
          <a:solidFill>
            <a:srgbClr val="282C34"/>
          </a:solidFill>
          <a:ln w="12700">
            <a:solidFill>
              <a:srgbClr val="282C34">
                <a:alpha val="0"/>
              </a:srgbClr>
            </a:solidFill>
            <a:prstDash val="solid"/>
          </a:ln>
        </p:spPr>
      </p:sp>
      <p:sp>
        <p:nvSpPr>
          <p:cNvPr id="60" name="span"/>
          <p:cNvSpPr/>
          <p:nvPr/>
        </p:nvSpPr>
        <p:spPr>
          <a:xfrm>
            <a:off x="2767775" y="4360926"/>
            <a:ext cx="256032" cy="280416"/>
          </a:xfrm>
          <a:prstGeom prst="rect">
            <a:avLst/>
          </a:prstGeom>
          <a:solidFill>
            <a:srgbClr val="282C34"/>
          </a:solidFill>
          <a:ln w="12700">
            <a:solidFill>
              <a:srgbClr val="282C34">
                <a:alpha val="0"/>
              </a:srgbClr>
            </a:solidFill>
            <a:prstDash val="solid"/>
          </a:ln>
        </p:spPr>
      </p:sp>
      <p:sp>
        <p:nvSpPr>
          <p:cNvPr id="61" name="span"/>
          <p:cNvSpPr/>
          <p:nvPr/>
        </p:nvSpPr>
        <p:spPr>
          <a:xfrm>
            <a:off x="3023807" y="4360926"/>
            <a:ext cx="384048" cy="280416"/>
          </a:xfrm>
          <a:prstGeom prst="rect">
            <a:avLst/>
          </a:prstGeom>
          <a:solidFill>
            <a:srgbClr val="282C34"/>
          </a:solidFill>
          <a:ln w="12700">
            <a:solidFill>
              <a:srgbClr val="282C34">
                <a:alpha val="0"/>
              </a:srgbClr>
            </a:solidFill>
            <a:prstDash val="solid"/>
          </a:ln>
        </p:spPr>
      </p:sp>
      <p:sp>
        <p:nvSpPr>
          <p:cNvPr id="62" name="span"/>
          <p:cNvSpPr/>
          <p:nvPr/>
        </p:nvSpPr>
        <p:spPr>
          <a:xfrm>
            <a:off x="3407855" y="4360926"/>
            <a:ext cx="384048" cy="280416"/>
          </a:xfrm>
          <a:prstGeom prst="rect">
            <a:avLst/>
          </a:prstGeom>
          <a:solidFill>
            <a:srgbClr val="282C34"/>
          </a:solidFill>
          <a:ln w="12700">
            <a:solidFill>
              <a:srgbClr val="282C34">
                <a:alpha val="0"/>
              </a:srgbClr>
            </a:solidFill>
            <a:prstDash val="solid"/>
          </a:ln>
        </p:spPr>
      </p:sp>
      <p:sp>
        <p:nvSpPr>
          <p:cNvPr id="63" name="span"/>
          <p:cNvSpPr/>
          <p:nvPr/>
        </p:nvSpPr>
        <p:spPr>
          <a:xfrm>
            <a:off x="1871663" y="4641247"/>
            <a:ext cx="256032" cy="280416"/>
          </a:xfrm>
          <a:prstGeom prst="rect">
            <a:avLst/>
          </a:prstGeom>
          <a:solidFill>
            <a:srgbClr val="282C34"/>
          </a:solidFill>
          <a:ln w="12700">
            <a:solidFill>
              <a:srgbClr val="282C34">
                <a:alpha val="0"/>
              </a:srgbClr>
            </a:solidFill>
            <a:prstDash val="solid"/>
          </a:ln>
        </p:spPr>
      </p:sp>
      <p:sp>
        <p:nvSpPr>
          <p:cNvPr id="64" name="span"/>
          <p:cNvSpPr/>
          <p:nvPr/>
        </p:nvSpPr>
        <p:spPr>
          <a:xfrm>
            <a:off x="2127695" y="4641247"/>
            <a:ext cx="896017" cy="280416"/>
          </a:xfrm>
          <a:prstGeom prst="rect">
            <a:avLst/>
          </a:prstGeom>
          <a:solidFill>
            <a:srgbClr val="282C34"/>
          </a:solidFill>
          <a:ln w="12700">
            <a:solidFill>
              <a:srgbClr val="282C34">
                <a:alpha val="0"/>
              </a:srgbClr>
            </a:solidFill>
            <a:prstDash val="solid"/>
          </a:ln>
        </p:spPr>
      </p:sp>
      <p:sp>
        <p:nvSpPr>
          <p:cNvPr id="65" name="span"/>
          <p:cNvSpPr/>
          <p:nvPr/>
        </p:nvSpPr>
        <p:spPr>
          <a:xfrm>
            <a:off x="3023711" y="4641247"/>
            <a:ext cx="128016" cy="280416"/>
          </a:xfrm>
          <a:prstGeom prst="rect">
            <a:avLst/>
          </a:prstGeom>
          <a:solidFill>
            <a:srgbClr val="282C34"/>
          </a:solidFill>
          <a:ln w="12700">
            <a:solidFill>
              <a:srgbClr val="282C34">
                <a:alpha val="0"/>
              </a:srgbClr>
            </a:solidFill>
            <a:prstDash val="solid"/>
          </a:ln>
        </p:spPr>
      </p:sp>
      <p:sp>
        <p:nvSpPr>
          <p:cNvPr id="66" name="span"/>
          <p:cNvSpPr/>
          <p:nvPr/>
        </p:nvSpPr>
        <p:spPr>
          <a:xfrm>
            <a:off x="3151727" y="4641247"/>
            <a:ext cx="640080" cy="280416"/>
          </a:xfrm>
          <a:prstGeom prst="rect">
            <a:avLst/>
          </a:prstGeom>
          <a:solidFill>
            <a:srgbClr val="282C34"/>
          </a:solidFill>
          <a:ln w="12700">
            <a:solidFill>
              <a:srgbClr val="282C34">
                <a:alpha val="0"/>
              </a:srgbClr>
            </a:solidFill>
            <a:prstDash val="solid"/>
          </a:ln>
        </p:spPr>
      </p:sp>
      <p:sp>
        <p:nvSpPr>
          <p:cNvPr id="67" name="span"/>
          <p:cNvSpPr/>
          <p:nvPr/>
        </p:nvSpPr>
        <p:spPr>
          <a:xfrm>
            <a:off x="3791807" y="4641247"/>
            <a:ext cx="128016" cy="280416"/>
          </a:xfrm>
          <a:prstGeom prst="rect">
            <a:avLst/>
          </a:prstGeom>
          <a:solidFill>
            <a:srgbClr val="282C34"/>
          </a:solidFill>
          <a:ln w="12700">
            <a:solidFill>
              <a:srgbClr val="282C34">
                <a:alpha val="0"/>
              </a:srgbClr>
            </a:solidFill>
            <a:prstDash val="solid"/>
          </a:ln>
        </p:spPr>
      </p:sp>
      <p:sp>
        <p:nvSpPr>
          <p:cNvPr id="68" name="span"/>
          <p:cNvSpPr/>
          <p:nvPr/>
        </p:nvSpPr>
        <p:spPr>
          <a:xfrm>
            <a:off x="3919823" y="4641247"/>
            <a:ext cx="384048" cy="280416"/>
          </a:xfrm>
          <a:prstGeom prst="rect">
            <a:avLst/>
          </a:prstGeom>
          <a:solidFill>
            <a:srgbClr val="282C34"/>
          </a:solidFill>
          <a:ln w="12700">
            <a:solidFill>
              <a:srgbClr val="282C34">
                <a:alpha val="0"/>
              </a:srgbClr>
            </a:solidFill>
            <a:prstDash val="solid"/>
          </a:ln>
        </p:spPr>
      </p:sp>
      <p:sp>
        <p:nvSpPr>
          <p:cNvPr id="69" name="span"/>
          <p:cNvSpPr/>
          <p:nvPr/>
        </p:nvSpPr>
        <p:spPr>
          <a:xfrm>
            <a:off x="4303871" y="4641247"/>
            <a:ext cx="128016" cy="280416"/>
          </a:xfrm>
          <a:prstGeom prst="rect">
            <a:avLst/>
          </a:prstGeom>
          <a:solidFill>
            <a:srgbClr val="282C34"/>
          </a:solidFill>
          <a:ln w="12700">
            <a:solidFill>
              <a:srgbClr val="282C34">
                <a:alpha val="0"/>
              </a:srgbClr>
            </a:solidFill>
            <a:prstDash val="solid"/>
          </a:ln>
        </p:spPr>
      </p:sp>
      <p:sp>
        <p:nvSpPr>
          <p:cNvPr id="70" name="span"/>
          <p:cNvSpPr/>
          <p:nvPr/>
        </p:nvSpPr>
        <p:spPr>
          <a:xfrm>
            <a:off x="4431887" y="4641247"/>
            <a:ext cx="896017" cy="280416"/>
          </a:xfrm>
          <a:prstGeom prst="rect">
            <a:avLst/>
          </a:prstGeom>
          <a:solidFill>
            <a:srgbClr val="282C34"/>
          </a:solidFill>
          <a:ln w="12700">
            <a:solidFill>
              <a:srgbClr val="282C34">
                <a:alpha val="0"/>
              </a:srgbClr>
            </a:solidFill>
            <a:prstDash val="solid"/>
          </a:ln>
        </p:spPr>
      </p:sp>
      <p:sp>
        <p:nvSpPr>
          <p:cNvPr id="71" name="span"/>
          <p:cNvSpPr/>
          <p:nvPr/>
        </p:nvSpPr>
        <p:spPr>
          <a:xfrm>
            <a:off x="5327904" y="4641247"/>
            <a:ext cx="128016" cy="280416"/>
          </a:xfrm>
          <a:prstGeom prst="rect">
            <a:avLst/>
          </a:prstGeom>
          <a:solidFill>
            <a:srgbClr val="282C34"/>
          </a:solidFill>
          <a:ln w="12700">
            <a:solidFill>
              <a:srgbClr val="282C34">
                <a:alpha val="0"/>
              </a:srgbClr>
            </a:solidFill>
            <a:prstDash val="solid"/>
          </a:ln>
        </p:spPr>
      </p:sp>
      <p:sp>
        <p:nvSpPr>
          <p:cNvPr id="72" name="span"/>
          <p:cNvSpPr/>
          <p:nvPr/>
        </p:nvSpPr>
        <p:spPr>
          <a:xfrm>
            <a:off x="1871663" y="4921568"/>
            <a:ext cx="128016" cy="280416"/>
          </a:xfrm>
          <a:prstGeom prst="rect">
            <a:avLst/>
          </a:prstGeom>
          <a:solidFill>
            <a:srgbClr val="282C34"/>
          </a:solidFill>
          <a:ln w="12700">
            <a:solidFill>
              <a:srgbClr val="282C34">
                <a:alpha val="0"/>
              </a:srgbClr>
            </a:solidFill>
            <a:prstDash val="solid"/>
          </a:ln>
        </p:spPr>
      </p:sp>
      <p:sp>
        <p:nvSpPr>
          <p:cNvPr id="73" name="pre.freya@code:code"/>
          <p:cNvSpPr/>
          <p:nvPr/>
        </p:nvSpPr>
        <p:spPr>
          <a:xfrm>
            <a:off x="1871663" y="2679002"/>
            <a:ext cx="8533970" cy="2522982"/>
          </a:xfrm>
          <a:prstGeom prst="rect">
            <a:avLst/>
          </a:prstGeom>
          <a:noFill/>
          <a:ln/>
        </p:spPr>
        <p:txBody>
          <a:bodyPr wrap="none" lIns="0" tIns="0" rIns="0" bIns="0" rtlCol="0" anchor="t"/>
          <a:lstStyle/>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E06C75"/>
                </a:solidFill>
                <a:latin typeface="Roboto Mono" pitchFamily="34" charset="0"/>
                <a:ea typeface="Roboto Mono" pitchFamily="34" charset="-122"/>
                <a:cs typeface="Roboto Mono" pitchFamily="34" charset="-120"/>
              </a:rPr>
              <a:t>readFile</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C678DD"/>
                </a:solidFill>
                <a:latin typeface="Roboto Mono" pitchFamily="34" charset="0"/>
                <a:ea typeface="Roboto Mono" pitchFamily="34" charset="-122"/>
                <a:cs typeface="Roboto Mono" pitchFamily="34" charset="-120"/>
              </a:rPr>
              <a:t>from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'node:fs/promises'</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try</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const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filePath</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new</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URL</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'./package.json'</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meta</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url</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const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contents</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56B6C2"/>
                </a:solidFill>
                <a:latin typeface="Roboto Mono" pitchFamily="34" charset="0"/>
                <a:ea typeface="Roboto Mono" pitchFamily="34" charset="-122"/>
                <a:cs typeface="Roboto Mono" pitchFamily="34" charset="-120"/>
              </a:rPr>
              <a: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await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61AFEF"/>
                </a:solidFill>
                <a:latin typeface="Roboto Mono" pitchFamily="34" charset="0"/>
                <a:ea typeface="Roboto Mono" pitchFamily="34" charset="-122"/>
                <a:cs typeface="Roboto Mono" pitchFamily="34" charset="-120"/>
              </a:rPr>
              <a:t>readFile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filePath</a:t>
            </a:r>
            <a:r>
              <a:rPr lang="en-US" sz="1680" u="none" dirty="0">
                <a:solidFill>
                  <a:srgbClr val="ABB2BF"/>
                </a:solidFill>
                <a:latin typeface="Roboto Mono" pitchFamily="34" charset="0"/>
                <a:ea typeface="Roboto Mono" pitchFamily="34" charset="-122"/>
                <a:cs typeface="Roboto Mono" pitchFamily="34" charset="-120"/>
              </a:rPr>
              <a:t>, { </a:t>
            </a:r>
            <a:r>
              <a:rPr lang="en-US" sz="1680" u="none" dirty="0">
                <a:solidFill>
                  <a:srgbClr val="E06C75"/>
                </a:solidFill>
                <a:latin typeface="Roboto Mono" pitchFamily="34" charset="0"/>
                <a:ea typeface="Roboto Mono" pitchFamily="34" charset="-122"/>
                <a:cs typeface="Roboto Mono" pitchFamily="34" charset="-120"/>
              </a:rPr>
              <a:t>encoding</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'utf8'</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console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log</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contents</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catch</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err</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console</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error</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5C07B"/>
                </a:solidFill>
                <a:latin typeface="Roboto Mono" pitchFamily="34" charset="0"/>
                <a:ea typeface="Roboto Mono" pitchFamily="34" charset="-122"/>
                <a:cs typeface="Roboto Mono" pitchFamily="34" charset="-120"/>
              </a:rPr>
              <a:t>err</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E06C75"/>
                </a:solidFill>
                <a:latin typeface="Roboto Mono" pitchFamily="34" charset="0"/>
                <a:ea typeface="Roboto Mono" pitchFamily="34" charset="-122"/>
                <a:cs typeface="Roboto Mono" pitchFamily="34" charset="-120"/>
              </a:rPr>
              <a:t>message</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7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722406" y="530352"/>
            <a:ext cx="42452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only core modules</a:t>
            </a:r>
            <a:endParaRPr lang="en-US" sz="3240" dirty="0"/>
          </a:p>
        </p:txBody>
      </p:sp>
      <p:sp>
        <p:nvSpPr>
          <p:cNvPr id="5" name="code"/>
          <p:cNvSpPr/>
          <p:nvPr/>
        </p:nvSpPr>
        <p:spPr>
          <a:xfrm>
            <a:off x="487680" y="493776"/>
            <a:ext cx="1234726" cy="542544"/>
          </a:xfrm>
          <a:prstGeom prst="rect">
            <a:avLst/>
          </a:prstGeom>
          <a:noFill/>
          <a:ln/>
        </p:spPr>
        <p:txBody>
          <a:bodyPr wrap="none" lIns="0" tIns="0" rIns="0" bIns="0" rtlCol="0" anchor="ctr"/>
          <a:lstStyle/>
          <a:p>
            <a:pPr indent="0" marL="0">
              <a:buNone/>
            </a:pPr>
            <a:r>
              <a:rPr lang="en-US" sz="3240" u="none" dirty="0">
                <a:solidFill>
                  <a:srgbClr val="000000"/>
                </a:solidFill>
                <a:latin typeface="Roboto Mono" pitchFamily="34" charset="0"/>
                <a:ea typeface="Roboto Mono" pitchFamily="34" charset="-122"/>
                <a:cs typeface="Roboto Mono" pitchFamily="34" charset="-120"/>
              </a:rPr>
              <a:t>node:</a:t>
            </a:r>
            <a:endParaRPr lang="en-US" sz="3240" dirty="0"/>
          </a:p>
        </p:txBody>
      </p:sp>
      <p:sp>
        <p:nvSpPr>
          <p:cNvPr id="6" name="div.spacer"/>
          <p:cNvSpPr/>
          <p:nvPr/>
        </p:nvSpPr>
        <p:spPr>
          <a:xfrm>
            <a:off x="6089904" y="1792700"/>
            <a:ext cx="12192" cy="4307777"/>
          </a:xfrm>
          <a:prstGeom prst="rect">
            <a:avLst/>
          </a:prstGeom>
          <a:solidFill>
            <a:srgbClr val="D4D4D4"/>
          </a:solidFill>
          <a:ln w="12700">
            <a:solidFill>
              <a:srgbClr val="D4D4D4">
                <a:alpha val="0"/>
              </a:srgbClr>
            </a:solidFill>
            <a:prstDash val="solid"/>
          </a:ln>
        </p:spPr>
      </p:sp>
      <p:sp>
        <p:nvSpPr>
          <p:cNvPr id="7" name="pre.freya@code"/>
          <p:cNvSpPr/>
          <p:nvPr/>
        </p:nvSpPr>
        <p:spPr>
          <a:xfrm>
            <a:off x="1277112" y="3507772"/>
            <a:ext cx="3657600" cy="877634"/>
          </a:xfrm>
          <a:prstGeom prst="roundRect">
            <a:avLst>
              <a:gd name="adj" fmla="val 6946"/>
            </a:avLst>
          </a:prstGeom>
          <a:solidFill>
            <a:srgbClr val="282C34"/>
          </a:solidFill>
          <a:ln w="12700">
            <a:solidFill>
              <a:srgbClr val="282C34">
                <a:alpha val="0"/>
              </a:srgbClr>
            </a:solidFill>
            <a:prstDash val="solid"/>
          </a:ln>
        </p:spPr>
      </p:sp>
      <p:sp>
        <p:nvSpPr>
          <p:cNvPr id="8" name="pre.freya@code:code"/>
          <p:cNvSpPr/>
          <p:nvPr/>
        </p:nvSpPr>
        <p:spPr>
          <a:xfrm>
            <a:off x="1447705" y="3757708"/>
            <a:ext cx="2445829" cy="37785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assert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'assert'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test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'test'</a:t>
            </a:r>
            <a:endParaRPr lang="en-US" sz="1120" dirty="0"/>
          </a:p>
        </p:txBody>
      </p:sp>
      <p:sp>
        <p:nvSpPr>
          <p:cNvPr id="9" name="pre.freya@code"/>
          <p:cNvSpPr/>
          <p:nvPr/>
        </p:nvSpPr>
        <p:spPr>
          <a:xfrm>
            <a:off x="7257288" y="3507772"/>
            <a:ext cx="3657600" cy="877634"/>
          </a:xfrm>
          <a:prstGeom prst="roundRect">
            <a:avLst>
              <a:gd name="adj" fmla="val 6946"/>
            </a:avLst>
          </a:prstGeom>
          <a:solidFill>
            <a:srgbClr val="282C34"/>
          </a:solidFill>
          <a:ln w="12700">
            <a:solidFill>
              <a:srgbClr val="282C34">
                <a:alpha val="0"/>
              </a:srgbClr>
            </a:solidFill>
            <a:prstDash val="solid"/>
          </a:ln>
        </p:spPr>
      </p:sp>
      <p:sp>
        <p:nvSpPr>
          <p:cNvPr id="10" name="pre.freya@code:code"/>
          <p:cNvSpPr/>
          <p:nvPr/>
        </p:nvSpPr>
        <p:spPr>
          <a:xfrm>
            <a:off x="7427881" y="3757708"/>
            <a:ext cx="2872358" cy="37785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assert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'node:assert'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test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'node:test'</a:t>
            </a:r>
            <a:endParaRPr lang="en-US" sz="1120" dirty="0"/>
          </a:p>
        </p:txBody>
      </p:sp>
      <p:pic>
        <p:nvPicPr>
          <p:cNvPr id="11"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549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Watch mode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29714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Few simple CLI flags</a:t>
            </a:r>
            <a:endParaRPr lang="en-US" sz="1814" dirty="0"/>
          </a:p>
        </p:txBody>
      </p:sp>
      <p:sp>
        <p:nvSpPr>
          <p:cNvPr id="7" name="span"/>
          <p:cNvSpPr/>
          <p:nvPr/>
        </p:nvSpPr>
        <p:spPr>
          <a:xfrm>
            <a:off x="2170843" y="1905095"/>
            <a:ext cx="18583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command line flag, </a:t>
            </a:r>
            <a:endParaRPr lang="en-US" sz="1555" dirty="0"/>
          </a:p>
        </p:txBody>
      </p:sp>
      <p:sp>
        <p:nvSpPr>
          <p:cNvPr id="8" name="span"/>
          <p:cNvSpPr/>
          <p:nvPr/>
        </p:nvSpPr>
        <p:spPr>
          <a:xfrm>
            <a:off x="5451539" y="1905095"/>
            <a:ext cx="23723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customizes watched files</a:t>
            </a:r>
            <a:endParaRPr lang="en-US" sz="1555" dirty="0"/>
          </a:p>
        </p:txBody>
      </p:sp>
      <p:sp>
        <p:nvSpPr>
          <p:cNvPr id="9" name="code"/>
          <p:cNvSpPr/>
          <p:nvPr/>
        </p:nvSpPr>
        <p:spPr>
          <a:xfrm>
            <a:off x="1341120" y="1886807"/>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--watch</a:t>
            </a:r>
            <a:endParaRPr lang="en-US" sz="1555" dirty="0"/>
          </a:p>
        </p:txBody>
      </p:sp>
      <p:sp>
        <p:nvSpPr>
          <p:cNvPr id="10" name="code"/>
          <p:cNvSpPr/>
          <p:nvPr/>
        </p:nvSpPr>
        <p:spPr>
          <a:xfrm>
            <a:off x="4029170" y="1886807"/>
            <a:ext cx="1422368"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--watch-path</a:t>
            </a:r>
            <a:endParaRPr lang="en-US" sz="1555" dirty="0"/>
          </a:p>
        </p:txBody>
      </p:sp>
      <p:pic>
        <p:nvPicPr>
          <p:cNvPr id="11"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2" name="span"/>
          <p:cNvSpPr/>
          <p:nvPr/>
        </p:nvSpPr>
        <p:spPr>
          <a:xfrm>
            <a:off x="1341120" y="2912745"/>
            <a:ext cx="70645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Watches imported files and restarts Node.js when they change</a:t>
            </a:r>
            <a:endParaRPr lang="en-US" sz="1814" dirty="0"/>
          </a:p>
        </p:txBody>
      </p:sp>
      <p:sp>
        <p:nvSpPr>
          <p:cNvPr id="13" name="span"/>
          <p:cNvSpPr/>
          <p:nvPr/>
        </p:nvSpPr>
        <p:spPr>
          <a:xfrm>
            <a:off x="1341120" y="3240119"/>
            <a:ext cx="33232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Works with test runner to rerun tests</a:t>
            </a:r>
            <a:endParaRPr lang="en-US" sz="1555" dirty="0"/>
          </a:p>
        </p:txBody>
      </p:sp>
      <p:pic>
        <p:nvPicPr>
          <p:cNvPr id="14"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5" name="span"/>
          <p:cNvSpPr/>
          <p:nvPr/>
        </p:nvSpPr>
        <p:spPr>
          <a:xfrm>
            <a:off x="1341120" y="4253865"/>
            <a:ext cx="27787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Limited platform support</a:t>
            </a:r>
            <a:endParaRPr lang="en-US" sz="1814" dirty="0"/>
          </a:p>
        </p:txBody>
      </p:sp>
      <p:sp>
        <p:nvSpPr>
          <p:cNvPr id="16" name="span"/>
          <p:cNvSpPr/>
          <p:nvPr/>
        </p:nvSpPr>
        <p:spPr>
          <a:xfrm>
            <a:off x="1341120" y="4581239"/>
            <a:ext cx="24145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macOS and Windows only</a:t>
            </a:r>
            <a:endParaRPr lang="en-US" sz="1555" dirty="0"/>
          </a:p>
        </p:txBody>
      </p:sp>
      <p:pic>
        <p:nvPicPr>
          <p:cNvPr id="17"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921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AsyncLocalStorage</a:t>
            </a:r>
            <a:endParaRPr lang="en-US" sz="3240" dirty="0"/>
          </a:p>
        </p:txBody>
      </p:sp>
      <p:sp>
        <p:nvSpPr>
          <p:cNvPr id="5" name="span"/>
          <p:cNvSpPr/>
          <p:nvPr/>
        </p:nvSpPr>
        <p:spPr>
          <a:xfrm>
            <a:off x="487680" y="1571625"/>
            <a:ext cx="8806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Without</a:t>
            </a:r>
            <a:endParaRPr lang="en-US" sz="1944" dirty="0"/>
          </a:p>
        </p:txBody>
      </p:sp>
      <p:sp>
        <p:nvSpPr>
          <p:cNvPr id="6" name="span"/>
          <p:cNvSpPr/>
          <p:nvPr/>
        </p:nvSpPr>
        <p:spPr>
          <a:xfrm>
            <a:off x="1437704" y="1571625"/>
            <a:ext cx="2010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7" name="span"/>
          <p:cNvSpPr/>
          <p:nvPr/>
        </p:nvSpPr>
        <p:spPr>
          <a:xfrm>
            <a:off x="1708118" y="1571625"/>
            <a:ext cx="3398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8" name="span"/>
          <p:cNvSpPr/>
          <p:nvPr/>
        </p:nvSpPr>
        <p:spPr>
          <a:xfrm>
            <a:off x="2117312" y="1571625"/>
            <a:ext cx="6948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would</a:t>
            </a:r>
            <a:endParaRPr lang="en-US" sz="1944" dirty="0"/>
          </a:p>
        </p:txBody>
      </p:sp>
      <p:sp>
        <p:nvSpPr>
          <p:cNvPr id="9" name="span"/>
          <p:cNvSpPr/>
          <p:nvPr/>
        </p:nvSpPr>
        <p:spPr>
          <a:xfrm>
            <a:off x="2881503" y="1571625"/>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10" name="span"/>
          <p:cNvSpPr/>
          <p:nvPr/>
        </p:nvSpPr>
        <p:spPr>
          <a:xfrm>
            <a:off x="3316224" y="1571625"/>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11" name="span"/>
          <p:cNvSpPr/>
          <p:nvPr/>
        </p:nvSpPr>
        <p:spPr>
          <a:xfrm>
            <a:off x="3938302"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had</a:t>
            </a:r>
            <a:endParaRPr lang="en-US" sz="1944" dirty="0"/>
          </a:p>
        </p:txBody>
      </p:sp>
      <p:sp>
        <p:nvSpPr>
          <p:cNvPr id="12" name="span"/>
          <p:cNvSpPr/>
          <p:nvPr/>
        </p:nvSpPr>
        <p:spPr>
          <a:xfrm>
            <a:off x="3644360" y="1941957"/>
            <a:ext cx="696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3" name="em"/>
          <p:cNvSpPr/>
          <p:nvPr/>
        </p:nvSpPr>
        <p:spPr>
          <a:xfrm>
            <a:off x="487680" y="1941957"/>
            <a:ext cx="68770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React</a:t>
            </a:r>
            <a:endParaRPr lang="en-US" sz="1944" dirty="0"/>
          </a:p>
        </p:txBody>
      </p:sp>
      <p:sp>
        <p:nvSpPr>
          <p:cNvPr id="14" name="em"/>
          <p:cNvSpPr/>
          <p:nvPr/>
        </p:nvSpPr>
        <p:spPr>
          <a:xfrm>
            <a:off x="1233678" y="1941957"/>
            <a:ext cx="80448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Server</a:t>
            </a:r>
            <a:endParaRPr lang="en-US" sz="1944" dirty="0"/>
          </a:p>
        </p:txBody>
      </p:sp>
      <p:sp>
        <p:nvSpPr>
          <p:cNvPr id="15" name="em"/>
          <p:cNvSpPr/>
          <p:nvPr/>
        </p:nvSpPr>
        <p:spPr>
          <a:xfrm>
            <a:off x="2096548" y="1941957"/>
            <a:ext cx="154781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Components</a:t>
            </a:r>
            <a:endParaRPr lang="en-US" sz="1944" dirty="0"/>
          </a:p>
        </p:txBody>
      </p:sp>
      <p:sp>
        <p:nvSpPr>
          <p:cNvPr id="16" name="pre.freya@code"/>
          <p:cNvSpPr/>
          <p:nvPr/>
        </p:nvSpPr>
        <p:spPr>
          <a:xfrm>
            <a:off x="6626924" y="732663"/>
            <a:ext cx="5034058" cy="5362099"/>
          </a:xfrm>
          <a:prstGeom prst="roundRect">
            <a:avLst>
              <a:gd name="adj" fmla="val 1211"/>
            </a:avLst>
          </a:prstGeom>
          <a:solidFill>
            <a:srgbClr val="282C34"/>
          </a:solidFill>
          <a:ln w="12700">
            <a:solidFill>
              <a:srgbClr val="282C34">
                <a:alpha val="0"/>
              </a:srgbClr>
            </a:solidFill>
            <a:prstDash val="solid"/>
          </a:ln>
        </p:spPr>
      </p:sp>
      <p:sp>
        <p:nvSpPr>
          <p:cNvPr id="17" name="pre.freya@code:code"/>
          <p:cNvSpPr/>
          <p:nvPr/>
        </p:nvSpPr>
        <p:spPr>
          <a:xfrm>
            <a:off x="6797516" y="982599"/>
            <a:ext cx="4749831" cy="486232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http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'node:http'</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AsyncLocalStorage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'node:async_hooks'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asyncLocalStorage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AsyncLocalStorage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logWithId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msg</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asyncLocalStorage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getStore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undefined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msg</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idSeq</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http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createServer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req</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asyncLocalStorage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run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idSeq</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logWithId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'start'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Imagine any chain of async operations here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setImmediate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logWithId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'finish'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end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listen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8080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http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'http://localhost:8080'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http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'http://localhost:8080'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1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5364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WebCrypto</a:t>
            </a:r>
            <a:endParaRPr lang="en-US" sz="3240" dirty="0"/>
          </a:p>
        </p:txBody>
      </p:sp>
      <p:sp>
        <p:nvSpPr>
          <p:cNvPr id="5" name="pre.freya@code"/>
          <p:cNvSpPr/>
          <p:nvPr/>
        </p:nvSpPr>
        <p:spPr>
          <a:xfrm>
            <a:off x="3152394" y="1844326"/>
            <a:ext cx="5887117" cy="4192238"/>
          </a:xfrm>
          <a:prstGeom prst="roundRect">
            <a:avLst>
              <a:gd name="adj" fmla="val 1454"/>
            </a:avLst>
          </a:prstGeom>
          <a:solidFill>
            <a:srgbClr val="282C34"/>
          </a:solidFill>
          <a:ln w="12700">
            <a:solidFill>
              <a:srgbClr val="282C34">
                <a:alpha val="0"/>
              </a:srgbClr>
            </a:solidFill>
            <a:prstDash val="solid"/>
          </a:ln>
        </p:spPr>
      </p:sp>
      <p:sp>
        <p:nvSpPr>
          <p:cNvPr id="6" name="pre.freya@code:code"/>
          <p:cNvSpPr/>
          <p:nvPr/>
        </p:nvSpPr>
        <p:spPr>
          <a:xfrm>
            <a:off x="3322987" y="2094262"/>
            <a:ext cx="5602890" cy="369246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webcrypto</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'node:crypto'</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subtle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webcrypto</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subtle</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webcrypto</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subtle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generateKey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'HMAC'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length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256</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'sign'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'verify'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enc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TextEncoder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enc</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encode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'I love cupcakes'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sign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subtle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sign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'HMAC'</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sign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'hex'</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4597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util.parseArgs()</a:t>
            </a:r>
            <a:endParaRPr lang="en-US" sz="3240" dirty="0"/>
          </a:p>
        </p:txBody>
      </p:sp>
      <p:sp>
        <p:nvSpPr>
          <p:cNvPr id="5" name="pre.freya@code"/>
          <p:cNvSpPr/>
          <p:nvPr/>
        </p:nvSpPr>
        <p:spPr>
          <a:xfrm>
            <a:off x="3238119" y="1941862"/>
            <a:ext cx="5715667" cy="3997262"/>
          </a:xfrm>
          <a:prstGeom prst="roundRect">
            <a:avLst>
              <a:gd name="adj" fmla="val 1525"/>
            </a:avLst>
          </a:prstGeom>
          <a:solidFill>
            <a:srgbClr val="282C34"/>
          </a:solidFill>
          <a:ln w="12700">
            <a:solidFill>
              <a:srgbClr val="282C34">
                <a:alpha val="0"/>
              </a:srgbClr>
            </a:solidFill>
            <a:prstDash val="solid"/>
          </a:ln>
        </p:spPr>
      </p:sp>
      <p:sp>
        <p:nvSpPr>
          <p:cNvPr id="6" name="pre.freya@code:code"/>
          <p:cNvSpPr/>
          <p:nvPr/>
        </p:nvSpPr>
        <p:spPr>
          <a:xfrm>
            <a:off x="3408712" y="2191798"/>
            <a:ext cx="5431440" cy="349748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parseArgs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'node:util'</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args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'--bar'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options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foo</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'boolean'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short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'f'</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bar</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5C07B"/>
                </a:solidFill>
                <a:latin typeface="Roboto Mono" pitchFamily="34" charset="0"/>
                <a:ea typeface="Roboto Mono" pitchFamily="34" charset="-122"/>
                <a:cs typeface="Roboto Mono" pitchFamily="34" charset="-120"/>
              </a:rPr>
              <a:t>values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positionals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parseArgs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args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options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args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Prints: [Object: null prototype] { foo: true, bar: 'b' } []</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3762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Single Executable Applications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7989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Inject application code into Node.js binary.</a:t>
            </a:r>
            <a:endParaRPr lang="en-US" sz="1814" dirty="0"/>
          </a:p>
        </p:txBody>
      </p:sp>
      <p:sp>
        <p:nvSpPr>
          <p:cNvPr id="7" name="span"/>
          <p:cNvSpPr/>
          <p:nvPr/>
        </p:nvSpPr>
        <p:spPr>
          <a:xfrm>
            <a:off x="1341120" y="1898999"/>
            <a:ext cx="35121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Originally developed by Postman Labs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0242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Single CommonJS file is currently supported</a:t>
            </a:r>
            <a:endParaRPr lang="en-US" sz="1814" dirty="0"/>
          </a:p>
        </p:txBody>
      </p:sp>
      <p:sp>
        <p:nvSpPr>
          <p:cNvPr id="10" name="span"/>
          <p:cNvSpPr/>
          <p:nvPr/>
        </p:nvSpPr>
        <p:spPr>
          <a:xfrm>
            <a:off x="1341120" y="3240119"/>
            <a:ext cx="52866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Binaries can be distributed without Node/npm installation.</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60995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project offers a helper module named postject</a:t>
            </a:r>
            <a:endParaRPr lang="en-US" sz="1814" dirty="0"/>
          </a:p>
        </p:txBody>
      </p:sp>
      <p:sp>
        <p:nvSpPr>
          <p:cNvPr id="13" name="span"/>
          <p:cNvSpPr/>
          <p:nvPr/>
        </p:nvSpPr>
        <p:spPr>
          <a:xfrm>
            <a:off x="1341120" y="4581239"/>
            <a:ext cx="57309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Similar tools exist. They should work but have not been tested.</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39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Permission System</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5481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Simple to use CLI flags</a:t>
            </a:r>
            <a:endParaRPr lang="en-US" sz="1814" dirty="0"/>
          </a:p>
        </p:txBody>
      </p:sp>
      <p:sp>
        <p:nvSpPr>
          <p:cNvPr id="7" name="span"/>
          <p:cNvSpPr/>
          <p:nvPr/>
        </p:nvSpPr>
        <p:spPr>
          <a:xfrm>
            <a:off x="4422839" y="1905095"/>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8" name="span"/>
          <p:cNvSpPr/>
          <p:nvPr/>
        </p:nvSpPr>
        <p:spPr>
          <a:xfrm>
            <a:off x="6312122" y="1905095"/>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9" name="span"/>
          <p:cNvSpPr/>
          <p:nvPr/>
        </p:nvSpPr>
        <p:spPr>
          <a:xfrm>
            <a:off x="8319897" y="1905095"/>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10" name="span"/>
          <p:cNvSpPr/>
          <p:nvPr/>
        </p:nvSpPr>
        <p:spPr>
          <a:xfrm>
            <a:off x="2881979" y="2182749"/>
            <a:ext cx="5105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a:t>
            </a:r>
            <a:endParaRPr lang="en-US" sz="1555" dirty="0"/>
          </a:p>
        </p:txBody>
      </p:sp>
      <p:sp>
        <p:nvSpPr>
          <p:cNvPr id="11" name="span"/>
          <p:cNvSpPr/>
          <p:nvPr/>
        </p:nvSpPr>
        <p:spPr>
          <a:xfrm>
            <a:off x="5051965" y="2182749"/>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2" name="code"/>
          <p:cNvSpPr/>
          <p:nvPr/>
        </p:nvSpPr>
        <p:spPr>
          <a:xfrm>
            <a:off x="1341120" y="1886807"/>
            <a:ext cx="308171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--experimental-permissions</a:t>
            </a:r>
            <a:endParaRPr lang="en-US" sz="1555" dirty="0"/>
          </a:p>
        </p:txBody>
      </p:sp>
      <p:sp>
        <p:nvSpPr>
          <p:cNvPr id="13" name="code"/>
          <p:cNvSpPr/>
          <p:nvPr/>
        </p:nvSpPr>
        <p:spPr>
          <a:xfrm>
            <a:off x="4534186" y="1886807"/>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--allow-fs-read</a:t>
            </a:r>
            <a:endParaRPr lang="en-US" sz="1555" dirty="0"/>
          </a:p>
        </p:txBody>
      </p:sp>
      <p:sp>
        <p:nvSpPr>
          <p:cNvPr id="14" name="code"/>
          <p:cNvSpPr/>
          <p:nvPr/>
        </p:nvSpPr>
        <p:spPr>
          <a:xfrm>
            <a:off x="6423470" y="1886807"/>
            <a:ext cx="1896428"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--allow-fs-write</a:t>
            </a:r>
            <a:endParaRPr lang="en-US" sz="1555" dirty="0"/>
          </a:p>
        </p:txBody>
      </p:sp>
      <p:sp>
        <p:nvSpPr>
          <p:cNvPr id="15" name="code"/>
          <p:cNvSpPr/>
          <p:nvPr/>
        </p:nvSpPr>
        <p:spPr>
          <a:xfrm>
            <a:off x="8431244" y="1886807"/>
            <a:ext cx="94821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--allow-</a:t>
            </a:r>
            <a:endParaRPr lang="en-US" sz="1555" dirty="0"/>
          </a:p>
        </p:txBody>
      </p:sp>
      <p:sp>
        <p:nvSpPr>
          <p:cNvPr id="16" name="code"/>
          <p:cNvSpPr/>
          <p:nvPr/>
        </p:nvSpPr>
        <p:spPr>
          <a:xfrm>
            <a:off x="1341120" y="2164461"/>
            <a:ext cx="154085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child-process</a:t>
            </a:r>
            <a:endParaRPr lang="en-US" sz="1555" dirty="0"/>
          </a:p>
        </p:txBody>
      </p:sp>
      <p:sp>
        <p:nvSpPr>
          <p:cNvPr id="17" name="code"/>
          <p:cNvSpPr/>
          <p:nvPr/>
        </p:nvSpPr>
        <p:spPr>
          <a:xfrm>
            <a:off x="3392519" y="2164461"/>
            <a:ext cx="16594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--allow-worker</a:t>
            </a:r>
            <a:endParaRPr lang="en-US" sz="1555" dirty="0"/>
          </a:p>
        </p:txBody>
      </p:sp>
      <p:pic>
        <p:nvPicPr>
          <p:cNvPr id="1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9" name="span"/>
          <p:cNvSpPr/>
          <p:nvPr/>
        </p:nvSpPr>
        <p:spPr>
          <a:xfrm>
            <a:off x="4521613" y="2918841"/>
            <a:ext cx="4406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API</a:t>
            </a:r>
            <a:endParaRPr lang="en-US" sz="1814" dirty="0"/>
          </a:p>
        </p:txBody>
      </p:sp>
      <p:sp>
        <p:nvSpPr>
          <p:cNvPr id="20" name="code"/>
          <p:cNvSpPr/>
          <p:nvPr/>
        </p:nvSpPr>
        <p:spPr>
          <a:xfrm>
            <a:off x="1341120" y="2900553"/>
            <a:ext cx="3180493"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process.permissions.has</a:t>
            </a:r>
            <a:endParaRPr lang="en-US" sz="1814" dirty="0"/>
          </a:p>
        </p:txBody>
      </p:sp>
      <p:sp>
        <p:nvSpPr>
          <p:cNvPr id="21" name="span"/>
          <p:cNvSpPr/>
          <p:nvPr/>
        </p:nvSpPr>
        <p:spPr>
          <a:xfrm>
            <a:off x="4422839" y="3252311"/>
            <a:ext cx="52516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has been removed but may be added again in the future.</a:t>
            </a:r>
            <a:endParaRPr lang="en-US" sz="1555" dirty="0"/>
          </a:p>
        </p:txBody>
      </p:sp>
      <p:sp>
        <p:nvSpPr>
          <p:cNvPr id="22" name="code"/>
          <p:cNvSpPr/>
          <p:nvPr/>
        </p:nvSpPr>
        <p:spPr>
          <a:xfrm>
            <a:off x="1341120" y="3234023"/>
            <a:ext cx="308171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process.permissions.deny()</a:t>
            </a:r>
            <a:endParaRPr lang="en-US" sz="1555" dirty="0"/>
          </a:p>
        </p:txBody>
      </p:sp>
      <p:pic>
        <p:nvPicPr>
          <p:cNvPr id="23"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6923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Test Runner</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5823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Supports subtests, skipping, only, lifecycle hooks</a:t>
            </a:r>
            <a:endParaRPr lang="en-US" sz="1814" dirty="0"/>
          </a:p>
        </p:txBody>
      </p:sp>
      <p:sp>
        <p:nvSpPr>
          <p:cNvPr id="7" name="span"/>
          <p:cNvSpPr/>
          <p:nvPr/>
        </p:nvSpPr>
        <p:spPr>
          <a:xfrm>
            <a:off x="2407920" y="1905095"/>
            <a:ext cx="8521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module, </a:t>
            </a:r>
            <a:endParaRPr lang="en-US" sz="1555" dirty="0"/>
          </a:p>
        </p:txBody>
      </p:sp>
      <p:sp>
        <p:nvSpPr>
          <p:cNvPr id="8" name="span"/>
          <p:cNvSpPr/>
          <p:nvPr/>
        </p:nvSpPr>
        <p:spPr>
          <a:xfrm>
            <a:off x="3971258" y="1905095"/>
            <a:ext cx="5085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flag, </a:t>
            </a:r>
            <a:endParaRPr lang="en-US" sz="1555" dirty="0"/>
          </a:p>
        </p:txBody>
      </p:sp>
      <p:sp>
        <p:nvSpPr>
          <p:cNvPr id="9" name="span"/>
          <p:cNvSpPr/>
          <p:nvPr/>
        </p:nvSpPr>
        <p:spPr>
          <a:xfrm>
            <a:off x="4953953" y="1905095"/>
            <a:ext cx="8076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on npm.</a:t>
            </a:r>
            <a:endParaRPr lang="en-US" sz="1555" dirty="0"/>
          </a:p>
        </p:txBody>
      </p:sp>
      <p:sp>
        <p:nvSpPr>
          <p:cNvPr id="10" name="code"/>
          <p:cNvSpPr/>
          <p:nvPr/>
        </p:nvSpPr>
        <p:spPr>
          <a:xfrm>
            <a:off x="1341120" y="1886807"/>
            <a:ext cx="1066800"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node:test</a:t>
            </a:r>
            <a:endParaRPr lang="en-US" sz="1555" dirty="0"/>
          </a:p>
        </p:txBody>
      </p:sp>
      <p:sp>
        <p:nvSpPr>
          <p:cNvPr id="11" name="code"/>
          <p:cNvSpPr/>
          <p:nvPr/>
        </p:nvSpPr>
        <p:spPr>
          <a:xfrm>
            <a:off x="3260027" y="1886807"/>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--test</a:t>
            </a:r>
            <a:endParaRPr lang="en-US" sz="1555" dirty="0"/>
          </a:p>
        </p:txBody>
      </p:sp>
      <p:sp>
        <p:nvSpPr>
          <p:cNvPr id="12" name="code"/>
          <p:cNvSpPr/>
          <p:nvPr/>
        </p:nvSpPr>
        <p:spPr>
          <a:xfrm>
            <a:off x="4479798" y="1886807"/>
            <a:ext cx="47415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test</a:t>
            </a:r>
            <a:endParaRPr lang="en-US" sz="1555" dirty="0"/>
          </a:p>
        </p:txBody>
      </p:sp>
      <p:pic>
        <p:nvPicPr>
          <p:cNvPr id="13"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4" name="span"/>
          <p:cNvSpPr/>
          <p:nvPr/>
        </p:nvSpPr>
        <p:spPr>
          <a:xfrm>
            <a:off x="1341120" y="2912745"/>
            <a:ext cx="42604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Supports function and timer mocking.</a:t>
            </a:r>
            <a:endParaRPr lang="en-US" sz="1814" dirty="0"/>
          </a:p>
        </p:txBody>
      </p:sp>
      <p:sp>
        <p:nvSpPr>
          <p:cNvPr id="15" name="span"/>
          <p:cNvSpPr/>
          <p:nvPr/>
        </p:nvSpPr>
        <p:spPr>
          <a:xfrm>
            <a:off x="1341120" y="3240119"/>
            <a:ext cx="20954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Module mocking soon.</a:t>
            </a:r>
            <a:endParaRPr lang="en-US" sz="1555" dirty="0"/>
          </a:p>
        </p:txBody>
      </p:sp>
      <p:pic>
        <p:nvPicPr>
          <p:cNvPr id="16"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7" name="span"/>
          <p:cNvSpPr/>
          <p:nvPr/>
        </p:nvSpPr>
        <p:spPr>
          <a:xfrm>
            <a:off x="1341120" y="4259961"/>
            <a:ext cx="21437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Code coverage via </a:t>
            </a:r>
            <a:endParaRPr lang="en-US" sz="1814" dirty="0"/>
          </a:p>
        </p:txBody>
      </p:sp>
      <p:sp>
        <p:nvSpPr>
          <p:cNvPr id="18" name="code"/>
          <p:cNvSpPr/>
          <p:nvPr/>
        </p:nvSpPr>
        <p:spPr>
          <a:xfrm>
            <a:off x="3484912" y="4241673"/>
            <a:ext cx="3871913"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--experimental-test-coverage</a:t>
            </a:r>
            <a:endParaRPr lang="en-US" sz="1814" dirty="0"/>
          </a:p>
        </p:txBody>
      </p:sp>
      <p:sp>
        <p:nvSpPr>
          <p:cNvPr id="19" name="span"/>
          <p:cNvSpPr/>
          <p:nvPr/>
        </p:nvSpPr>
        <p:spPr>
          <a:xfrm>
            <a:off x="1341120" y="4593431"/>
            <a:ext cx="12674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Reporters via </a:t>
            </a:r>
            <a:endParaRPr lang="en-US" sz="1555" dirty="0"/>
          </a:p>
        </p:txBody>
      </p:sp>
      <p:sp>
        <p:nvSpPr>
          <p:cNvPr id="20" name="span"/>
          <p:cNvSpPr/>
          <p:nvPr/>
        </p:nvSpPr>
        <p:spPr>
          <a:xfrm>
            <a:off x="4386548" y="4593431"/>
            <a:ext cx="454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a:t>
            </a:r>
            <a:endParaRPr lang="en-US" sz="1555" dirty="0"/>
          </a:p>
        </p:txBody>
      </p:sp>
      <p:sp>
        <p:nvSpPr>
          <p:cNvPr id="21" name="span"/>
          <p:cNvSpPr/>
          <p:nvPr/>
        </p:nvSpPr>
        <p:spPr>
          <a:xfrm>
            <a:off x="8041481" y="4593431"/>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2" name="code"/>
          <p:cNvSpPr/>
          <p:nvPr/>
        </p:nvSpPr>
        <p:spPr>
          <a:xfrm>
            <a:off x="2608612" y="4575143"/>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--test-reporter</a:t>
            </a:r>
            <a:endParaRPr lang="en-US" sz="1555" dirty="0"/>
          </a:p>
        </p:txBody>
      </p:sp>
      <p:sp>
        <p:nvSpPr>
          <p:cNvPr id="23" name="code"/>
          <p:cNvSpPr/>
          <p:nvPr/>
        </p:nvSpPr>
        <p:spPr>
          <a:xfrm>
            <a:off x="4841272" y="4575143"/>
            <a:ext cx="3200210"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--test-reporter-destination</a:t>
            </a:r>
            <a:endParaRPr lang="en-US" sz="1555" dirty="0"/>
          </a:p>
        </p:txBody>
      </p:sp>
      <p:pic>
        <p:nvPicPr>
          <p:cNvPr id="24" name="svg.freya@svg.theme@icon.icon"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680" y="5590794"/>
            <a:ext cx="609600" cy="609600"/>
          </a:xfrm>
          <a:prstGeom prst="rect">
            <a:avLst/>
          </a:prstGeom>
        </p:spPr>
      </p:pic>
      <p:sp>
        <p:nvSpPr>
          <p:cNvPr id="25" name="span"/>
          <p:cNvSpPr/>
          <p:nvPr/>
        </p:nvSpPr>
        <p:spPr>
          <a:xfrm>
            <a:off x="1341120" y="5594985"/>
            <a:ext cx="26808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Good reporting defaults</a:t>
            </a:r>
            <a:endParaRPr lang="en-US" sz="1814" dirty="0"/>
          </a:p>
        </p:txBody>
      </p:sp>
      <p:sp>
        <p:nvSpPr>
          <p:cNvPr id="26" name="span"/>
          <p:cNvSpPr/>
          <p:nvPr/>
        </p:nvSpPr>
        <p:spPr>
          <a:xfrm>
            <a:off x="1341120" y="5928455"/>
            <a:ext cx="10404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Defaults to </a:t>
            </a:r>
            <a:endParaRPr lang="en-US" sz="1555" dirty="0"/>
          </a:p>
        </p:txBody>
      </p:sp>
      <p:sp>
        <p:nvSpPr>
          <p:cNvPr id="27" name="span"/>
          <p:cNvSpPr/>
          <p:nvPr/>
        </p:nvSpPr>
        <p:spPr>
          <a:xfrm>
            <a:off x="2855690" y="5928455"/>
            <a:ext cx="2991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or </a:t>
            </a:r>
            <a:endParaRPr lang="en-US" sz="1555" dirty="0"/>
          </a:p>
        </p:txBody>
      </p:sp>
      <p:sp>
        <p:nvSpPr>
          <p:cNvPr id="28" name="span"/>
          <p:cNvSpPr/>
          <p:nvPr/>
        </p:nvSpPr>
        <p:spPr>
          <a:xfrm>
            <a:off x="3510534" y="5928455"/>
            <a:ext cx="23151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on stdout based on TTY.</a:t>
            </a:r>
            <a:endParaRPr lang="en-US" sz="1555" dirty="0"/>
          </a:p>
        </p:txBody>
      </p:sp>
      <p:sp>
        <p:nvSpPr>
          <p:cNvPr id="29" name="code"/>
          <p:cNvSpPr/>
          <p:nvPr/>
        </p:nvSpPr>
        <p:spPr>
          <a:xfrm>
            <a:off x="2381536" y="5910167"/>
            <a:ext cx="47415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spec</a:t>
            </a:r>
            <a:endParaRPr lang="en-US" sz="1555" dirty="0"/>
          </a:p>
        </p:txBody>
      </p:sp>
      <p:sp>
        <p:nvSpPr>
          <p:cNvPr id="30" name="code"/>
          <p:cNvSpPr/>
          <p:nvPr/>
        </p:nvSpPr>
        <p:spPr>
          <a:xfrm>
            <a:off x="3154871" y="5910167"/>
            <a:ext cx="35566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tap</a:t>
            </a:r>
            <a:endParaRPr lang="en-US" sz="1555" dirty="0"/>
          </a:p>
        </p:txBody>
      </p:sp>
      <p:pic>
        <p:nvPicPr>
          <p:cNvPr id="31" name="img.freya@image.theme@logo" descr="preencoded.png">    </p:cNvPr>
          <p:cNvPicPr>
            <a:picLocks noChangeAspect="1"/>
          </p:cNvPicPr>
          <p:nvPr/>
        </p:nvPicPr>
        <p:blipFill>
          <a:blip r:embed="rId9"/>
          <a:stretch>
            <a:fillRect/>
          </a:stretch>
        </p:blipFill>
        <p:spPr>
          <a:xfrm>
            <a:off x="11094720" y="5730240"/>
            <a:ext cx="609600" cy="6096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6923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Test Runner</a:t>
            </a:r>
            <a:endParaRPr lang="en-US" sz="3240" dirty="0"/>
          </a:p>
        </p:txBody>
      </p:sp>
      <p:sp>
        <p:nvSpPr>
          <p:cNvPr id="5" name="pre.freya@code"/>
          <p:cNvSpPr/>
          <p:nvPr/>
        </p:nvSpPr>
        <p:spPr>
          <a:xfrm>
            <a:off x="1807940" y="1874520"/>
            <a:ext cx="8576024" cy="4131850"/>
          </a:xfrm>
          <a:prstGeom prst="roundRect">
            <a:avLst>
              <a:gd name="adj" fmla="val 1475"/>
            </a:avLst>
          </a:prstGeom>
          <a:solidFill>
            <a:srgbClr val="282C34"/>
          </a:solidFill>
          <a:ln w="12700">
            <a:solidFill>
              <a:srgbClr val="282C34">
                <a:alpha val="0"/>
              </a:srgbClr>
            </a:solidFill>
            <a:prstDash val="solid"/>
          </a:ln>
        </p:spPr>
      </p:sp>
      <p:sp>
        <p:nvSpPr>
          <p:cNvPr id="6" name="span"/>
          <p:cNvSpPr/>
          <p:nvPr/>
        </p:nvSpPr>
        <p:spPr>
          <a:xfrm>
            <a:off x="2063877" y="2118360"/>
            <a:ext cx="768096" cy="280416"/>
          </a:xfrm>
          <a:prstGeom prst="rect">
            <a:avLst/>
          </a:prstGeom>
          <a:solidFill>
            <a:srgbClr val="282C34"/>
          </a:solidFill>
          <a:ln w="12700">
            <a:solidFill>
              <a:srgbClr val="282C34">
                <a:alpha val="0"/>
              </a:srgbClr>
            </a:solidFill>
            <a:prstDash val="solid"/>
          </a:ln>
        </p:spPr>
      </p:sp>
      <p:sp>
        <p:nvSpPr>
          <p:cNvPr id="7" name="span"/>
          <p:cNvSpPr/>
          <p:nvPr/>
        </p:nvSpPr>
        <p:spPr>
          <a:xfrm>
            <a:off x="2831973" y="2118360"/>
            <a:ext cx="128016" cy="280416"/>
          </a:xfrm>
          <a:prstGeom prst="rect">
            <a:avLst/>
          </a:prstGeom>
          <a:solidFill>
            <a:srgbClr val="282C34"/>
          </a:solidFill>
          <a:ln w="12700">
            <a:solidFill>
              <a:srgbClr val="282C34">
                <a:alpha val="0"/>
              </a:srgbClr>
            </a:solidFill>
            <a:prstDash val="solid"/>
          </a:ln>
        </p:spPr>
      </p:sp>
      <p:sp>
        <p:nvSpPr>
          <p:cNvPr id="8" name="span"/>
          <p:cNvSpPr/>
          <p:nvPr/>
        </p:nvSpPr>
        <p:spPr>
          <a:xfrm>
            <a:off x="2959989" y="2118360"/>
            <a:ext cx="768096" cy="280416"/>
          </a:xfrm>
          <a:prstGeom prst="rect">
            <a:avLst/>
          </a:prstGeom>
          <a:solidFill>
            <a:srgbClr val="282C34"/>
          </a:solidFill>
          <a:ln w="12700">
            <a:solidFill>
              <a:srgbClr val="282C34">
                <a:alpha val="0"/>
              </a:srgbClr>
            </a:solidFill>
            <a:prstDash val="solid"/>
          </a:ln>
        </p:spPr>
      </p:sp>
      <p:sp>
        <p:nvSpPr>
          <p:cNvPr id="9" name="span"/>
          <p:cNvSpPr/>
          <p:nvPr/>
        </p:nvSpPr>
        <p:spPr>
          <a:xfrm>
            <a:off x="3728085" y="2118360"/>
            <a:ext cx="128016" cy="280416"/>
          </a:xfrm>
          <a:prstGeom prst="rect">
            <a:avLst/>
          </a:prstGeom>
          <a:solidFill>
            <a:srgbClr val="282C34"/>
          </a:solidFill>
          <a:ln w="12700">
            <a:solidFill>
              <a:srgbClr val="282C34">
                <a:alpha val="0"/>
              </a:srgbClr>
            </a:solidFill>
            <a:prstDash val="solid"/>
          </a:ln>
        </p:spPr>
      </p:sp>
      <p:sp>
        <p:nvSpPr>
          <p:cNvPr id="10" name="span"/>
          <p:cNvSpPr/>
          <p:nvPr/>
        </p:nvSpPr>
        <p:spPr>
          <a:xfrm>
            <a:off x="3856101" y="2118360"/>
            <a:ext cx="512064" cy="280416"/>
          </a:xfrm>
          <a:prstGeom prst="rect">
            <a:avLst/>
          </a:prstGeom>
          <a:solidFill>
            <a:srgbClr val="282C34"/>
          </a:solidFill>
          <a:ln w="12700">
            <a:solidFill>
              <a:srgbClr val="282C34">
                <a:alpha val="0"/>
              </a:srgbClr>
            </a:solidFill>
            <a:prstDash val="solid"/>
          </a:ln>
        </p:spPr>
      </p:sp>
      <p:sp>
        <p:nvSpPr>
          <p:cNvPr id="11" name="span"/>
          <p:cNvSpPr/>
          <p:nvPr/>
        </p:nvSpPr>
        <p:spPr>
          <a:xfrm>
            <a:off x="4368165" y="2118360"/>
            <a:ext cx="128016" cy="280416"/>
          </a:xfrm>
          <a:prstGeom prst="rect">
            <a:avLst/>
          </a:prstGeom>
          <a:solidFill>
            <a:srgbClr val="282C34"/>
          </a:solidFill>
          <a:ln w="12700">
            <a:solidFill>
              <a:srgbClr val="282C34">
                <a:alpha val="0"/>
              </a:srgbClr>
            </a:solidFill>
            <a:prstDash val="solid"/>
          </a:ln>
        </p:spPr>
      </p:sp>
      <p:sp>
        <p:nvSpPr>
          <p:cNvPr id="12" name="span"/>
          <p:cNvSpPr/>
          <p:nvPr/>
        </p:nvSpPr>
        <p:spPr>
          <a:xfrm>
            <a:off x="4496181" y="2118360"/>
            <a:ext cx="1664018" cy="280416"/>
          </a:xfrm>
          <a:prstGeom prst="rect">
            <a:avLst/>
          </a:prstGeom>
          <a:solidFill>
            <a:srgbClr val="282C34"/>
          </a:solidFill>
          <a:ln w="12700">
            <a:solidFill>
              <a:srgbClr val="282C34">
                <a:alpha val="0"/>
              </a:srgbClr>
            </a:solidFill>
            <a:prstDash val="solid"/>
          </a:ln>
        </p:spPr>
      </p:sp>
      <p:sp>
        <p:nvSpPr>
          <p:cNvPr id="13" name="span"/>
          <p:cNvSpPr/>
          <p:nvPr/>
        </p:nvSpPr>
        <p:spPr>
          <a:xfrm>
            <a:off x="2063877" y="2398681"/>
            <a:ext cx="768096" cy="280416"/>
          </a:xfrm>
          <a:prstGeom prst="rect">
            <a:avLst/>
          </a:prstGeom>
          <a:solidFill>
            <a:srgbClr val="282C34"/>
          </a:solidFill>
          <a:ln w="12700">
            <a:solidFill>
              <a:srgbClr val="282C34">
                <a:alpha val="0"/>
              </a:srgbClr>
            </a:solidFill>
            <a:prstDash val="solid"/>
          </a:ln>
        </p:spPr>
      </p:sp>
      <p:sp>
        <p:nvSpPr>
          <p:cNvPr id="14" name="span"/>
          <p:cNvSpPr/>
          <p:nvPr/>
        </p:nvSpPr>
        <p:spPr>
          <a:xfrm>
            <a:off x="2831973" y="2398681"/>
            <a:ext cx="128016" cy="280416"/>
          </a:xfrm>
          <a:prstGeom prst="rect">
            <a:avLst/>
          </a:prstGeom>
          <a:solidFill>
            <a:srgbClr val="282C34"/>
          </a:solidFill>
          <a:ln w="12700">
            <a:solidFill>
              <a:srgbClr val="282C34">
                <a:alpha val="0"/>
              </a:srgbClr>
            </a:solidFill>
            <a:prstDash val="solid"/>
          </a:ln>
        </p:spPr>
      </p:sp>
      <p:sp>
        <p:nvSpPr>
          <p:cNvPr id="15" name="span"/>
          <p:cNvSpPr/>
          <p:nvPr/>
        </p:nvSpPr>
        <p:spPr>
          <a:xfrm>
            <a:off x="2959989" y="2398681"/>
            <a:ext cx="512064" cy="280416"/>
          </a:xfrm>
          <a:prstGeom prst="rect">
            <a:avLst/>
          </a:prstGeom>
          <a:solidFill>
            <a:srgbClr val="282C34"/>
          </a:solidFill>
          <a:ln w="12700">
            <a:solidFill>
              <a:srgbClr val="282C34">
                <a:alpha val="0"/>
              </a:srgbClr>
            </a:solidFill>
            <a:prstDash val="solid"/>
          </a:ln>
        </p:spPr>
      </p:sp>
      <p:sp>
        <p:nvSpPr>
          <p:cNvPr id="16" name="span"/>
          <p:cNvSpPr/>
          <p:nvPr/>
        </p:nvSpPr>
        <p:spPr>
          <a:xfrm>
            <a:off x="3472053" y="2398681"/>
            <a:ext cx="128016" cy="280416"/>
          </a:xfrm>
          <a:prstGeom prst="rect">
            <a:avLst/>
          </a:prstGeom>
          <a:solidFill>
            <a:srgbClr val="282C34"/>
          </a:solidFill>
          <a:ln w="12700">
            <a:solidFill>
              <a:srgbClr val="282C34">
                <a:alpha val="0"/>
              </a:srgbClr>
            </a:solidFill>
            <a:prstDash val="solid"/>
          </a:ln>
        </p:spPr>
      </p:sp>
      <p:sp>
        <p:nvSpPr>
          <p:cNvPr id="17" name="span"/>
          <p:cNvSpPr/>
          <p:nvPr/>
        </p:nvSpPr>
        <p:spPr>
          <a:xfrm>
            <a:off x="3600069" y="2398681"/>
            <a:ext cx="512064" cy="280416"/>
          </a:xfrm>
          <a:prstGeom prst="rect">
            <a:avLst/>
          </a:prstGeom>
          <a:solidFill>
            <a:srgbClr val="282C34"/>
          </a:solidFill>
          <a:ln w="12700">
            <a:solidFill>
              <a:srgbClr val="282C34">
                <a:alpha val="0"/>
              </a:srgbClr>
            </a:solidFill>
            <a:prstDash val="solid"/>
          </a:ln>
        </p:spPr>
      </p:sp>
      <p:sp>
        <p:nvSpPr>
          <p:cNvPr id="18" name="span"/>
          <p:cNvSpPr/>
          <p:nvPr/>
        </p:nvSpPr>
        <p:spPr>
          <a:xfrm>
            <a:off x="4112133" y="2398681"/>
            <a:ext cx="128016" cy="280416"/>
          </a:xfrm>
          <a:prstGeom prst="rect">
            <a:avLst/>
          </a:prstGeom>
          <a:solidFill>
            <a:srgbClr val="282C34"/>
          </a:solidFill>
          <a:ln w="12700">
            <a:solidFill>
              <a:srgbClr val="282C34">
                <a:alpha val="0"/>
              </a:srgbClr>
            </a:solidFill>
            <a:prstDash val="solid"/>
          </a:ln>
        </p:spPr>
      </p:sp>
      <p:sp>
        <p:nvSpPr>
          <p:cNvPr id="19" name="span"/>
          <p:cNvSpPr/>
          <p:nvPr/>
        </p:nvSpPr>
        <p:spPr>
          <a:xfrm>
            <a:off x="4240149" y="2398681"/>
            <a:ext cx="1408081" cy="280416"/>
          </a:xfrm>
          <a:prstGeom prst="rect">
            <a:avLst/>
          </a:prstGeom>
          <a:solidFill>
            <a:srgbClr val="282C34"/>
          </a:solidFill>
          <a:ln w="12700">
            <a:solidFill>
              <a:srgbClr val="282C34">
                <a:alpha val="0"/>
              </a:srgbClr>
            </a:solidFill>
            <a:prstDash val="solid"/>
          </a:ln>
        </p:spPr>
      </p:sp>
      <p:sp>
        <p:nvSpPr>
          <p:cNvPr id="20" name="span"/>
          <p:cNvSpPr/>
          <p:nvPr/>
        </p:nvSpPr>
        <p:spPr>
          <a:xfrm>
            <a:off x="2063877" y="2959322"/>
            <a:ext cx="512064" cy="280416"/>
          </a:xfrm>
          <a:prstGeom prst="rect">
            <a:avLst/>
          </a:prstGeom>
          <a:solidFill>
            <a:srgbClr val="282C34"/>
          </a:solidFill>
          <a:ln w="12700">
            <a:solidFill>
              <a:srgbClr val="282C34">
                <a:alpha val="0"/>
              </a:srgbClr>
            </a:solidFill>
            <a:prstDash val="solid"/>
          </a:ln>
        </p:spPr>
      </p:sp>
      <p:sp>
        <p:nvSpPr>
          <p:cNvPr id="21" name="span"/>
          <p:cNvSpPr/>
          <p:nvPr/>
        </p:nvSpPr>
        <p:spPr>
          <a:xfrm>
            <a:off x="2575941" y="2959322"/>
            <a:ext cx="128016" cy="280416"/>
          </a:xfrm>
          <a:prstGeom prst="rect">
            <a:avLst/>
          </a:prstGeom>
          <a:solidFill>
            <a:srgbClr val="282C34"/>
          </a:solidFill>
          <a:ln w="12700">
            <a:solidFill>
              <a:srgbClr val="282C34">
                <a:alpha val="0"/>
              </a:srgbClr>
            </a:solidFill>
            <a:prstDash val="solid"/>
          </a:ln>
        </p:spPr>
      </p:sp>
      <p:sp>
        <p:nvSpPr>
          <p:cNvPr id="22" name="span"/>
          <p:cNvSpPr/>
          <p:nvPr/>
        </p:nvSpPr>
        <p:spPr>
          <a:xfrm>
            <a:off x="2703957" y="2959322"/>
            <a:ext cx="3328035" cy="280416"/>
          </a:xfrm>
          <a:prstGeom prst="rect">
            <a:avLst/>
          </a:prstGeom>
          <a:solidFill>
            <a:srgbClr val="282C34"/>
          </a:solidFill>
          <a:ln w="12700">
            <a:solidFill>
              <a:srgbClr val="282C34">
                <a:alpha val="0"/>
              </a:srgbClr>
            </a:solidFill>
            <a:prstDash val="solid"/>
          </a:ln>
        </p:spPr>
      </p:sp>
      <p:sp>
        <p:nvSpPr>
          <p:cNvPr id="23" name="span"/>
          <p:cNvSpPr/>
          <p:nvPr/>
        </p:nvSpPr>
        <p:spPr>
          <a:xfrm>
            <a:off x="6031992" y="2959322"/>
            <a:ext cx="384048" cy="280416"/>
          </a:xfrm>
          <a:prstGeom prst="rect">
            <a:avLst/>
          </a:prstGeom>
          <a:solidFill>
            <a:srgbClr val="282C34"/>
          </a:solidFill>
          <a:ln w="12700">
            <a:solidFill>
              <a:srgbClr val="282C34">
                <a:alpha val="0"/>
              </a:srgbClr>
            </a:solidFill>
            <a:prstDash val="solid"/>
          </a:ln>
        </p:spPr>
      </p:sp>
      <p:sp>
        <p:nvSpPr>
          <p:cNvPr id="24" name="span"/>
          <p:cNvSpPr/>
          <p:nvPr/>
        </p:nvSpPr>
        <p:spPr>
          <a:xfrm>
            <a:off x="6416040" y="2959322"/>
            <a:ext cx="128016" cy="280416"/>
          </a:xfrm>
          <a:prstGeom prst="rect">
            <a:avLst/>
          </a:prstGeom>
          <a:solidFill>
            <a:srgbClr val="282C34"/>
          </a:solidFill>
          <a:ln w="12700">
            <a:solidFill>
              <a:srgbClr val="282C34">
                <a:alpha val="0"/>
              </a:srgbClr>
            </a:solidFill>
            <a:prstDash val="solid"/>
          </a:ln>
        </p:spPr>
      </p:sp>
      <p:sp>
        <p:nvSpPr>
          <p:cNvPr id="25" name="span"/>
          <p:cNvSpPr/>
          <p:nvPr/>
        </p:nvSpPr>
        <p:spPr>
          <a:xfrm>
            <a:off x="6544056" y="2959322"/>
            <a:ext cx="256032" cy="280416"/>
          </a:xfrm>
          <a:prstGeom prst="rect">
            <a:avLst/>
          </a:prstGeom>
          <a:solidFill>
            <a:srgbClr val="282C34"/>
          </a:solidFill>
          <a:ln w="12700">
            <a:solidFill>
              <a:srgbClr val="282C34">
                <a:alpha val="0"/>
              </a:srgbClr>
            </a:solidFill>
            <a:prstDash val="solid"/>
          </a:ln>
        </p:spPr>
      </p:sp>
      <p:sp>
        <p:nvSpPr>
          <p:cNvPr id="26" name="span"/>
          <p:cNvSpPr/>
          <p:nvPr/>
        </p:nvSpPr>
        <p:spPr>
          <a:xfrm>
            <a:off x="6800088" y="2959322"/>
            <a:ext cx="256032" cy="280416"/>
          </a:xfrm>
          <a:prstGeom prst="rect">
            <a:avLst/>
          </a:prstGeom>
          <a:solidFill>
            <a:srgbClr val="282C34"/>
          </a:solidFill>
          <a:ln w="12700">
            <a:solidFill>
              <a:srgbClr val="282C34">
                <a:alpha val="0"/>
              </a:srgbClr>
            </a:solidFill>
            <a:prstDash val="solid"/>
          </a:ln>
        </p:spPr>
      </p:sp>
      <p:sp>
        <p:nvSpPr>
          <p:cNvPr id="27" name="span"/>
          <p:cNvSpPr/>
          <p:nvPr/>
        </p:nvSpPr>
        <p:spPr>
          <a:xfrm>
            <a:off x="7056120" y="2959322"/>
            <a:ext cx="256032" cy="280416"/>
          </a:xfrm>
          <a:prstGeom prst="rect">
            <a:avLst/>
          </a:prstGeom>
          <a:solidFill>
            <a:srgbClr val="282C34"/>
          </a:solidFill>
          <a:ln w="12700">
            <a:solidFill>
              <a:srgbClr val="282C34">
                <a:alpha val="0"/>
              </a:srgbClr>
            </a:solidFill>
            <a:prstDash val="solid"/>
          </a:ln>
        </p:spPr>
      </p:sp>
      <p:sp>
        <p:nvSpPr>
          <p:cNvPr id="28" name="span"/>
          <p:cNvSpPr/>
          <p:nvPr/>
        </p:nvSpPr>
        <p:spPr>
          <a:xfrm>
            <a:off x="2063877" y="3239643"/>
            <a:ext cx="256032" cy="280416"/>
          </a:xfrm>
          <a:prstGeom prst="rect">
            <a:avLst/>
          </a:prstGeom>
          <a:solidFill>
            <a:srgbClr val="282C34"/>
          </a:solidFill>
          <a:ln w="12700">
            <a:solidFill>
              <a:srgbClr val="282C34">
                <a:alpha val="0"/>
              </a:srgbClr>
            </a:solidFill>
            <a:prstDash val="solid"/>
          </a:ln>
        </p:spPr>
      </p:sp>
      <p:sp>
        <p:nvSpPr>
          <p:cNvPr id="29" name="span"/>
          <p:cNvSpPr/>
          <p:nvPr/>
        </p:nvSpPr>
        <p:spPr>
          <a:xfrm>
            <a:off x="2319909" y="3239643"/>
            <a:ext cx="7552087" cy="280416"/>
          </a:xfrm>
          <a:prstGeom prst="rect">
            <a:avLst/>
          </a:prstGeom>
          <a:solidFill>
            <a:srgbClr val="282C34"/>
          </a:solidFill>
          <a:ln w="12700">
            <a:solidFill>
              <a:srgbClr val="282C34">
                <a:alpha val="0"/>
              </a:srgbClr>
            </a:solidFill>
            <a:prstDash val="solid"/>
          </a:ln>
        </p:spPr>
      </p:sp>
      <p:sp>
        <p:nvSpPr>
          <p:cNvPr id="30" name="span"/>
          <p:cNvSpPr/>
          <p:nvPr/>
        </p:nvSpPr>
        <p:spPr>
          <a:xfrm>
            <a:off x="2063877" y="3519964"/>
            <a:ext cx="256032" cy="280416"/>
          </a:xfrm>
          <a:prstGeom prst="rect">
            <a:avLst/>
          </a:prstGeom>
          <a:solidFill>
            <a:srgbClr val="282C34"/>
          </a:solidFill>
          <a:ln w="12700">
            <a:solidFill>
              <a:srgbClr val="282C34">
                <a:alpha val="0"/>
              </a:srgbClr>
            </a:solidFill>
            <a:prstDash val="solid"/>
          </a:ln>
        </p:spPr>
      </p:sp>
      <p:sp>
        <p:nvSpPr>
          <p:cNvPr id="31" name="span"/>
          <p:cNvSpPr/>
          <p:nvPr/>
        </p:nvSpPr>
        <p:spPr>
          <a:xfrm>
            <a:off x="2319909" y="3519964"/>
            <a:ext cx="768096" cy="280416"/>
          </a:xfrm>
          <a:prstGeom prst="rect">
            <a:avLst/>
          </a:prstGeom>
          <a:solidFill>
            <a:srgbClr val="282C34"/>
          </a:solidFill>
          <a:ln w="12700">
            <a:solidFill>
              <a:srgbClr val="282C34">
                <a:alpha val="0"/>
              </a:srgbClr>
            </a:solidFill>
            <a:prstDash val="solid"/>
          </a:ln>
        </p:spPr>
      </p:sp>
      <p:sp>
        <p:nvSpPr>
          <p:cNvPr id="32" name="span"/>
          <p:cNvSpPr/>
          <p:nvPr/>
        </p:nvSpPr>
        <p:spPr>
          <a:xfrm>
            <a:off x="3088005" y="3519964"/>
            <a:ext cx="128016" cy="280416"/>
          </a:xfrm>
          <a:prstGeom prst="rect">
            <a:avLst/>
          </a:prstGeom>
          <a:solidFill>
            <a:srgbClr val="282C34"/>
          </a:solidFill>
          <a:ln w="12700">
            <a:solidFill>
              <a:srgbClr val="282C34">
                <a:alpha val="0"/>
              </a:srgbClr>
            </a:solidFill>
            <a:prstDash val="solid"/>
          </a:ln>
        </p:spPr>
      </p:sp>
      <p:sp>
        <p:nvSpPr>
          <p:cNvPr id="33" name="span"/>
          <p:cNvSpPr/>
          <p:nvPr/>
        </p:nvSpPr>
        <p:spPr>
          <a:xfrm>
            <a:off x="3216021" y="3519964"/>
            <a:ext cx="1408081" cy="280416"/>
          </a:xfrm>
          <a:prstGeom prst="rect">
            <a:avLst/>
          </a:prstGeom>
          <a:solidFill>
            <a:srgbClr val="282C34"/>
          </a:solidFill>
          <a:ln w="12700">
            <a:solidFill>
              <a:srgbClr val="282C34">
                <a:alpha val="0"/>
              </a:srgbClr>
            </a:solidFill>
            <a:prstDash val="solid"/>
          </a:ln>
        </p:spPr>
      </p:sp>
      <p:sp>
        <p:nvSpPr>
          <p:cNvPr id="34" name="span"/>
          <p:cNvSpPr/>
          <p:nvPr/>
        </p:nvSpPr>
        <p:spPr>
          <a:xfrm>
            <a:off x="4624102" y="3519964"/>
            <a:ext cx="128016" cy="280416"/>
          </a:xfrm>
          <a:prstGeom prst="rect">
            <a:avLst/>
          </a:prstGeom>
          <a:solidFill>
            <a:srgbClr val="282C34"/>
          </a:solidFill>
          <a:ln w="12700">
            <a:solidFill>
              <a:srgbClr val="282C34">
                <a:alpha val="0"/>
              </a:srgbClr>
            </a:solidFill>
            <a:prstDash val="solid"/>
          </a:ln>
        </p:spPr>
      </p:sp>
      <p:sp>
        <p:nvSpPr>
          <p:cNvPr id="35" name="span"/>
          <p:cNvSpPr/>
          <p:nvPr/>
        </p:nvSpPr>
        <p:spPr>
          <a:xfrm>
            <a:off x="4752118" y="3519964"/>
            <a:ext cx="128016" cy="280416"/>
          </a:xfrm>
          <a:prstGeom prst="rect">
            <a:avLst/>
          </a:prstGeom>
          <a:solidFill>
            <a:srgbClr val="282C34"/>
          </a:solidFill>
          <a:ln w="12700">
            <a:solidFill>
              <a:srgbClr val="282C34">
                <a:alpha val="0"/>
              </a:srgbClr>
            </a:solidFill>
            <a:prstDash val="solid"/>
          </a:ln>
        </p:spPr>
      </p:sp>
      <p:sp>
        <p:nvSpPr>
          <p:cNvPr id="36" name="span"/>
          <p:cNvSpPr/>
          <p:nvPr/>
        </p:nvSpPr>
        <p:spPr>
          <a:xfrm>
            <a:off x="4880134" y="3519964"/>
            <a:ext cx="256032" cy="280416"/>
          </a:xfrm>
          <a:prstGeom prst="rect">
            <a:avLst/>
          </a:prstGeom>
          <a:solidFill>
            <a:srgbClr val="282C34"/>
          </a:solidFill>
          <a:ln w="12700">
            <a:solidFill>
              <a:srgbClr val="282C34">
                <a:alpha val="0"/>
              </a:srgbClr>
            </a:solidFill>
            <a:prstDash val="solid"/>
          </a:ln>
        </p:spPr>
      </p:sp>
      <p:sp>
        <p:nvSpPr>
          <p:cNvPr id="37" name="span"/>
          <p:cNvSpPr/>
          <p:nvPr/>
        </p:nvSpPr>
        <p:spPr>
          <a:xfrm>
            <a:off x="5136166" y="3519964"/>
            <a:ext cx="128016" cy="280416"/>
          </a:xfrm>
          <a:prstGeom prst="rect">
            <a:avLst/>
          </a:prstGeom>
          <a:solidFill>
            <a:srgbClr val="282C34"/>
          </a:solidFill>
          <a:ln w="12700">
            <a:solidFill>
              <a:srgbClr val="282C34">
                <a:alpha val="0"/>
              </a:srgbClr>
            </a:solidFill>
            <a:prstDash val="solid"/>
          </a:ln>
        </p:spPr>
      </p:sp>
      <p:sp>
        <p:nvSpPr>
          <p:cNvPr id="38" name="span"/>
          <p:cNvSpPr/>
          <p:nvPr/>
        </p:nvSpPr>
        <p:spPr>
          <a:xfrm>
            <a:off x="5264182" y="3519964"/>
            <a:ext cx="128016" cy="280416"/>
          </a:xfrm>
          <a:prstGeom prst="rect">
            <a:avLst/>
          </a:prstGeom>
          <a:solidFill>
            <a:srgbClr val="282C34"/>
          </a:solidFill>
          <a:ln w="12700">
            <a:solidFill>
              <a:srgbClr val="282C34">
                <a:alpha val="0"/>
              </a:srgbClr>
            </a:solidFill>
            <a:prstDash val="solid"/>
          </a:ln>
        </p:spPr>
      </p:sp>
      <p:sp>
        <p:nvSpPr>
          <p:cNvPr id="39" name="span"/>
          <p:cNvSpPr/>
          <p:nvPr/>
        </p:nvSpPr>
        <p:spPr>
          <a:xfrm>
            <a:off x="2063877" y="3800285"/>
            <a:ext cx="256032" cy="280416"/>
          </a:xfrm>
          <a:prstGeom prst="rect">
            <a:avLst/>
          </a:prstGeom>
          <a:solidFill>
            <a:srgbClr val="282C34"/>
          </a:solidFill>
          <a:ln w="12700">
            <a:solidFill>
              <a:srgbClr val="282C34">
                <a:alpha val="0"/>
              </a:srgbClr>
            </a:solidFill>
            <a:prstDash val="solid"/>
          </a:ln>
        </p:spPr>
      </p:sp>
      <p:sp>
        <p:nvSpPr>
          <p:cNvPr id="40" name="span"/>
          <p:cNvSpPr/>
          <p:nvPr/>
        </p:nvSpPr>
        <p:spPr>
          <a:xfrm>
            <a:off x="2063877" y="4360926"/>
            <a:ext cx="512064" cy="280416"/>
          </a:xfrm>
          <a:prstGeom prst="rect">
            <a:avLst/>
          </a:prstGeom>
          <a:solidFill>
            <a:srgbClr val="282C34"/>
          </a:solidFill>
          <a:ln w="12700">
            <a:solidFill>
              <a:srgbClr val="282C34">
                <a:alpha val="0"/>
              </a:srgbClr>
            </a:solidFill>
            <a:prstDash val="solid"/>
          </a:ln>
        </p:spPr>
      </p:sp>
      <p:sp>
        <p:nvSpPr>
          <p:cNvPr id="41" name="span"/>
          <p:cNvSpPr/>
          <p:nvPr/>
        </p:nvSpPr>
        <p:spPr>
          <a:xfrm>
            <a:off x="2575941" y="4360926"/>
            <a:ext cx="128016" cy="280416"/>
          </a:xfrm>
          <a:prstGeom prst="rect">
            <a:avLst/>
          </a:prstGeom>
          <a:solidFill>
            <a:srgbClr val="282C34"/>
          </a:solidFill>
          <a:ln w="12700">
            <a:solidFill>
              <a:srgbClr val="282C34">
                <a:alpha val="0"/>
              </a:srgbClr>
            </a:solidFill>
            <a:prstDash val="solid"/>
          </a:ln>
        </p:spPr>
      </p:sp>
      <p:sp>
        <p:nvSpPr>
          <p:cNvPr id="42" name="span"/>
          <p:cNvSpPr/>
          <p:nvPr/>
        </p:nvSpPr>
        <p:spPr>
          <a:xfrm>
            <a:off x="2703957" y="4360926"/>
            <a:ext cx="3456051" cy="280416"/>
          </a:xfrm>
          <a:prstGeom prst="rect">
            <a:avLst/>
          </a:prstGeom>
          <a:solidFill>
            <a:srgbClr val="282C34"/>
          </a:solidFill>
          <a:ln w="12700">
            <a:solidFill>
              <a:srgbClr val="282C34">
                <a:alpha val="0"/>
              </a:srgbClr>
            </a:solidFill>
            <a:prstDash val="solid"/>
          </a:ln>
        </p:spPr>
      </p:sp>
      <p:sp>
        <p:nvSpPr>
          <p:cNvPr id="43" name="span"/>
          <p:cNvSpPr/>
          <p:nvPr/>
        </p:nvSpPr>
        <p:spPr>
          <a:xfrm>
            <a:off x="6160008" y="4360926"/>
            <a:ext cx="256032" cy="280416"/>
          </a:xfrm>
          <a:prstGeom prst="rect">
            <a:avLst/>
          </a:prstGeom>
          <a:solidFill>
            <a:srgbClr val="282C34"/>
          </a:solidFill>
          <a:ln w="12700">
            <a:solidFill>
              <a:srgbClr val="282C34">
                <a:alpha val="0"/>
              </a:srgbClr>
            </a:solidFill>
            <a:prstDash val="solid"/>
          </a:ln>
        </p:spPr>
      </p:sp>
      <p:sp>
        <p:nvSpPr>
          <p:cNvPr id="44" name="span"/>
          <p:cNvSpPr/>
          <p:nvPr/>
        </p:nvSpPr>
        <p:spPr>
          <a:xfrm>
            <a:off x="6416040" y="4360926"/>
            <a:ext cx="640080" cy="280416"/>
          </a:xfrm>
          <a:prstGeom prst="rect">
            <a:avLst/>
          </a:prstGeom>
          <a:solidFill>
            <a:srgbClr val="282C34"/>
          </a:solidFill>
          <a:ln w="12700">
            <a:solidFill>
              <a:srgbClr val="282C34">
                <a:alpha val="0"/>
              </a:srgbClr>
            </a:solidFill>
            <a:prstDash val="solid"/>
          </a:ln>
        </p:spPr>
      </p:sp>
      <p:sp>
        <p:nvSpPr>
          <p:cNvPr id="45" name="span"/>
          <p:cNvSpPr/>
          <p:nvPr/>
        </p:nvSpPr>
        <p:spPr>
          <a:xfrm>
            <a:off x="7056120" y="4360926"/>
            <a:ext cx="256032" cy="280416"/>
          </a:xfrm>
          <a:prstGeom prst="rect">
            <a:avLst/>
          </a:prstGeom>
          <a:solidFill>
            <a:srgbClr val="282C34"/>
          </a:solidFill>
          <a:ln w="12700">
            <a:solidFill>
              <a:srgbClr val="282C34">
                <a:alpha val="0"/>
              </a:srgbClr>
            </a:solidFill>
            <a:prstDash val="solid"/>
          </a:ln>
        </p:spPr>
      </p:sp>
      <p:sp>
        <p:nvSpPr>
          <p:cNvPr id="46" name="span"/>
          <p:cNvSpPr/>
          <p:nvPr/>
        </p:nvSpPr>
        <p:spPr>
          <a:xfrm>
            <a:off x="7312152" y="4360926"/>
            <a:ext cx="128016" cy="280416"/>
          </a:xfrm>
          <a:prstGeom prst="rect">
            <a:avLst/>
          </a:prstGeom>
          <a:solidFill>
            <a:srgbClr val="282C34"/>
          </a:solidFill>
          <a:ln w="12700">
            <a:solidFill>
              <a:srgbClr val="282C34">
                <a:alpha val="0"/>
              </a:srgbClr>
            </a:solidFill>
            <a:prstDash val="solid"/>
          </a:ln>
        </p:spPr>
      </p:sp>
      <p:sp>
        <p:nvSpPr>
          <p:cNvPr id="47" name="span"/>
          <p:cNvSpPr/>
          <p:nvPr/>
        </p:nvSpPr>
        <p:spPr>
          <a:xfrm>
            <a:off x="7440168" y="4360926"/>
            <a:ext cx="256032" cy="280416"/>
          </a:xfrm>
          <a:prstGeom prst="rect">
            <a:avLst/>
          </a:prstGeom>
          <a:solidFill>
            <a:srgbClr val="282C34"/>
          </a:solidFill>
          <a:ln w="12700">
            <a:solidFill>
              <a:srgbClr val="282C34">
                <a:alpha val="0"/>
              </a:srgbClr>
            </a:solidFill>
            <a:prstDash val="solid"/>
          </a:ln>
        </p:spPr>
      </p:sp>
      <p:sp>
        <p:nvSpPr>
          <p:cNvPr id="48" name="span"/>
          <p:cNvSpPr/>
          <p:nvPr/>
        </p:nvSpPr>
        <p:spPr>
          <a:xfrm>
            <a:off x="7696200" y="4360926"/>
            <a:ext cx="256032" cy="280416"/>
          </a:xfrm>
          <a:prstGeom prst="rect">
            <a:avLst/>
          </a:prstGeom>
          <a:solidFill>
            <a:srgbClr val="282C34"/>
          </a:solidFill>
          <a:ln w="12700">
            <a:solidFill>
              <a:srgbClr val="282C34">
                <a:alpha val="0"/>
              </a:srgbClr>
            </a:solidFill>
            <a:prstDash val="solid"/>
          </a:ln>
        </p:spPr>
      </p:sp>
      <p:sp>
        <p:nvSpPr>
          <p:cNvPr id="49" name="span"/>
          <p:cNvSpPr/>
          <p:nvPr/>
        </p:nvSpPr>
        <p:spPr>
          <a:xfrm>
            <a:off x="7952232" y="4360926"/>
            <a:ext cx="256032" cy="280416"/>
          </a:xfrm>
          <a:prstGeom prst="rect">
            <a:avLst/>
          </a:prstGeom>
          <a:solidFill>
            <a:srgbClr val="282C34"/>
          </a:solidFill>
          <a:ln w="12700">
            <a:solidFill>
              <a:srgbClr val="282C34">
                <a:alpha val="0"/>
              </a:srgbClr>
            </a:solidFill>
            <a:prstDash val="solid"/>
          </a:ln>
        </p:spPr>
      </p:sp>
      <p:sp>
        <p:nvSpPr>
          <p:cNvPr id="50" name="span"/>
          <p:cNvSpPr/>
          <p:nvPr/>
        </p:nvSpPr>
        <p:spPr>
          <a:xfrm>
            <a:off x="2063877" y="4641247"/>
            <a:ext cx="256032" cy="280416"/>
          </a:xfrm>
          <a:prstGeom prst="rect">
            <a:avLst/>
          </a:prstGeom>
          <a:solidFill>
            <a:srgbClr val="282C34"/>
          </a:solidFill>
          <a:ln w="12700">
            <a:solidFill>
              <a:srgbClr val="282C34">
                <a:alpha val="0"/>
              </a:srgbClr>
            </a:solidFill>
            <a:prstDash val="solid"/>
          </a:ln>
        </p:spPr>
      </p:sp>
      <p:sp>
        <p:nvSpPr>
          <p:cNvPr id="51" name="span"/>
          <p:cNvSpPr/>
          <p:nvPr/>
        </p:nvSpPr>
        <p:spPr>
          <a:xfrm>
            <a:off x="2319909" y="4641247"/>
            <a:ext cx="7680103" cy="280416"/>
          </a:xfrm>
          <a:prstGeom prst="rect">
            <a:avLst/>
          </a:prstGeom>
          <a:solidFill>
            <a:srgbClr val="282C34"/>
          </a:solidFill>
          <a:ln w="12700">
            <a:solidFill>
              <a:srgbClr val="282C34">
                <a:alpha val="0"/>
              </a:srgbClr>
            </a:solidFill>
            <a:prstDash val="solid"/>
          </a:ln>
        </p:spPr>
      </p:sp>
      <p:sp>
        <p:nvSpPr>
          <p:cNvPr id="52" name="span"/>
          <p:cNvSpPr/>
          <p:nvPr/>
        </p:nvSpPr>
        <p:spPr>
          <a:xfrm>
            <a:off x="2063877" y="4921568"/>
            <a:ext cx="256032" cy="280416"/>
          </a:xfrm>
          <a:prstGeom prst="rect">
            <a:avLst/>
          </a:prstGeom>
          <a:solidFill>
            <a:srgbClr val="282C34"/>
          </a:solidFill>
          <a:ln w="12700">
            <a:solidFill>
              <a:srgbClr val="282C34">
                <a:alpha val="0"/>
              </a:srgbClr>
            </a:solidFill>
            <a:prstDash val="solid"/>
          </a:ln>
        </p:spPr>
      </p:sp>
      <p:sp>
        <p:nvSpPr>
          <p:cNvPr id="53" name="span"/>
          <p:cNvSpPr/>
          <p:nvPr/>
        </p:nvSpPr>
        <p:spPr>
          <a:xfrm>
            <a:off x="2319909" y="4921568"/>
            <a:ext cx="3072098" cy="280416"/>
          </a:xfrm>
          <a:prstGeom prst="rect">
            <a:avLst/>
          </a:prstGeom>
          <a:solidFill>
            <a:srgbClr val="282C34"/>
          </a:solidFill>
          <a:ln w="12700">
            <a:solidFill>
              <a:srgbClr val="282C34">
                <a:alpha val="0"/>
              </a:srgbClr>
            </a:solidFill>
            <a:prstDash val="solid"/>
          </a:ln>
        </p:spPr>
      </p:sp>
      <p:sp>
        <p:nvSpPr>
          <p:cNvPr id="54" name="span"/>
          <p:cNvSpPr/>
          <p:nvPr/>
        </p:nvSpPr>
        <p:spPr>
          <a:xfrm>
            <a:off x="2063877" y="5201888"/>
            <a:ext cx="256032" cy="280416"/>
          </a:xfrm>
          <a:prstGeom prst="rect">
            <a:avLst/>
          </a:prstGeom>
          <a:solidFill>
            <a:srgbClr val="282C34"/>
          </a:solidFill>
          <a:ln w="12700">
            <a:solidFill>
              <a:srgbClr val="282C34">
                <a:alpha val="0"/>
              </a:srgbClr>
            </a:solidFill>
            <a:prstDash val="solid"/>
          </a:ln>
        </p:spPr>
      </p:sp>
      <p:sp>
        <p:nvSpPr>
          <p:cNvPr id="55" name="span"/>
          <p:cNvSpPr/>
          <p:nvPr/>
        </p:nvSpPr>
        <p:spPr>
          <a:xfrm>
            <a:off x="2319909" y="5201888"/>
            <a:ext cx="768096" cy="280416"/>
          </a:xfrm>
          <a:prstGeom prst="rect">
            <a:avLst/>
          </a:prstGeom>
          <a:solidFill>
            <a:srgbClr val="282C34"/>
          </a:solidFill>
          <a:ln w="12700">
            <a:solidFill>
              <a:srgbClr val="282C34">
                <a:alpha val="0"/>
              </a:srgbClr>
            </a:solidFill>
            <a:prstDash val="solid"/>
          </a:ln>
        </p:spPr>
      </p:sp>
      <p:sp>
        <p:nvSpPr>
          <p:cNvPr id="56" name="span"/>
          <p:cNvSpPr/>
          <p:nvPr/>
        </p:nvSpPr>
        <p:spPr>
          <a:xfrm>
            <a:off x="3088005" y="5201888"/>
            <a:ext cx="128016" cy="280416"/>
          </a:xfrm>
          <a:prstGeom prst="rect">
            <a:avLst/>
          </a:prstGeom>
          <a:solidFill>
            <a:srgbClr val="282C34"/>
          </a:solidFill>
          <a:ln w="12700">
            <a:solidFill>
              <a:srgbClr val="282C34">
                <a:alpha val="0"/>
              </a:srgbClr>
            </a:solidFill>
            <a:prstDash val="solid"/>
          </a:ln>
        </p:spPr>
      </p:sp>
      <p:sp>
        <p:nvSpPr>
          <p:cNvPr id="57" name="span"/>
          <p:cNvSpPr/>
          <p:nvPr/>
        </p:nvSpPr>
        <p:spPr>
          <a:xfrm>
            <a:off x="3216021" y="5201888"/>
            <a:ext cx="1408081" cy="280416"/>
          </a:xfrm>
          <a:prstGeom prst="rect">
            <a:avLst/>
          </a:prstGeom>
          <a:solidFill>
            <a:srgbClr val="282C34"/>
          </a:solidFill>
          <a:ln w="12700">
            <a:solidFill>
              <a:srgbClr val="282C34">
                <a:alpha val="0"/>
              </a:srgbClr>
            </a:solidFill>
            <a:prstDash val="solid"/>
          </a:ln>
        </p:spPr>
      </p:sp>
      <p:sp>
        <p:nvSpPr>
          <p:cNvPr id="58" name="span"/>
          <p:cNvSpPr/>
          <p:nvPr/>
        </p:nvSpPr>
        <p:spPr>
          <a:xfrm>
            <a:off x="4624102" y="5201888"/>
            <a:ext cx="128016" cy="280416"/>
          </a:xfrm>
          <a:prstGeom prst="rect">
            <a:avLst/>
          </a:prstGeom>
          <a:solidFill>
            <a:srgbClr val="282C34"/>
          </a:solidFill>
          <a:ln w="12700">
            <a:solidFill>
              <a:srgbClr val="282C34">
                <a:alpha val="0"/>
              </a:srgbClr>
            </a:solidFill>
            <a:prstDash val="solid"/>
          </a:ln>
        </p:spPr>
      </p:sp>
      <p:sp>
        <p:nvSpPr>
          <p:cNvPr id="59" name="span"/>
          <p:cNvSpPr/>
          <p:nvPr/>
        </p:nvSpPr>
        <p:spPr>
          <a:xfrm>
            <a:off x="4752118" y="5201888"/>
            <a:ext cx="128016" cy="280416"/>
          </a:xfrm>
          <a:prstGeom prst="rect">
            <a:avLst/>
          </a:prstGeom>
          <a:solidFill>
            <a:srgbClr val="282C34"/>
          </a:solidFill>
          <a:ln w="12700">
            <a:solidFill>
              <a:srgbClr val="282C34">
                <a:alpha val="0"/>
              </a:srgbClr>
            </a:solidFill>
            <a:prstDash val="solid"/>
          </a:ln>
        </p:spPr>
      </p:sp>
      <p:sp>
        <p:nvSpPr>
          <p:cNvPr id="60" name="span"/>
          <p:cNvSpPr/>
          <p:nvPr/>
        </p:nvSpPr>
        <p:spPr>
          <a:xfrm>
            <a:off x="4880134" y="5201888"/>
            <a:ext cx="256032" cy="280416"/>
          </a:xfrm>
          <a:prstGeom prst="rect">
            <a:avLst/>
          </a:prstGeom>
          <a:solidFill>
            <a:srgbClr val="282C34"/>
          </a:solidFill>
          <a:ln w="12700">
            <a:solidFill>
              <a:srgbClr val="282C34">
                <a:alpha val="0"/>
              </a:srgbClr>
            </a:solidFill>
            <a:prstDash val="solid"/>
          </a:ln>
        </p:spPr>
      </p:sp>
      <p:sp>
        <p:nvSpPr>
          <p:cNvPr id="61" name="span"/>
          <p:cNvSpPr/>
          <p:nvPr/>
        </p:nvSpPr>
        <p:spPr>
          <a:xfrm>
            <a:off x="5136166" y="5201888"/>
            <a:ext cx="128016" cy="280416"/>
          </a:xfrm>
          <a:prstGeom prst="rect">
            <a:avLst/>
          </a:prstGeom>
          <a:solidFill>
            <a:srgbClr val="282C34"/>
          </a:solidFill>
          <a:ln w="12700">
            <a:solidFill>
              <a:srgbClr val="282C34">
                <a:alpha val="0"/>
              </a:srgbClr>
            </a:solidFill>
            <a:prstDash val="solid"/>
          </a:ln>
        </p:spPr>
      </p:sp>
      <p:sp>
        <p:nvSpPr>
          <p:cNvPr id="62" name="span"/>
          <p:cNvSpPr/>
          <p:nvPr/>
        </p:nvSpPr>
        <p:spPr>
          <a:xfrm>
            <a:off x="5264182" y="5201888"/>
            <a:ext cx="128016" cy="280416"/>
          </a:xfrm>
          <a:prstGeom prst="rect">
            <a:avLst/>
          </a:prstGeom>
          <a:solidFill>
            <a:srgbClr val="282C34"/>
          </a:solidFill>
          <a:ln w="12700">
            <a:solidFill>
              <a:srgbClr val="282C34">
                <a:alpha val="0"/>
              </a:srgbClr>
            </a:solidFill>
            <a:prstDash val="solid"/>
          </a:ln>
        </p:spPr>
      </p:sp>
      <p:sp>
        <p:nvSpPr>
          <p:cNvPr id="63" name="span"/>
          <p:cNvSpPr/>
          <p:nvPr/>
        </p:nvSpPr>
        <p:spPr>
          <a:xfrm>
            <a:off x="2063877" y="5482209"/>
            <a:ext cx="256032" cy="280416"/>
          </a:xfrm>
          <a:prstGeom prst="rect">
            <a:avLst/>
          </a:prstGeom>
          <a:solidFill>
            <a:srgbClr val="282C34"/>
          </a:solidFill>
          <a:ln w="12700">
            <a:solidFill>
              <a:srgbClr val="282C34">
                <a:alpha val="0"/>
              </a:srgbClr>
            </a:solidFill>
            <a:prstDash val="solid"/>
          </a:ln>
        </p:spPr>
      </p:sp>
      <p:sp>
        <p:nvSpPr>
          <p:cNvPr id="64" name="pre.freya@code:code"/>
          <p:cNvSpPr/>
          <p:nvPr/>
        </p:nvSpPr>
        <p:spPr>
          <a:xfrm>
            <a:off x="2063877" y="2118360"/>
            <a:ext cx="8149446" cy="3644265"/>
          </a:xfrm>
          <a:prstGeom prst="rect">
            <a:avLst/>
          </a:prstGeom>
          <a:noFill/>
          <a:ln/>
        </p:spPr>
        <p:txBody>
          <a:bodyPr wrap="none" lIns="0" tIns="0" rIns="0" bIns="0" rtlCol="0" anchor="t"/>
          <a:lstStyle/>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assert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from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'node:assert'</a:t>
            </a:r>
            <a:endParaRPr lang="en-US" sz="1680" dirty="0"/>
          </a:p>
          <a:p>
            <a:pPr algn="l" indent="0" marL="0">
              <a:lnSpc>
                <a:spcPts val="2207"/>
              </a:lnSpc>
              <a:buNone/>
            </a:pPr>
            <a:r>
              <a:rPr lang="en-US" sz="1680" u="none" dirty="0">
                <a:solidFill>
                  <a:srgbClr val="C678DD"/>
                </a:solidFill>
                <a:latin typeface="Roboto Mono" pitchFamily="34" charset="0"/>
                <a:ea typeface="Roboto Mono" pitchFamily="34" charset="-122"/>
                <a:cs typeface="Roboto Mono" pitchFamily="34" charset="-120"/>
              </a:rPr>
              <a:t>import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test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from</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98C379"/>
                </a:solidFill>
                <a:latin typeface="Roboto Mono" pitchFamily="34" charset="0"/>
                <a:ea typeface="Roboto Mono" pitchFamily="34" charset="-122"/>
                <a:cs typeface="Roboto Mono" pitchFamily="34" charset="-120"/>
              </a:rPr>
              <a:t>'node:test'</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61AFEF"/>
                </a:solidFill>
                <a:latin typeface="Roboto Mono" pitchFamily="34" charset="0"/>
                <a:ea typeface="Roboto Mono" pitchFamily="34" charset="-122"/>
                <a:cs typeface="Roboto Mono" pitchFamily="34" charset="-120"/>
              </a:rPr>
              <a:t>test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'synchronous passing test'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=&gt;</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7F848E"/>
                </a:solidFill>
                <a:latin typeface="Roboto Mono" pitchFamily="34" charset="0"/>
                <a:ea typeface="Roboto Mono" pitchFamily="34" charset="-122"/>
                <a:cs typeface="Roboto Mono" pitchFamily="34" charset="-120"/>
              </a:rPr>
              <a:t>// This test passes because it does not throw an exception.</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assert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strictEqual</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D19A66"/>
                </a:solidFill>
                <a:latin typeface="Roboto Mono" pitchFamily="34" charset="0"/>
                <a:ea typeface="Roboto Mono" pitchFamily="34" charset="-122"/>
                <a:cs typeface="Roboto Mono" pitchFamily="34" charset="-120"/>
              </a:rPr>
              <a:t>1</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D19A66"/>
                </a:solidFill>
                <a:latin typeface="Roboto Mono" pitchFamily="34" charset="0"/>
                <a:ea typeface="Roboto Mono" pitchFamily="34" charset="-122"/>
                <a:cs typeface="Roboto Mono" pitchFamily="34" charset="-120"/>
              </a:rPr>
              <a:t>1</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endParaRPr lang="en-US" sz="1680" dirty="0"/>
          </a:p>
          <a:p>
            <a:pPr algn="l" indent="0" marL="0">
              <a:lnSpc>
                <a:spcPts val="2207"/>
              </a:lnSpc>
              <a:buNone/>
            </a:pPr>
            <a:r>
              <a:rPr lang="en-US" sz="1680" u="none" dirty="0">
                <a:solidFill>
                  <a:srgbClr val="61AFEF"/>
                </a:solidFill>
                <a:latin typeface="Roboto Mono" pitchFamily="34" charset="0"/>
                <a:ea typeface="Roboto Mono" pitchFamily="34" charset="-122"/>
                <a:cs typeface="Roboto Mono" pitchFamily="34" charset="-120"/>
              </a:rPr>
              <a:t>test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98C379"/>
                </a:solidFill>
                <a:latin typeface="Roboto Mono" pitchFamily="34" charset="0"/>
                <a:ea typeface="Roboto Mono" pitchFamily="34" charset="-122"/>
                <a:cs typeface="Roboto Mono" pitchFamily="34" charset="-120"/>
              </a:rPr>
              <a:t>'asynchronous failing test'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async</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06C75"/>
                </a:solidFill>
                <a:latin typeface="Roboto Mono" pitchFamily="34" charset="0"/>
                <a:ea typeface="Roboto Mono" pitchFamily="34" charset="-122"/>
                <a:cs typeface="Roboto Mono" pitchFamily="34" charset="-120"/>
              </a:rPr>
              <a:t>t</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C678DD"/>
                </a:solidFill>
                <a:latin typeface="Roboto Mono" pitchFamily="34" charset="0"/>
                <a:ea typeface="Roboto Mono" pitchFamily="34" charset="-122"/>
                <a:cs typeface="Roboto Mono" pitchFamily="34" charset="-120"/>
              </a:rPr>
              <a:t>=&gt;</a:t>
            </a:r>
            <a:r>
              <a:rPr lang="en-US" sz="1680" u="none" dirty="0">
                <a:solidFill>
                  <a:srgbClr val="ABB2BF"/>
                </a:solidFill>
                <a:latin typeface="Roboto Mono" pitchFamily="34" charset="0"/>
                <a:ea typeface="Roboto Mono" pitchFamily="34" charset="-122"/>
                <a:cs typeface="Roboto Mono" pitchFamily="34" charset="-120"/>
              </a:rPr>
              <a: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7F848E"/>
                </a:solidFill>
                <a:latin typeface="Roboto Mono" pitchFamily="34" charset="0"/>
                <a:ea typeface="Roboto Mono" pitchFamily="34" charset="-122"/>
                <a:cs typeface="Roboto Mono" pitchFamily="34" charset="-120"/>
              </a:rPr>
              <a:t>// This test fails because the Promise returned by the async</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7F848E"/>
                </a:solidFill>
                <a:latin typeface="Roboto Mono" pitchFamily="34" charset="0"/>
                <a:ea typeface="Roboto Mono" pitchFamily="34" charset="-122"/>
                <a:cs typeface="Roboto Mono" pitchFamily="34" charset="-120"/>
              </a:rPr>
              <a:t>// function is rejected.</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E5C07B"/>
                </a:solidFill>
                <a:latin typeface="Roboto Mono" pitchFamily="34" charset="0"/>
                <a:ea typeface="Roboto Mono" pitchFamily="34" charset="-122"/>
                <a:cs typeface="Roboto Mono" pitchFamily="34" charset="-120"/>
              </a:rPr>
              <a:t>assert</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strictEqual</a:t>
            </a:r>
            <a:r>
              <a:rPr lang="en-US" sz="1680" u="none" dirty="0">
                <a:solidFill>
                  <a:srgbClr val="ABB2BF"/>
                </a:solidFill>
                <a:latin typeface="Roboto Mono" pitchFamily="34" charset="0"/>
                <a:ea typeface="Roboto Mono" pitchFamily="34" charset="-122"/>
                <a:cs typeface="Roboto Mono" pitchFamily="34" charset="-120"/>
              </a:rPr>
              <a:t>(</a:t>
            </a:r>
            <a:r>
              <a:rPr lang="en-US" sz="1680" u="none" dirty="0">
                <a:solidFill>
                  <a:srgbClr val="D19A66"/>
                </a:solidFill>
                <a:latin typeface="Roboto Mono" pitchFamily="34" charset="0"/>
                <a:ea typeface="Roboto Mono" pitchFamily="34" charset="-122"/>
                <a:cs typeface="Roboto Mono" pitchFamily="34" charset="-120"/>
              </a:rPr>
              <a:t>1</a:t>
            </a:r>
            <a:r>
              <a:rPr lang="en-US" sz="1680" u="none" dirty="0">
                <a:solidFill>
                  <a:srgbClr val="ABB2BF"/>
                </a:solidFill>
                <a:latin typeface="Roboto Mono" pitchFamily="34" charset="0"/>
                <a:ea typeface="Roboto Mono" pitchFamily="34" charset="-122"/>
                <a:cs typeface="Roboto Mono" pitchFamily="34" charset="-120"/>
              </a:rPr>
              <a:t>, </a:t>
            </a:r>
            <a:r>
              <a:rPr lang="en-US" sz="1680" u="none" dirty="0">
                <a:solidFill>
                  <a:srgbClr val="D19A66"/>
                </a:solidFill>
                <a:latin typeface="Roboto Mono" pitchFamily="34" charset="0"/>
                <a:ea typeface="Roboto Mono" pitchFamily="34" charset="-122"/>
                <a:cs typeface="Roboto Mono" pitchFamily="34" charset="-120"/>
              </a:rPr>
              <a:t>2</a:t>
            </a:r>
            <a:r>
              <a:rPr lang="en-US" sz="1680" u="none" dirty="0">
                <a:solidFill>
                  <a:srgbClr val="ABB2BF"/>
                </a:solidFill>
                <a:latin typeface="Roboto Mono" pitchFamily="34" charset="0"/>
                <a:ea typeface="Roboto Mono" pitchFamily="34" charset="-122"/>
                <a:cs typeface="Roboto Mono" pitchFamily="34" charset="-120"/>
              </a:rPr>
              <a: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65"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3" name="article.freya@slide.theme@default.talk@co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5688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WebSocket</a:t>
            </a:r>
            <a:endParaRPr lang="en-US" sz="3240" dirty="0"/>
          </a:p>
        </p:txBody>
      </p:sp>
      <p:sp>
        <p:nvSpPr>
          <p:cNvPr id="5" name="span"/>
          <p:cNvSpPr/>
          <p:nvPr/>
        </p:nvSpPr>
        <p:spPr>
          <a:xfrm>
            <a:off x="487680" y="1571625"/>
            <a:ext cx="8411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Thanks</a:t>
            </a:r>
            <a:endParaRPr lang="en-US" sz="1944" dirty="0"/>
          </a:p>
        </p:txBody>
      </p:sp>
      <p:sp>
        <p:nvSpPr>
          <p:cNvPr id="6" name="span"/>
          <p:cNvSpPr/>
          <p:nvPr/>
        </p:nvSpPr>
        <p:spPr>
          <a:xfrm>
            <a:off x="3366897"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7" name="span"/>
          <p:cNvSpPr/>
          <p:nvPr/>
        </p:nvSpPr>
        <p:spPr>
          <a:xfrm>
            <a:off x="3750469" y="1571625"/>
            <a:ext cx="1551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implementing</a:t>
            </a:r>
            <a:endParaRPr lang="en-US" sz="1944" dirty="0"/>
          </a:p>
        </p:txBody>
      </p:sp>
      <p:sp>
        <p:nvSpPr>
          <p:cNvPr id="8" name="span"/>
          <p:cNvSpPr/>
          <p:nvPr/>
        </p:nvSpPr>
        <p:spPr>
          <a:xfrm>
            <a:off x="5371338" y="1571625"/>
            <a:ext cx="4737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9" name="em"/>
          <p:cNvSpPr/>
          <p:nvPr/>
        </p:nvSpPr>
        <p:spPr>
          <a:xfrm>
            <a:off x="1398270" y="1571625"/>
            <a:ext cx="105946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Matthew</a:t>
            </a:r>
            <a:endParaRPr lang="en-US" sz="1944" dirty="0"/>
          </a:p>
        </p:txBody>
      </p:sp>
      <p:sp>
        <p:nvSpPr>
          <p:cNvPr id="10" name="em"/>
          <p:cNvSpPr/>
          <p:nvPr/>
        </p:nvSpPr>
        <p:spPr>
          <a:xfrm>
            <a:off x="2516124" y="1571625"/>
            <a:ext cx="78133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Aitken</a:t>
            </a:r>
            <a:endParaRPr lang="en-US" sz="1944" dirty="0"/>
          </a:p>
        </p:txBody>
      </p:sp>
      <p:sp>
        <p:nvSpPr>
          <p:cNvPr id="11" name="pre.freya@code"/>
          <p:cNvSpPr/>
          <p:nvPr/>
        </p:nvSpPr>
        <p:spPr>
          <a:xfrm>
            <a:off x="3280029" y="2724055"/>
            <a:ext cx="5631942" cy="3290888"/>
          </a:xfrm>
          <a:prstGeom prst="roundRect">
            <a:avLst>
              <a:gd name="adj" fmla="val 1852"/>
            </a:avLst>
          </a:prstGeom>
          <a:solidFill>
            <a:srgbClr val="282C34"/>
          </a:solidFill>
          <a:ln w="12700">
            <a:solidFill>
              <a:srgbClr val="282C34">
                <a:alpha val="0"/>
              </a:srgbClr>
            </a:solidFill>
            <a:prstDash val="solid"/>
          </a:ln>
        </p:spPr>
      </p:sp>
      <p:sp>
        <p:nvSpPr>
          <p:cNvPr id="12" name="span"/>
          <p:cNvSpPr/>
          <p:nvPr/>
        </p:nvSpPr>
        <p:spPr>
          <a:xfrm>
            <a:off x="3535966" y="2967895"/>
            <a:ext cx="1536097" cy="280416"/>
          </a:xfrm>
          <a:prstGeom prst="rect">
            <a:avLst/>
          </a:prstGeom>
          <a:solidFill>
            <a:srgbClr val="282C34"/>
          </a:solidFill>
          <a:ln w="12700">
            <a:solidFill>
              <a:srgbClr val="282C34">
                <a:alpha val="0"/>
              </a:srgbClr>
            </a:solidFill>
            <a:prstDash val="solid"/>
          </a:ln>
        </p:spPr>
      </p:sp>
      <p:sp>
        <p:nvSpPr>
          <p:cNvPr id="13" name="span"/>
          <p:cNvSpPr/>
          <p:nvPr/>
        </p:nvSpPr>
        <p:spPr>
          <a:xfrm>
            <a:off x="5072063" y="2967895"/>
            <a:ext cx="128016" cy="280416"/>
          </a:xfrm>
          <a:prstGeom prst="rect">
            <a:avLst/>
          </a:prstGeom>
          <a:solidFill>
            <a:srgbClr val="282C34"/>
          </a:solidFill>
          <a:ln w="12700">
            <a:solidFill>
              <a:srgbClr val="282C34">
                <a:alpha val="0"/>
              </a:srgbClr>
            </a:solidFill>
            <a:prstDash val="solid"/>
          </a:ln>
        </p:spPr>
      </p:sp>
      <p:sp>
        <p:nvSpPr>
          <p:cNvPr id="14" name="span"/>
          <p:cNvSpPr/>
          <p:nvPr/>
        </p:nvSpPr>
        <p:spPr>
          <a:xfrm>
            <a:off x="5200079" y="2967895"/>
            <a:ext cx="1152049" cy="280416"/>
          </a:xfrm>
          <a:prstGeom prst="rect">
            <a:avLst/>
          </a:prstGeom>
          <a:solidFill>
            <a:srgbClr val="282C34"/>
          </a:solidFill>
          <a:ln w="12700">
            <a:solidFill>
              <a:srgbClr val="282C34">
                <a:alpha val="0"/>
              </a:srgbClr>
            </a:solidFill>
            <a:prstDash val="solid"/>
          </a:ln>
        </p:spPr>
      </p:sp>
      <p:sp>
        <p:nvSpPr>
          <p:cNvPr id="15" name="span"/>
          <p:cNvSpPr/>
          <p:nvPr/>
        </p:nvSpPr>
        <p:spPr>
          <a:xfrm>
            <a:off x="6352127" y="2967895"/>
            <a:ext cx="128016" cy="280416"/>
          </a:xfrm>
          <a:prstGeom prst="rect">
            <a:avLst/>
          </a:prstGeom>
          <a:solidFill>
            <a:srgbClr val="282C34"/>
          </a:solidFill>
          <a:ln w="12700">
            <a:solidFill>
              <a:srgbClr val="282C34">
                <a:alpha val="0"/>
              </a:srgbClr>
            </a:solidFill>
            <a:prstDash val="solid"/>
          </a:ln>
        </p:spPr>
      </p:sp>
      <p:sp>
        <p:nvSpPr>
          <p:cNvPr id="16" name="span"/>
          <p:cNvSpPr/>
          <p:nvPr/>
        </p:nvSpPr>
        <p:spPr>
          <a:xfrm>
            <a:off x="6480143" y="2967895"/>
            <a:ext cx="640080" cy="280416"/>
          </a:xfrm>
          <a:prstGeom prst="rect">
            <a:avLst/>
          </a:prstGeom>
          <a:solidFill>
            <a:srgbClr val="282C34"/>
          </a:solidFill>
          <a:ln w="12700">
            <a:solidFill>
              <a:srgbClr val="282C34">
                <a:alpha val="0"/>
              </a:srgbClr>
            </a:solidFill>
            <a:prstDash val="solid"/>
          </a:ln>
        </p:spPr>
      </p:sp>
      <p:sp>
        <p:nvSpPr>
          <p:cNvPr id="17" name="span"/>
          <p:cNvSpPr/>
          <p:nvPr/>
        </p:nvSpPr>
        <p:spPr>
          <a:xfrm>
            <a:off x="3535966" y="3248216"/>
            <a:ext cx="3584067" cy="280416"/>
          </a:xfrm>
          <a:prstGeom prst="rect">
            <a:avLst/>
          </a:prstGeom>
          <a:solidFill>
            <a:srgbClr val="282C34"/>
          </a:solidFill>
          <a:ln w="12700">
            <a:solidFill>
              <a:srgbClr val="282C34">
                <a:alpha val="0"/>
              </a:srgbClr>
            </a:solidFill>
            <a:prstDash val="solid"/>
          </a:ln>
        </p:spPr>
      </p:sp>
      <p:sp>
        <p:nvSpPr>
          <p:cNvPr id="18" name="span"/>
          <p:cNvSpPr/>
          <p:nvPr/>
        </p:nvSpPr>
        <p:spPr>
          <a:xfrm>
            <a:off x="3535966" y="3528536"/>
            <a:ext cx="4352068" cy="280416"/>
          </a:xfrm>
          <a:prstGeom prst="rect">
            <a:avLst/>
          </a:prstGeom>
          <a:solidFill>
            <a:srgbClr val="282C34"/>
          </a:solidFill>
          <a:ln w="12700">
            <a:solidFill>
              <a:srgbClr val="282C34">
                <a:alpha val="0"/>
              </a:srgbClr>
            </a:solidFill>
            <a:prstDash val="solid"/>
          </a:ln>
        </p:spPr>
      </p:sp>
      <p:sp>
        <p:nvSpPr>
          <p:cNvPr id="19" name="span"/>
          <p:cNvSpPr/>
          <p:nvPr/>
        </p:nvSpPr>
        <p:spPr>
          <a:xfrm>
            <a:off x="3535966" y="3808857"/>
            <a:ext cx="1408081" cy="280416"/>
          </a:xfrm>
          <a:prstGeom prst="rect">
            <a:avLst/>
          </a:prstGeom>
          <a:solidFill>
            <a:srgbClr val="282C34"/>
          </a:solidFill>
          <a:ln w="12700">
            <a:solidFill>
              <a:srgbClr val="282C34">
                <a:alpha val="0"/>
              </a:srgbClr>
            </a:solidFill>
            <a:prstDash val="solid"/>
          </a:ln>
        </p:spPr>
      </p:sp>
      <p:sp>
        <p:nvSpPr>
          <p:cNvPr id="20" name="span"/>
          <p:cNvSpPr/>
          <p:nvPr/>
        </p:nvSpPr>
        <p:spPr>
          <a:xfrm>
            <a:off x="3535966" y="4089178"/>
            <a:ext cx="4992053" cy="280416"/>
          </a:xfrm>
          <a:prstGeom prst="rect">
            <a:avLst/>
          </a:prstGeom>
          <a:solidFill>
            <a:srgbClr val="282C34"/>
          </a:solidFill>
          <a:ln w="12700">
            <a:solidFill>
              <a:srgbClr val="282C34">
                <a:alpha val="0"/>
              </a:srgbClr>
            </a:solidFill>
            <a:prstDash val="solid"/>
          </a:ln>
        </p:spPr>
      </p:sp>
      <p:sp>
        <p:nvSpPr>
          <p:cNvPr id="21" name="span"/>
          <p:cNvSpPr/>
          <p:nvPr/>
        </p:nvSpPr>
        <p:spPr>
          <a:xfrm>
            <a:off x="3535966" y="4369499"/>
            <a:ext cx="2048066" cy="280416"/>
          </a:xfrm>
          <a:prstGeom prst="rect">
            <a:avLst/>
          </a:prstGeom>
          <a:solidFill>
            <a:srgbClr val="282C34"/>
          </a:solidFill>
          <a:ln w="12700">
            <a:solidFill>
              <a:srgbClr val="282C34">
                <a:alpha val="0"/>
              </a:srgbClr>
            </a:solidFill>
            <a:prstDash val="solid"/>
          </a:ln>
        </p:spPr>
      </p:sp>
      <p:sp>
        <p:nvSpPr>
          <p:cNvPr id="22" name="span"/>
          <p:cNvSpPr/>
          <p:nvPr/>
        </p:nvSpPr>
        <p:spPr>
          <a:xfrm>
            <a:off x="3535966" y="4649819"/>
            <a:ext cx="1280065" cy="280416"/>
          </a:xfrm>
          <a:prstGeom prst="rect">
            <a:avLst/>
          </a:prstGeom>
          <a:solidFill>
            <a:srgbClr val="282C34"/>
          </a:solidFill>
          <a:ln w="12700">
            <a:solidFill>
              <a:srgbClr val="282C34">
                <a:alpha val="0"/>
              </a:srgbClr>
            </a:solidFill>
            <a:prstDash val="solid"/>
          </a:ln>
        </p:spPr>
      </p:sp>
      <p:sp>
        <p:nvSpPr>
          <p:cNvPr id="23" name="span"/>
          <p:cNvSpPr/>
          <p:nvPr/>
        </p:nvSpPr>
        <p:spPr>
          <a:xfrm>
            <a:off x="3535966" y="4930140"/>
            <a:ext cx="1664018" cy="280416"/>
          </a:xfrm>
          <a:prstGeom prst="rect">
            <a:avLst/>
          </a:prstGeom>
          <a:solidFill>
            <a:srgbClr val="282C34"/>
          </a:solidFill>
          <a:ln w="12700">
            <a:solidFill>
              <a:srgbClr val="282C34">
                <a:alpha val="0"/>
              </a:srgbClr>
            </a:solidFill>
            <a:prstDash val="solid"/>
          </a:ln>
        </p:spPr>
      </p:sp>
      <p:sp>
        <p:nvSpPr>
          <p:cNvPr id="24" name="span"/>
          <p:cNvSpPr/>
          <p:nvPr/>
        </p:nvSpPr>
        <p:spPr>
          <a:xfrm>
            <a:off x="3535966" y="5210461"/>
            <a:ext cx="1408081" cy="280416"/>
          </a:xfrm>
          <a:prstGeom prst="rect">
            <a:avLst/>
          </a:prstGeom>
          <a:solidFill>
            <a:srgbClr val="282C34"/>
          </a:solidFill>
          <a:ln w="12700">
            <a:solidFill>
              <a:srgbClr val="282C34">
                <a:alpha val="0"/>
              </a:srgbClr>
            </a:solidFill>
            <a:prstDash val="solid"/>
          </a:ln>
        </p:spPr>
      </p:sp>
      <p:sp>
        <p:nvSpPr>
          <p:cNvPr id="25" name="span"/>
          <p:cNvSpPr/>
          <p:nvPr/>
        </p:nvSpPr>
        <p:spPr>
          <a:xfrm>
            <a:off x="3535966" y="5490782"/>
            <a:ext cx="128016" cy="280416"/>
          </a:xfrm>
          <a:prstGeom prst="rect">
            <a:avLst/>
          </a:prstGeom>
          <a:solidFill>
            <a:srgbClr val="282C34"/>
          </a:solidFill>
          <a:ln w="12700">
            <a:solidFill>
              <a:srgbClr val="282C34">
                <a:alpha val="0"/>
              </a:srgbClr>
            </a:solidFill>
            <a:prstDash val="solid"/>
          </a:ln>
        </p:spPr>
      </p:sp>
      <p:sp>
        <p:nvSpPr>
          <p:cNvPr id="26" name="pre.freya@code:code"/>
          <p:cNvSpPr/>
          <p:nvPr/>
        </p:nvSpPr>
        <p:spPr>
          <a:xfrm>
            <a:off x="3535966" y="2967895"/>
            <a:ext cx="5205364" cy="2803303"/>
          </a:xfrm>
          <a:prstGeom prst="rect">
            <a:avLst/>
          </a:prstGeom>
          <a:noFill/>
          <a:ln/>
        </p:spPr>
        <p:txBody>
          <a:bodyPr wrap="none" lIns="0" tIns="0" rIns="0" bIns="0" rtlCol="0" anchor="t"/>
          <a:lstStyle/>
          <a:p>
            <a:pPr algn="l" indent="0" marL="0">
              <a:lnSpc>
                <a:spcPts val="2207"/>
              </a:lnSpc>
              <a:buNone/>
            </a:pPr>
            <a:r>
              <a:rPr lang="en-US" sz="1680" u="none" dirty="0">
                <a:solidFill>
                  <a:srgbClr val="98C379"/>
                </a:solidFill>
                <a:latin typeface="Roboto Mono" pitchFamily="34" charset="0"/>
                <a:ea typeface="Roboto Mono" pitchFamily="34" charset="-122"/>
                <a:cs typeface="Roboto Mono" pitchFamily="34" charset="-120"/>
              </a:rPr>
              <a:t>shogun@panda</a:t>
            </a:r>
            <a:r>
              <a:rPr lang="en-US" sz="1680" u="none" dirty="0">
                <a:solidFill>
                  <a:srgbClr val="7F848E"/>
                </a:solidFill>
                <a:latin typeface="Roboto Mono" pitchFamily="34" charset="0"/>
                <a:ea typeface="Roboto Mono" pitchFamily="34" charset="-122"/>
                <a:cs typeface="Roboto Mono" pitchFamily="34" charset="-120"/>
              </a:rPr>
              <a:t>:</a:t>
            </a:r>
            <a:r>
              <a:rPr lang="en-US" sz="1680" u="none" dirty="0">
                <a:solidFill>
                  <a:srgbClr val="61AFEF"/>
                </a:solidFill>
                <a:latin typeface="Roboto Mono" pitchFamily="34" charset="0"/>
                <a:ea typeface="Roboto Mono" pitchFamily="34" charset="-122"/>
                <a:cs typeface="Roboto Mono" pitchFamily="34" charset="-120"/>
              </a:rPr>
              <a:t>~/example</a:t>
            </a:r>
            <a:r>
              <a:rPr lang="en-US" sz="1680" u="none" dirty="0">
                <a:solidFill>
                  <a:srgbClr val="7F848E"/>
                </a:solidFill>
                <a:latin typeface="Roboto Mono" pitchFamily="34" charset="0"/>
                <a:ea typeface="Roboto Mono" pitchFamily="34" charset="-122"/>
                <a:cs typeface="Roboto Mono" pitchFamily="34" charset="-120"/>
              </a:rPr>
              <a:t>$</a:t>
            </a:r>
            <a:r>
              <a:rPr lang="en-US" sz="1680" u="none" dirty="0">
                <a:solidFill>
                  <a:srgbClr val="E5C07B"/>
                </a:solidFill>
                <a:latin typeface="Roboto Mono" pitchFamily="34" charset="0"/>
                <a:ea typeface="Roboto Mono" pitchFamily="34" charset="-122"/>
                <a:cs typeface="Roboto Mono" pitchFamily="34" charset="-120"/>
              </a:rPr>
              <a:t> node</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Welcome to Node.js v22.12.0.</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Type ".help" for more information.</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&gt; WebSocket</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[class WebSocket extends EventTarget] {</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CONNECTING: 0,</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OPEN: 1,</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CLOSING: 2,</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  CLOSED: 3</a:t>
            </a:r>
            <a:endParaRPr lang="en-US" sz="1680" dirty="0"/>
          </a:p>
          <a:p>
            <a:pPr algn="l" indent="0" marL="0">
              <a:lnSpc>
                <a:spcPts val="2207"/>
              </a:lnSpc>
              <a:buNone/>
            </a:pPr>
            <a:r>
              <a:rPr lang="en-US" sz="1680" u="none" dirty="0">
                <a:solidFill>
                  <a:srgbClr val="ABB2BF"/>
                </a:solidFill>
                <a:latin typeface="Roboto Mono" pitchFamily="34" charset="0"/>
                <a:ea typeface="Roboto Mono" pitchFamily="34" charset="-122"/>
                <a:cs typeface="Roboto Mono" pitchFamily="34" charset="-120"/>
              </a:rPr>
              <a:t>}</a:t>
            </a:r>
            <a:endParaRPr lang="en-US" sz="1680" dirty="0"/>
          </a:p>
        </p:txBody>
      </p:sp>
      <p:pic>
        <p:nvPicPr>
          <p:cNvPr id="2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1907286"/>
            <a:ext cx="446751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Are you using the</a:t>
            </a:r>
            <a:endParaRPr lang="en-US" sz="4277" dirty="0"/>
          </a:p>
        </p:txBody>
      </p:sp>
      <p:sp>
        <p:nvSpPr>
          <p:cNvPr id="5" name="span"/>
          <p:cNvSpPr/>
          <p:nvPr/>
        </p:nvSpPr>
        <p:spPr>
          <a:xfrm>
            <a:off x="487680" y="2654046"/>
            <a:ext cx="345995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latest Node.js</a:t>
            </a:r>
            <a:endParaRPr lang="en-US" sz="4277" dirty="0"/>
          </a:p>
        </p:txBody>
      </p:sp>
      <p:sp>
        <p:nvSpPr>
          <p:cNvPr id="6" name="span"/>
          <p:cNvSpPr/>
          <p:nvPr/>
        </p:nvSpPr>
        <p:spPr>
          <a:xfrm>
            <a:off x="487680" y="3400806"/>
            <a:ext cx="241382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features?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4623054"/>
            <a:ext cx="27613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Or</a:t>
            </a:r>
            <a:endParaRPr lang="en-US" sz="1944" dirty="0"/>
          </a:p>
        </p:txBody>
      </p:sp>
      <p:sp>
        <p:nvSpPr>
          <p:cNvPr id="9" name="span"/>
          <p:cNvSpPr/>
          <p:nvPr/>
        </p:nvSpPr>
        <p:spPr>
          <a:xfrm>
            <a:off x="833152" y="4623054"/>
            <a:ext cx="36337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are</a:t>
            </a:r>
            <a:endParaRPr lang="en-US" sz="1944" dirty="0"/>
          </a:p>
        </p:txBody>
      </p:sp>
      <p:sp>
        <p:nvSpPr>
          <p:cNvPr id="10" name="span"/>
          <p:cNvSpPr/>
          <p:nvPr/>
        </p:nvSpPr>
        <p:spPr>
          <a:xfrm>
            <a:off x="1265873" y="4623054"/>
            <a:ext cx="42433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1" name="span"/>
          <p:cNvSpPr/>
          <p:nvPr/>
        </p:nvSpPr>
        <p:spPr>
          <a:xfrm>
            <a:off x="1759553" y="4623054"/>
            <a:ext cx="37404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still</a:t>
            </a:r>
            <a:endParaRPr lang="en-US" sz="1944" dirty="0"/>
          </a:p>
        </p:txBody>
      </p:sp>
      <p:sp>
        <p:nvSpPr>
          <p:cNvPr id="12" name="span"/>
          <p:cNvSpPr/>
          <p:nvPr/>
        </p:nvSpPr>
        <p:spPr>
          <a:xfrm>
            <a:off x="2202942" y="4623054"/>
            <a:ext cx="61502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stuck</a:t>
            </a:r>
            <a:endParaRPr lang="en-US" sz="1944" dirty="0"/>
          </a:p>
        </p:txBody>
      </p:sp>
      <p:sp>
        <p:nvSpPr>
          <p:cNvPr id="13" name="span"/>
          <p:cNvSpPr/>
          <p:nvPr/>
        </p:nvSpPr>
        <p:spPr>
          <a:xfrm>
            <a:off x="2887313" y="4623054"/>
            <a:ext cx="20297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in</a:t>
            </a:r>
            <a:endParaRPr lang="en-US" sz="1944" dirty="0"/>
          </a:p>
        </p:txBody>
      </p:sp>
      <p:sp>
        <p:nvSpPr>
          <p:cNvPr id="14" name="span"/>
          <p:cNvSpPr/>
          <p:nvPr/>
        </p:nvSpPr>
        <p:spPr>
          <a:xfrm>
            <a:off x="3159633" y="4623054"/>
            <a:ext cx="66798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2015?</a:t>
            </a:r>
            <a:endParaRPr lang="en-US" sz="1944" dirty="0"/>
          </a:p>
        </p:txBody>
      </p:sp>
      <p:pic>
        <p:nvPicPr>
          <p:cNvPr id="1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468880"/>
            <a:ext cx="407260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What's coming?</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span"/>
          <p:cNvSpPr/>
          <p:nvPr/>
        </p:nvSpPr>
        <p:spPr>
          <a:xfrm>
            <a:off x="487680" y="3691128"/>
            <a:ext cx="555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Let's</a:t>
            </a:r>
            <a:endParaRPr lang="en-US" sz="1944" dirty="0"/>
          </a:p>
        </p:txBody>
      </p:sp>
      <p:sp>
        <p:nvSpPr>
          <p:cNvPr id="7" name="span"/>
          <p:cNvSpPr/>
          <p:nvPr/>
        </p:nvSpPr>
        <p:spPr>
          <a:xfrm>
            <a:off x="1112615" y="3691128"/>
            <a:ext cx="4808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look</a:t>
            </a:r>
            <a:endParaRPr lang="en-US" sz="1944" dirty="0"/>
          </a:p>
        </p:txBody>
      </p:sp>
      <p:sp>
        <p:nvSpPr>
          <p:cNvPr id="8" name="span"/>
          <p:cNvSpPr/>
          <p:nvPr/>
        </p:nvSpPr>
        <p:spPr>
          <a:xfrm>
            <a:off x="1662779" y="3691128"/>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9" name="span"/>
          <p:cNvSpPr/>
          <p:nvPr/>
        </p:nvSpPr>
        <p:spPr>
          <a:xfrm>
            <a:off x="1941481" y="3691128"/>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2373059" y="3691128"/>
            <a:ext cx="4216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two</a:t>
            </a:r>
            <a:endParaRPr lang="en-US" sz="1944" dirty="0"/>
          </a:p>
        </p:txBody>
      </p:sp>
      <p:sp>
        <p:nvSpPr>
          <p:cNvPr id="11" name="span"/>
          <p:cNvSpPr/>
          <p:nvPr/>
        </p:nvSpPr>
        <p:spPr>
          <a:xfrm>
            <a:off x="487680" y="4061460"/>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12" name="span"/>
          <p:cNvSpPr/>
          <p:nvPr/>
        </p:nvSpPr>
        <p:spPr>
          <a:xfrm>
            <a:off x="1119950" y="4061460"/>
            <a:ext cx="8841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exciting</a:t>
            </a:r>
            <a:endParaRPr lang="en-US" sz="1944" dirty="0"/>
          </a:p>
        </p:txBody>
      </p:sp>
      <p:sp>
        <p:nvSpPr>
          <p:cNvPr id="13" name="span"/>
          <p:cNvSpPr/>
          <p:nvPr/>
        </p:nvSpPr>
        <p:spPr>
          <a:xfrm>
            <a:off x="2073402" y="4061460"/>
            <a:ext cx="6981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things</a:t>
            </a:r>
            <a:endParaRPr lang="en-US" sz="1944" dirty="0"/>
          </a:p>
        </p:txBody>
      </p:sp>
      <p:sp>
        <p:nvSpPr>
          <p:cNvPr id="14" name="span"/>
          <p:cNvSpPr/>
          <p:nvPr/>
        </p:nvSpPr>
        <p:spPr>
          <a:xfrm>
            <a:off x="2840927" y="4061460"/>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5" name="span"/>
          <p:cNvSpPr/>
          <p:nvPr/>
        </p:nvSpPr>
        <p:spPr>
          <a:xfrm>
            <a:off x="3113246" y="4061460"/>
            <a:ext cx="5099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v22!</a:t>
            </a:r>
            <a:endParaRPr lang="en-US" sz="1944" dirty="0"/>
          </a:p>
        </p:txBody>
      </p:sp>
      <p:pic>
        <p:nvPicPr>
          <p:cNvPr id="1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3850386"/>
            <a:ext cx="4546473" cy="1565148"/>
          </a:xfrm>
          <a:prstGeom prst="rect">
            <a:avLst/>
          </a:prstGeom>
          <a:solidFill>
            <a:srgbClr val="00050B"/>
          </a:solidFill>
          <a:ln w="12700">
            <a:solidFill>
              <a:srgbClr val="00050B">
                <a:alpha val="0"/>
              </a:srgbClr>
            </a:solidFill>
            <a:prstDash val="solid"/>
          </a:ln>
        </p:spPr>
      </p:sp>
      <p:sp>
        <p:nvSpPr>
          <p:cNvPr id="6" name="span"/>
          <p:cNvSpPr/>
          <p:nvPr/>
        </p:nvSpPr>
        <p:spPr>
          <a:xfrm>
            <a:off x="853250" y="4021074"/>
            <a:ext cx="355273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require(esm)</a:t>
            </a:r>
            <a:endParaRPr lang="en-US" sz="4536" dirty="0"/>
          </a:p>
        </p:txBody>
      </p:sp>
      <p:sp>
        <p:nvSpPr>
          <p:cNvPr id="7" name="span.subtitle"/>
          <p:cNvSpPr/>
          <p:nvPr/>
        </p:nvSpPr>
        <p:spPr>
          <a:xfrm>
            <a:off x="853250" y="4910709"/>
            <a:ext cx="3815334" cy="353568"/>
          </a:xfrm>
          <a:prstGeom prst="rect">
            <a:avLst/>
          </a:prstGeom>
          <a:noFill/>
          <a:ln/>
        </p:spPr>
        <p:txBody>
          <a:bodyPr wrap="none" lIns="0" tIns="0" rIns="0" bIns="0" rtlCol="0" anchor="ctr"/>
          <a:lstStyle/>
          <a:p>
            <a:pPr indent="0" marL="0">
              <a:buNone/>
            </a:pPr>
            <a:r>
              <a:rPr lang="en-US" sz="2333" b="1" u="none" dirty="0">
                <a:solidFill>
                  <a:srgbClr val="FFFFFF"/>
                </a:solidFill>
                <a:latin typeface="Bitter" pitchFamily="34" charset="0"/>
                <a:ea typeface="Bitter" pitchFamily="34" charset="-122"/>
                <a:cs typeface="Bitter" pitchFamily="34" charset="-120"/>
              </a:rPr>
              <a:t>.mjs is not needed anymore</a:t>
            </a:r>
            <a:endParaRPr lang="en-US" sz="2333"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6064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require(esm)</a:t>
            </a:r>
            <a:endParaRPr lang="en-US" sz="3240" dirty="0"/>
          </a:p>
        </p:txBody>
      </p:sp>
      <p:sp>
        <p:nvSpPr>
          <p:cNvPr id="5" name="span"/>
          <p:cNvSpPr/>
          <p:nvPr/>
        </p:nvSpPr>
        <p:spPr>
          <a:xfrm>
            <a:off x="487680" y="1571625"/>
            <a:ext cx="6570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6" name="span"/>
          <p:cNvSpPr/>
          <p:nvPr/>
        </p:nvSpPr>
        <p:spPr>
          <a:xfrm>
            <a:off x="1214057"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7" name="span"/>
          <p:cNvSpPr/>
          <p:nvPr/>
        </p:nvSpPr>
        <p:spPr>
          <a:xfrm>
            <a:off x="1872996" y="1571625"/>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8" name="span"/>
          <p:cNvSpPr/>
          <p:nvPr/>
        </p:nvSpPr>
        <p:spPr>
          <a:xfrm>
            <a:off x="2234089" y="1571625"/>
            <a:ext cx="8971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Joyee's</a:t>
            </a:r>
            <a:endParaRPr lang="en-US" sz="1944" dirty="0"/>
          </a:p>
        </p:txBody>
      </p:sp>
      <p:sp>
        <p:nvSpPr>
          <p:cNvPr id="9" name="span"/>
          <p:cNvSpPr/>
          <p:nvPr/>
        </p:nvSpPr>
        <p:spPr>
          <a:xfrm>
            <a:off x="3200591" y="1571625"/>
            <a:ext cx="5712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blog:</a:t>
            </a:r>
            <a:endParaRPr lang="en-US" sz="1944" dirty="0"/>
          </a:p>
        </p:txBody>
      </p:sp>
      <p:sp>
        <p:nvSpPr>
          <p:cNvPr id="10" name="a">
            <a:hlinkClick r:id="rId1" tooltip=""/>
          </p:cNvPr>
          <p:cNvSpPr/>
          <p:nvPr/>
        </p:nvSpPr>
        <p:spPr>
          <a:xfrm>
            <a:off x="487680" y="1880997"/>
            <a:ext cx="882596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https://joyeecheung.github.io/blog/2024/03/18/require-esm-in-node-js/</a:t>
            </a:r>
            <a:endParaRPr lang="en-US" sz="1944" dirty="0"/>
          </a:p>
        </p:txBody>
      </p:sp>
      <p:sp>
        <p:nvSpPr>
          <p:cNvPr id="11" name="span"/>
          <p:cNvSpPr/>
          <p:nvPr/>
        </p:nvSpPr>
        <p:spPr>
          <a:xfrm>
            <a:off x="487680" y="2682621"/>
            <a:ext cx="8411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Thanks</a:t>
            </a:r>
            <a:endParaRPr lang="en-US" sz="1944" dirty="0"/>
          </a:p>
        </p:txBody>
      </p:sp>
      <p:sp>
        <p:nvSpPr>
          <p:cNvPr id="12" name="span"/>
          <p:cNvSpPr/>
          <p:nvPr/>
        </p:nvSpPr>
        <p:spPr>
          <a:xfrm>
            <a:off x="1398175" y="268262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3580257" y="2682621"/>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4" name="span"/>
          <p:cNvSpPr/>
          <p:nvPr/>
        </p:nvSpPr>
        <p:spPr>
          <a:xfrm>
            <a:off x="3963829" y="2682621"/>
            <a:ext cx="8602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remove</a:t>
            </a:r>
            <a:endParaRPr lang="en-US" sz="1944" dirty="0"/>
          </a:p>
        </p:txBody>
      </p:sp>
      <p:sp>
        <p:nvSpPr>
          <p:cNvPr id="15" name="span"/>
          <p:cNvSpPr/>
          <p:nvPr/>
        </p:nvSpPr>
        <p:spPr>
          <a:xfrm>
            <a:off x="4893469" y="2682621"/>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5325047" y="2682621"/>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a:t>
            </a:r>
            <a:endParaRPr lang="en-US" sz="1944" dirty="0"/>
          </a:p>
        </p:txBody>
      </p:sp>
      <p:sp>
        <p:nvSpPr>
          <p:cNvPr id="17" name="span"/>
          <p:cNvSpPr/>
          <p:nvPr/>
        </p:nvSpPr>
        <p:spPr>
          <a:xfrm>
            <a:off x="5974556" y="2682621"/>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8" name="span"/>
          <p:cNvSpPr/>
          <p:nvPr/>
        </p:nvSpPr>
        <p:spPr>
          <a:xfrm>
            <a:off x="6868192" y="2682621"/>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em"/>
          <p:cNvSpPr/>
          <p:nvPr/>
        </p:nvSpPr>
        <p:spPr>
          <a:xfrm>
            <a:off x="1685639" y="2682621"/>
            <a:ext cx="105584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Geoffrey</a:t>
            </a:r>
            <a:endParaRPr lang="en-US" sz="1944" dirty="0"/>
          </a:p>
        </p:txBody>
      </p:sp>
      <p:sp>
        <p:nvSpPr>
          <p:cNvPr id="20" name="em"/>
          <p:cNvSpPr/>
          <p:nvPr/>
        </p:nvSpPr>
        <p:spPr>
          <a:xfrm>
            <a:off x="2799874" y="2682621"/>
            <a:ext cx="71094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Booth</a:t>
            </a:r>
            <a:endParaRPr lang="en-US" sz="1944" dirty="0"/>
          </a:p>
        </p:txBody>
      </p:sp>
      <p:sp>
        <p:nvSpPr>
          <p:cNvPr id="21" name="code"/>
          <p:cNvSpPr/>
          <p:nvPr/>
        </p:nvSpPr>
        <p:spPr>
          <a:xfrm>
            <a:off x="6275546" y="2664333"/>
            <a:ext cx="592646"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.mjs</a:t>
            </a:r>
            <a:endParaRPr lang="en-US" sz="1944" dirty="0"/>
          </a:p>
        </p:txBody>
      </p:sp>
      <p:sp>
        <p:nvSpPr>
          <p:cNvPr id="22" name="pre.freya@code"/>
          <p:cNvSpPr/>
          <p:nvPr/>
        </p:nvSpPr>
        <p:spPr>
          <a:xfrm>
            <a:off x="4219099" y="4291203"/>
            <a:ext cx="3753803" cy="1267587"/>
          </a:xfrm>
          <a:prstGeom prst="roundRect">
            <a:avLst>
              <a:gd name="adj" fmla="val 4809"/>
            </a:avLst>
          </a:prstGeom>
          <a:solidFill>
            <a:srgbClr val="282C34"/>
          </a:solidFill>
          <a:ln w="12700">
            <a:solidFill>
              <a:srgbClr val="282C34">
                <a:alpha val="0"/>
              </a:srgbClr>
            </a:solidFill>
            <a:prstDash val="solid"/>
          </a:ln>
        </p:spPr>
      </p:sp>
      <p:sp>
        <p:nvSpPr>
          <p:cNvPr id="23" name="pre.freya@code:code"/>
          <p:cNvSpPr/>
          <p:nvPr/>
        </p:nvSpPr>
        <p:spPr>
          <a:xfrm>
            <a:off x="4389692" y="4541139"/>
            <a:ext cx="3469576" cy="767810"/>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'use strict'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5C07B"/>
                </a:solidFill>
                <a:latin typeface="Roboto Mono" pitchFamily="34" charset="0"/>
                <a:ea typeface="Roboto Mono" pitchFamily="34" charset="-122"/>
                <a:cs typeface="Roboto Mono" pitchFamily="34" charset="-120"/>
              </a:rPr>
              <a:t>answer</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require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'./esm.mjs'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answer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2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114991"/>
            <a:ext cx="3672078"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4285679"/>
            <a:ext cx="2940939"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Typescript</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6227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Automatic TypeScript support</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8411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Thanks</a:t>
            </a:r>
            <a:endParaRPr lang="en-US" sz="1944" dirty="0"/>
          </a:p>
        </p:txBody>
      </p:sp>
      <p:sp>
        <p:nvSpPr>
          <p:cNvPr id="7" name="span"/>
          <p:cNvSpPr/>
          <p:nvPr/>
        </p:nvSpPr>
        <p:spPr>
          <a:xfrm>
            <a:off x="3195923"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8" name="span"/>
          <p:cNvSpPr/>
          <p:nvPr/>
        </p:nvSpPr>
        <p:spPr>
          <a:xfrm>
            <a:off x="3579495" y="1571625"/>
            <a:ext cx="1551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implementing</a:t>
            </a:r>
            <a:endParaRPr lang="en-US" sz="1944" dirty="0"/>
          </a:p>
        </p:txBody>
      </p:sp>
      <p:sp>
        <p:nvSpPr>
          <p:cNvPr id="9" name="span"/>
          <p:cNvSpPr/>
          <p:nvPr/>
        </p:nvSpPr>
        <p:spPr>
          <a:xfrm>
            <a:off x="5200364" y="1571625"/>
            <a:ext cx="4737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0" name="em"/>
          <p:cNvSpPr/>
          <p:nvPr/>
        </p:nvSpPr>
        <p:spPr>
          <a:xfrm>
            <a:off x="1398270" y="1571625"/>
            <a:ext cx="76457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Marco</a:t>
            </a:r>
            <a:endParaRPr lang="en-US" sz="1944" dirty="0"/>
          </a:p>
        </p:txBody>
      </p:sp>
      <p:sp>
        <p:nvSpPr>
          <p:cNvPr id="11" name="em"/>
          <p:cNvSpPr/>
          <p:nvPr/>
        </p:nvSpPr>
        <p:spPr>
          <a:xfrm>
            <a:off x="2221230" y="1571625"/>
            <a:ext cx="9052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Ippolito</a:t>
            </a:r>
            <a:endParaRPr lang="en-US" sz="1944" dirty="0"/>
          </a:p>
        </p:txBody>
      </p:sp>
      <p:sp>
        <p:nvSpPr>
          <p:cNvPr id="12" name="pre.freya@code"/>
          <p:cNvSpPr/>
          <p:nvPr/>
        </p:nvSpPr>
        <p:spPr>
          <a:xfrm>
            <a:off x="1277112" y="3053239"/>
            <a:ext cx="3657600" cy="2632424"/>
          </a:xfrm>
          <a:prstGeom prst="roundRect">
            <a:avLst>
              <a:gd name="adj" fmla="val 2316"/>
            </a:avLst>
          </a:prstGeom>
          <a:solidFill>
            <a:srgbClr val="282C34"/>
          </a:solidFill>
          <a:ln w="12700">
            <a:solidFill>
              <a:srgbClr val="282C34">
                <a:alpha val="0"/>
              </a:srgbClr>
            </a:solidFill>
            <a:prstDash val="solid"/>
          </a:ln>
        </p:spPr>
      </p:sp>
      <p:sp>
        <p:nvSpPr>
          <p:cNvPr id="13" name="pre.freya@code:code"/>
          <p:cNvSpPr/>
          <p:nvPr/>
        </p:nvSpPr>
        <p:spPr>
          <a:xfrm>
            <a:off x="1447705" y="3303175"/>
            <a:ext cx="2701956" cy="2132648"/>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hello.ts</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setTimeout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sleep</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'node:timers/promises'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hello</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who</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`Hello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who</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sleep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1000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61AFEF"/>
                </a:solidFill>
                <a:latin typeface="Roboto Mono" pitchFamily="34" charset="0"/>
                <a:ea typeface="Roboto Mono" pitchFamily="34" charset="-122"/>
                <a:cs typeface="Roboto Mono" pitchFamily="34" charset="-120"/>
              </a:rPr>
              <a:t>hello</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'world'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14" name="pre.freya@code"/>
          <p:cNvSpPr/>
          <p:nvPr/>
        </p:nvSpPr>
        <p:spPr>
          <a:xfrm>
            <a:off x="6654832" y="3540728"/>
            <a:ext cx="4862513" cy="1657541"/>
          </a:xfrm>
          <a:prstGeom prst="roundRect">
            <a:avLst>
              <a:gd name="adj" fmla="val 3678"/>
            </a:avLst>
          </a:prstGeom>
          <a:solidFill>
            <a:srgbClr val="282C34"/>
          </a:solidFill>
          <a:ln w="12700">
            <a:solidFill>
              <a:srgbClr val="282C34">
                <a:alpha val="0"/>
              </a:srgbClr>
            </a:solidFill>
            <a:prstDash val="solid"/>
          </a:ln>
        </p:spPr>
      </p:sp>
      <p:sp>
        <p:nvSpPr>
          <p:cNvPr id="15" name="pre.freya@code:code"/>
          <p:cNvSpPr/>
          <p:nvPr/>
        </p:nvSpPr>
        <p:spPr>
          <a:xfrm>
            <a:off x="6825425" y="3790664"/>
            <a:ext cx="4578286" cy="1157764"/>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node hello.ts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(node:30248) ExperimentalWarning: Type Stripping is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an experimental feature and might change at any time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(Use `node --trace-warnings ...` to show where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the warning was created)</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Hello world!</a:t>
            </a:r>
            <a:endParaRPr lang="en-US" sz="1120" dirty="0"/>
          </a:p>
        </p:txBody>
      </p:sp>
      <p:pic>
        <p:nvPicPr>
          <p:cNvPr id="1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2709672"/>
            <a:ext cx="342080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Node.js is not</a:t>
            </a:r>
            <a:endParaRPr lang="en-US" sz="4277" dirty="0"/>
          </a:p>
        </p:txBody>
      </p:sp>
      <p:sp>
        <p:nvSpPr>
          <p:cNvPr id="5" name="span"/>
          <p:cNvSpPr/>
          <p:nvPr/>
        </p:nvSpPr>
        <p:spPr>
          <a:xfrm>
            <a:off x="487680" y="3456432"/>
            <a:ext cx="43789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always relaxing...</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revers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6583680" y="2709672"/>
            <a:ext cx="24827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...because</a:t>
            </a:r>
            <a:endParaRPr lang="en-US" sz="4277" dirty="0"/>
          </a:p>
        </p:txBody>
      </p:sp>
      <p:sp>
        <p:nvSpPr>
          <p:cNvPr id="5" name="span"/>
          <p:cNvSpPr/>
          <p:nvPr/>
        </p:nvSpPr>
        <p:spPr>
          <a:xfrm>
            <a:off x="6583680" y="3456432"/>
            <a:ext cx="333660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need you!</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6074283"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5343144"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Project Governance</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img.freya@image.image.no-content" descr="preencoded.png">    </p:cNvPr>
          <p:cNvPicPr>
            <a:picLocks noChangeAspect="1"/>
          </p:cNvPicPr>
          <p:nvPr/>
        </p:nvPicPr>
        <p:blipFill>
          <a:blip r:embed="rId1"/>
          <a:stretch>
            <a:fillRect/>
          </a:stretch>
        </p:blipFill>
        <p:spPr>
          <a:xfrm>
            <a:off x="1219200" y="1633728"/>
            <a:ext cx="9753600" cy="3072384"/>
          </a:xfrm>
          <a:prstGeom prst="rect">
            <a:avLst/>
          </a:prstGeom>
        </p:spPr>
      </p:pic>
      <p:pic>
        <p:nvPicPr>
          <p:cNvPr id="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82834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core collaborators maintain the</a:t>
            </a:r>
            <a:endParaRPr lang="en-US" sz="3240" dirty="0"/>
          </a:p>
        </p:txBody>
      </p:sp>
      <p:sp>
        <p:nvSpPr>
          <p:cNvPr id="5" name="span"/>
          <p:cNvSpPr/>
          <p:nvPr/>
        </p:nvSpPr>
        <p:spPr>
          <a:xfrm>
            <a:off x="487680" y="1083945"/>
            <a:ext cx="68791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nodejs/node GitHub repository</a:t>
            </a:r>
            <a:endParaRPr lang="en-US" sz="3240" dirty="0"/>
          </a:p>
        </p:txBody>
      </p:sp>
      <p:sp>
        <p:nvSpPr>
          <p:cNvPr id="6" name="span"/>
          <p:cNvSpPr/>
          <p:nvPr/>
        </p:nvSpPr>
        <p:spPr>
          <a:xfrm>
            <a:off x="3361087" y="2137410"/>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7" name="span"/>
          <p:cNvSpPr/>
          <p:nvPr/>
        </p:nvSpPr>
        <p:spPr>
          <a:xfrm>
            <a:off x="4027837" y="2137410"/>
            <a:ext cx="8465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commit</a:t>
            </a:r>
            <a:endParaRPr lang="en-US" sz="1944" dirty="0"/>
          </a:p>
        </p:txBody>
      </p:sp>
      <p:sp>
        <p:nvSpPr>
          <p:cNvPr id="8" name="span"/>
          <p:cNvSpPr/>
          <p:nvPr/>
        </p:nvSpPr>
        <p:spPr>
          <a:xfrm>
            <a:off x="4988528" y="2137410"/>
            <a:ext cx="8097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access</a:t>
            </a:r>
            <a:endParaRPr lang="en-US" sz="1944" dirty="0"/>
          </a:p>
        </p:txBody>
      </p:sp>
      <p:sp>
        <p:nvSpPr>
          <p:cNvPr id="9" name="span"/>
          <p:cNvSpPr/>
          <p:nvPr/>
        </p:nvSpPr>
        <p:spPr>
          <a:xfrm>
            <a:off x="5912263"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6244400"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6720650" y="2137410"/>
            <a:ext cx="1438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nodejs/node</a:t>
            </a:r>
            <a:endParaRPr lang="en-US" sz="1944" dirty="0"/>
          </a:p>
        </p:txBody>
      </p:sp>
      <p:sp>
        <p:nvSpPr>
          <p:cNvPr id="12" name="span"/>
          <p:cNvSpPr/>
          <p:nvPr/>
        </p:nvSpPr>
        <p:spPr>
          <a:xfrm>
            <a:off x="8272748" y="2137410"/>
            <a:ext cx="11556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repository</a:t>
            </a:r>
            <a:endParaRPr lang="en-US" sz="1944" dirty="0"/>
          </a:p>
        </p:txBody>
      </p:sp>
      <p:sp>
        <p:nvSpPr>
          <p:cNvPr id="13" name="span"/>
          <p:cNvSpPr/>
          <p:nvPr/>
        </p:nvSpPr>
        <p:spPr>
          <a:xfrm>
            <a:off x="9542526" y="2137410"/>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10086213" y="2137410"/>
            <a:ext cx="8097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access</a:t>
            </a:r>
            <a:endParaRPr lang="en-US" sz="1944" dirty="0"/>
          </a:p>
        </p:txBody>
      </p:sp>
      <p:sp>
        <p:nvSpPr>
          <p:cNvPr id="15" name="span"/>
          <p:cNvSpPr/>
          <p:nvPr/>
        </p:nvSpPr>
        <p:spPr>
          <a:xfrm>
            <a:off x="11009948"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11342084"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487680" y="2507742"/>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8" name="span"/>
          <p:cNvSpPr/>
          <p:nvPr/>
        </p:nvSpPr>
        <p:spPr>
          <a:xfrm>
            <a:off x="1437608" y="2507742"/>
            <a:ext cx="12708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continuous</a:t>
            </a:r>
            <a:endParaRPr lang="en-US" sz="1944" dirty="0"/>
          </a:p>
        </p:txBody>
      </p:sp>
      <p:sp>
        <p:nvSpPr>
          <p:cNvPr id="19" name="span"/>
          <p:cNvSpPr/>
          <p:nvPr/>
        </p:nvSpPr>
        <p:spPr>
          <a:xfrm>
            <a:off x="2777776" y="2507742"/>
            <a:ext cx="12136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integration</a:t>
            </a:r>
            <a:endParaRPr lang="en-US" sz="1944" dirty="0"/>
          </a:p>
        </p:txBody>
      </p:sp>
      <p:sp>
        <p:nvSpPr>
          <p:cNvPr id="20" name="span"/>
          <p:cNvSpPr/>
          <p:nvPr/>
        </p:nvSpPr>
        <p:spPr>
          <a:xfrm>
            <a:off x="4060793" y="2507742"/>
            <a:ext cx="4164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a:t>
            </a:r>
            <a:endParaRPr lang="en-US" sz="1944" dirty="0"/>
          </a:p>
        </p:txBody>
      </p:sp>
      <p:sp>
        <p:nvSpPr>
          <p:cNvPr id="21" name="span"/>
          <p:cNvSpPr/>
          <p:nvPr/>
        </p:nvSpPr>
        <p:spPr>
          <a:xfrm>
            <a:off x="4546568" y="2507742"/>
            <a:ext cx="5500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jobs.</a:t>
            </a:r>
            <a:endParaRPr lang="en-US" sz="1944" dirty="0"/>
          </a:p>
        </p:txBody>
      </p:sp>
      <p:sp>
        <p:nvSpPr>
          <p:cNvPr id="22" name="em"/>
          <p:cNvSpPr/>
          <p:nvPr/>
        </p:nvSpPr>
        <p:spPr>
          <a:xfrm>
            <a:off x="487680" y="2137410"/>
            <a:ext cx="275929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@nodejs/collaborators</a:t>
            </a:r>
            <a:endParaRPr lang="en-US" sz="1944" dirty="0"/>
          </a:p>
        </p:txBody>
      </p:sp>
      <p:sp>
        <p:nvSpPr>
          <p:cNvPr id="23" name="span"/>
          <p:cNvSpPr/>
          <p:nvPr/>
        </p:nvSpPr>
        <p:spPr>
          <a:xfrm>
            <a:off x="487680" y="3365754"/>
            <a:ext cx="5257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Both</a:t>
            </a:r>
            <a:endParaRPr lang="en-US" sz="1944" dirty="0"/>
          </a:p>
        </p:txBody>
      </p:sp>
      <p:sp>
        <p:nvSpPr>
          <p:cNvPr id="24" name="span"/>
          <p:cNvSpPr/>
          <p:nvPr/>
        </p:nvSpPr>
        <p:spPr>
          <a:xfrm>
            <a:off x="1082802" y="3365754"/>
            <a:ext cx="14887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25" name="span"/>
          <p:cNvSpPr/>
          <p:nvPr/>
        </p:nvSpPr>
        <p:spPr>
          <a:xfrm>
            <a:off x="2640902" y="3365754"/>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6" name="span"/>
          <p:cNvSpPr/>
          <p:nvPr/>
        </p:nvSpPr>
        <p:spPr>
          <a:xfrm>
            <a:off x="3139916" y="3365754"/>
            <a:ext cx="20373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non-collaborators</a:t>
            </a:r>
            <a:endParaRPr lang="en-US" sz="1944" dirty="0"/>
          </a:p>
        </p:txBody>
      </p:sp>
      <p:sp>
        <p:nvSpPr>
          <p:cNvPr id="27" name="span"/>
          <p:cNvSpPr/>
          <p:nvPr/>
        </p:nvSpPr>
        <p:spPr>
          <a:xfrm>
            <a:off x="5246656" y="3365754"/>
            <a:ext cx="4844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may</a:t>
            </a:r>
            <a:endParaRPr lang="en-US" sz="1944" dirty="0"/>
          </a:p>
        </p:txBody>
      </p:sp>
      <p:sp>
        <p:nvSpPr>
          <p:cNvPr id="28" name="span"/>
          <p:cNvSpPr/>
          <p:nvPr/>
        </p:nvSpPr>
        <p:spPr>
          <a:xfrm>
            <a:off x="5800439" y="3365754"/>
            <a:ext cx="94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propose</a:t>
            </a:r>
            <a:endParaRPr lang="en-US" sz="1944" dirty="0"/>
          </a:p>
        </p:txBody>
      </p:sp>
      <p:sp>
        <p:nvSpPr>
          <p:cNvPr id="29" name="span"/>
          <p:cNvSpPr/>
          <p:nvPr/>
        </p:nvSpPr>
        <p:spPr>
          <a:xfrm>
            <a:off x="6814947" y="3365754"/>
            <a:ext cx="9837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changes</a:t>
            </a:r>
            <a:endParaRPr lang="en-US" sz="1944" dirty="0"/>
          </a:p>
        </p:txBody>
      </p:sp>
      <p:sp>
        <p:nvSpPr>
          <p:cNvPr id="30" name="span"/>
          <p:cNvSpPr/>
          <p:nvPr/>
        </p:nvSpPr>
        <p:spPr>
          <a:xfrm>
            <a:off x="7868031" y="3365754"/>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31" name="span"/>
          <p:cNvSpPr/>
          <p:nvPr/>
        </p:nvSpPr>
        <p:spPr>
          <a:xfrm>
            <a:off x="8155400" y="3365754"/>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2" name="span"/>
          <p:cNvSpPr/>
          <p:nvPr/>
        </p:nvSpPr>
        <p:spPr>
          <a:xfrm>
            <a:off x="8586978" y="3365754"/>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33" name="span"/>
          <p:cNvSpPr/>
          <p:nvPr/>
        </p:nvSpPr>
        <p:spPr>
          <a:xfrm>
            <a:off x="9536906" y="3365754"/>
            <a:ext cx="7849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34" name="span"/>
          <p:cNvSpPr/>
          <p:nvPr/>
        </p:nvSpPr>
        <p:spPr>
          <a:xfrm>
            <a:off x="10391204" y="3365754"/>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35" name="span"/>
          <p:cNvSpPr/>
          <p:nvPr/>
        </p:nvSpPr>
        <p:spPr>
          <a:xfrm>
            <a:off x="487680" y="3736086"/>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6" name="span"/>
          <p:cNvSpPr/>
          <p:nvPr/>
        </p:nvSpPr>
        <p:spPr>
          <a:xfrm>
            <a:off x="1002506" y="3736086"/>
            <a:ext cx="13234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mechanism</a:t>
            </a:r>
            <a:endParaRPr lang="en-US" sz="1944" dirty="0"/>
          </a:p>
        </p:txBody>
      </p:sp>
      <p:sp>
        <p:nvSpPr>
          <p:cNvPr id="37" name="span"/>
          <p:cNvSpPr/>
          <p:nvPr/>
        </p:nvSpPr>
        <p:spPr>
          <a:xfrm>
            <a:off x="2395252" y="3736086"/>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38" name="span"/>
          <p:cNvSpPr/>
          <p:nvPr/>
        </p:nvSpPr>
        <p:spPr>
          <a:xfrm>
            <a:off x="2682621" y="3736086"/>
            <a:ext cx="94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propose</a:t>
            </a:r>
            <a:endParaRPr lang="en-US" sz="1944" dirty="0"/>
          </a:p>
        </p:txBody>
      </p:sp>
      <p:sp>
        <p:nvSpPr>
          <p:cNvPr id="39" name="span"/>
          <p:cNvSpPr/>
          <p:nvPr/>
        </p:nvSpPr>
        <p:spPr>
          <a:xfrm>
            <a:off x="3697224" y="3736086"/>
            <a:ext cx="5562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such</a:t>
            </a:r>
            <a:endParaRPr lang="en-US" sz="1944" dirty="0"/>
          </a:p>
        </p:txBody>
      </p:sp>
      <p:sp>
        <p:nvSpPr>
          <p:cNvPr id="40" name="span"/>
          <p:cNvSpPr/>
          <p:nvPr/>
        </p:nvSpPr>
        <p:spPr>
          <a:xfrm>
            <a:off x="4322826" y="3736086"/>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41" name="span"/>
          <p:cNvSpPr/>
          <p:nvPr/>
        </p:nvSpPr>
        <p:spPr>
          <a:xfrm>
            <a:off x="4527899" y="3736086"/>
            <a:ext cx="8562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a:t>
            </a:r>
            <a:endParaRPr lang="en-US" sz="1944" dirty="0"/>
          </a:p>
        </p:txBody>
      </p:sp>
      <p:sp>
        <p:nvSpPr>
          <p:cNvPr id="42" name="span"/>
          <p:cNvSpPr/>
          <p:nvPr/>
        </p:nvSpPr>
        <p:spPr>
          <a:xfrm>
            <a:off x="5453444" y="3736086"/>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43" name="span"/>
          <p:cNvSpPr/>
          <p:nvPr/>
        </p:nvSpPr>
        <p:spPr>
          <a:xfrm>
            <a:off x="5707952" y="3736086"/>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44" name="span"/>
          <p:cNvSpPr/>
          <p:nvPr/>
        </p:nvSpPr>
        <p:spPr>
          <a:xfrm>
            <a:off x="5913025" y="3736086"/>
            <a:ext cx="7917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sp>
        <p:nvSpPr>
          <p:cNvPr id="45" name="span"/>
          <p:cNvSpPr/>
          <p:nvPr/>
        </p:nvSpPr>
        <p:spPr>
          <a:xfrm>
            <a:off x="6774085" y="3736086"/>
            <a:ext cx="409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46" name="span"/>
          <p:cNvSpPr/>
          <p:nvPr/>
        </p:nvSpPr>
        <p:spPr>
          <a:xfrm>
            <a:off x="7252811" y="3736086"/>
            <a:ext cx="866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47" name="span"/>
          <p:cNvSpPr/>
          <p:nvPr/>
        </p:nvSpPr>
        <p:spPr>
          <a:xfrm>
            <a:off x="8188166" y="3736086"/>
            <a:ext cx="553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a:t>
            </a:r>
            <a:endParaRPr lang="en-US" sz="1944" dirty="0"/>
          </a:p>
        </p:txBody>
      </p:sp>
      <p:sp>
        <p:nvSpPr>
          <p:cNvPr id="48" name="span"/>
          <p:cNvSpPr/>
          <p:nvPr/>
        </p:nvSpPr>
        <p:spPr>
          <a:xfrm>
            <a:off x="487680" y="4594098"/>
            <a:ext cx="15304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49" name="span"/>
          <p:cNvSpPr/>
          <p:nvPr/>
        </p:nvSpPr>
        <p:spPr>
          <a:xfrm>
            <a:off x="2087499" y="4594098"/>
            <a:ext cx="7577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review</a:t>
            </a:r>
            <a:endParaRPr lang="en-US" sz="1944" dirty="0"/>
          </a:p>
        </p:txBody>
      </p:sp>
      <p:sp>
        <p:nvSpPr>
          <p:cNvPr id="50" name="span"/>
          <p:cNvSpPr/>
          <p:nvPr/>
        </p:nvSpPr>
        <p:spPr>
          <a:xfrm>
            <a:off x="2914555" y="4594098"/>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51" name="span"/>
          <p:cNvSpPr/>
          <p:nvPr/>
        </p:nvSpPr>
        <p:spPr>
          <a:xfrm>
            <a:off x="3413474" y="4594098"/>
            <a:ext cx="7351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merge</a:t>
            </a:r>
            <a:endParaRPr lang="en-US" sz="1944" dirty="0"/>
          </a:p>
        </p:txBody>
      </p:sp>
      <p:sp>
        <p:nvSpPr>
          <p:cNvPr id="52" name="span"/>
          <p:cNvSpPr/>
          <p:nvPr/>
        </p:nvSpPr>
        <p:spPr>
          <a:xfrm>
            <a:off x="4217956" y="4594098"/>
            <a:ext cx="86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53" name="span"/>
          <p:cNvSpPr/>
          <p:nvPr/>
        </p:nvSpPr>
        <p:spPr>
          <a:xfrm>
            <a:off x="4804505" y="4594098"/>
            <a:ext cx="86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54" name="span"/>
          <p:cNvSpPr/>
          <p:nvPr/>
        </p:nvSpPr>
        <p:spPr>
          <a:xfrm>
            <a:off x="4959858" y="4594098"/>
            <a:ext cx="409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55" name="span"/>
          <p:cNvSpPr/>
          <p:nvPr/>
        </p:nvSpPr>
        <p:spPr>
          <a:xfrm>
            <a:off x="5438585" y="4594098"/>
            <a:ext cx="10607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requests.</a:t>
            </a:r>
            <a:endParaRPr lang="en-US" sz="1944" dirty="0"/>
          </a:p>
        </p:txBody>
      </p:sp>
      <p:sp>
        <p:nvSpPr>
          <p:cNvPr id="56" name="i"/>
          <p:cNvSpPr/>
          <p:nvPr/>
        </p:nvSpPr>
        <p:spPr>
          <a:xfrm>
            <a:off x="4303967" y="4594098"/>
            <a:ext cx="500539"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land</a:t>
            </a:r>
            <a:endParaRPr lang="en-US" sz="1944" dirty="0"/>
          </a:p>
        </p:txBody>
      </p:sp>
      <p:pic>
        <p:nvPicPr>
          <p:cNvPr id="5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308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review process</a:t>
            </a:r>
            <a:endParaRPr lang="en-US" sz="3240" dirty="0"/>
          </a:p>
        </p:txBody>
      </p:sp>
      <p:sp>
        <p:nvSpPr>
          <p:cNvPr id="5" name="span"/>
          <p:cNvSpPr/>
          <p:nvPr/>
        </p:nvSpPr>
        <p:spPr>
          <a:xfrm>
            <a:off x="487680" y="1571625"/>
            <a:ext cx="4846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Two</a:t>
            </a:r>
            <a:endParaRPr lang="en-US" sz="1944" dirty="0"/>
          </a:p>
        </p:txBody>
      </p:sp>
      <p:sp>
        <p:nvSpPr>
          <p:cNvPr id="6" name="span"/>
          <p:cNvSpPr/>
          <p:nvPr/>
        </p:nvSpPr>
        <p:spPr>
          <a:xfrm>
            <a:off x="1041654" y="1571625"/>
            <a:ext cx="14888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7" name="span"/>
          <p:cNvSpPr/>
          <p:nvPr/>
        </p:nvSpPr>
        <p:spPr>
          <a:xfrm>
            <a:off x="2599849" y="1571625"/>
            <a:ext cx="561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must</a:t>
            </a:r>
            <a:endParaRPr lang="en-US" sz="1944" dirty="0"/>
          </a:p>
        </p:txBody>
      </p:sp>
      <p:sp>
        <p:nvSpPr>
          <p:cNvPr id="8" name="span"/>
          <p:cNvSpPr/>
          <p:nvPr/>
        </p:nvSpPr>
        <p:spPr>
          <a:xfrm>
            <a:off x="3231166" y="1571625"/>
            <a:ext cx="9346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approve</a:t>
            </a:r>
            <a:endParaRPr lang="en-US" sz="1944" dirty="0"/>
          </a:p>
        </p:txBody>
      </p:sp>
      <p:sp>
        <p:nvSpPr>
          <p:cNvPr id="9" name="span"/>
          <p:cNvSpPr/>
          <p:nvPr/>
        </p:nvSpPr>
        <p:spPr>
          <a:xfrm>
            <a:off x="4235196"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4440269" y="1571625"/>
            <a:ext cx="409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11" name="span"/>
          <p:cNvSpPr/>
          <p:nvPr/>
        </p:nvSpPr>
        <p:spPr>
          <a:xfrm>
            <a:off x="4918996" y="1571625"/>
            <a:ext cx="866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12" name="span"/>
          <p:cNvSpPr/>
          <p:nvPr/>
        </p:nvSpPr>
        <p:spPr>
          <a:xfrm>
            <a:off x="5854351" y="1571625"/>
            <a:ext cx="7449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before</a:t>
            </a:r>
            <a:endParaRPr lang="en-US" sz="1944" dirty="0"/>
          </a:p>
        </p:txBody>
      </p:sp>
      <p:sp>
        <p:nvSpPr>
          <p:cNvPr id="13" name="span"/>
          <p:cNvSpPr/>
          <p:nvPr/>
        </p:nvSpPr>
        <p:spPr>
          <a:xfrm>
            <a:off x="666864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7100221" y="1571625"/>
            <a:ext cx="409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15" name="span"/>
          <p:cNvSpPr/>
          <p:nvPr/>
        </p:nvSpPr>
        <p:spPr>
          <a:xfrm>
            <a:off x="7578947" y="1571625"/>
            <a:ext cx="866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16" name="span"/>
          <p:cNvSpPr/>
          <p:nvPr/>
        </p:nvSpPr>
        <p:spPr>
          <a:xfrm>
            <a:off x="8514302"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7" name="span"/>
          <p:cNvSpPr/>
          <p:nvPr/>
        </p:nvSpPr>
        <p:spPr>
          <a:xfrm>
            <a:off x="9005030" y="1571625"/>
            <a:ext cx="5569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land.</a:t>
            </a:r>
            <a:endParaRPr lang="en-US" sz="1944" dirty="0"/>
          </a:p>
        </p:txBody>
      </p:sp>
      <p:sp>
        <p:nvSpPr>
          <p:cNvPr id="18" name="span"/>
          <p:cNvSpPr/>
          <p:nvPr/>
        </p:nvSpPr>
        <p:spPr>
          <a:xfrm>
            <a:off x="487680" y="1941957"/>
            <a:ext cx="86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span"/>
          <p:cNvSpPr/>
          <p:nvPr/>
        </p:nvSpPr>
        <p:spPr>
          <a:xfrm>
            <a:off x="11140726" y="1941957"/>
            <a:ext cx="86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0" name="i"/>
          <p:cNvSpPr/>
          <p:nvPr/>
        </p:nvSpPr>
        <p:spPr>
          <a:xfrm>
            <a:off x="573691" y="1941957"/>
            <a:ext cx="472821"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21" name="i"/>
          <p:cNvSpPr/>
          <p:nvPr/>
        </p:nvSpPr>
        <p:spPr>
          <a:xfrm>
            <a:off x="1115854" y="1941957"/>
            <a:ext cx="1384935"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collaborator</a:t>
            </a:r>
            <a:endParaRPr lang="en-US" sz="1944" dirty="0"/>
          </a:p>
        </p:txBody>
      </p:sp>
      <p:sp>
        <p:nvSpPr>
          <p:cNvPr id="22" name="i"/>
          <p:cNvSpPr/>
          <p:nvPr/>
        </p:nvSpPr>
        <p:spPr>
          <a:xfrm>
            <a:off x="2570131" y="1941957"/>
            <a:ext cx="1011841"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approval</a:t>
            </a:r>
            <a:endParaRPr lang="en-US" sz="1944" dirty="0"/>
          </a:p>
        </p:txBody>
      </p:sp>
      <p:sp>
        <p:nvSpPr>
          <p:cNvPr id="23" name="i"/>
          <p:cNvSpPr/>
          <p:nvPr/>
        </p:nvSpPr>
        <p:spPr>
          <a:xfrm>
            <a:off x="3651314" y="1941957"/>
            <a:ext cx="185261"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4" name="i"/>
          <p:cNvSpPr/>
          <p:nvPr/>
        </p:nvSpPr>
        <p:spPr>
          <a:xfrm>
            <a:off x="3905917" y="1941957"/>
            <a:ext cx="871633"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enough</a:t>
            </a:r>
            <a:endParaRPr lang="en-US" sz="1944" dirty="0"/>
          </a:p>
        </p:txBody>
      </p:sp>
      <p:sp>
        <p:nvSpPr>
          <p:cNvPr id="25" name="i"/>
          <p:cNvSpPr/>
          <p:nvPr/>
        </p:nvSpPr>
        <p:spPr>
          <a:xfrm>
            <a:off x="4846892" y="1941957"/>
            <a:ext cx="143066"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26" name="i"/>
          <p:cNvSpPr/>
          <p:nvPr/>
        </p:nvSpPr>
        <p:spPr>
          <a:xfrm>
            <a:off x="5059299" y="1941957"/>
            <a:ext cx="359474"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7" name="i"/>
          <p:cNvSpPr/>
          <p:nvPr/>
        </p:nvSpPr>
        <p:spPr>
          <a:xfrm>
            <a:off x="5488115" y="1941957"/>
            <a:ext cx="409670"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28" name="i"/>
          <p:cNvSpPr/>
          <p:nvPr/>
        </p:nvSpPr>
        <p:spPr>
          <a:xfrm>
            <a:off x="5967127" y="1941957"/>
            <a:ext cx="860393"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29" name="i"/>
          <p:cNvSpPr/>
          <p:nvPr/>
        </p:nvSpPr>
        <p:spPr>
          <a:xfrm>
            <a:off x="6896862" y="1941957"/>
            <a:ext cx="421767"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30" name="i"/>
          <p:cNvSpPr/>
          <p:nvPr/>
        </p:nvSpPr>
        <p:spPr>
          <a:xfrm>
            <a:off x="7387971" y="1941957"/>
            <a:ext cx="574453"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been</a:t>
            </a:r>
            <a:endParaRPr lang="en-US" sz="1944" dirty="0"/>
          </a:p>
        </p:txBody>
      </p:sp>
      <p:sp>
        <p:nvSpPr>
          <p:cNvPr id="31" name="i"/>
          <p:cNvSpPr/>
          <p:nvPr/>
        </p:nvSpPr>
        <p:spPr>
          <a:xfrm>
            <a:off x="8031766" y="1941957"/>
            <a:ext cx="580739"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32" name="i"/>
          <p:cNvSpPr/>
          <p:nvPr/>
        </p:nvSpPr>
        <p:spPr>
          <a:xfrm>
            <a:off x="8681847" y="1941957"/>
            <a:ext cx="314611"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33" name="i"/>
          <p:cNvSpPr/>
          <p:nvPr/>
        </p:nvSpPr>
        <p:spPr>
          <a:xfrm>
            <a:off x="9065800" y="1941957"/>
            <a:ext cx="586835"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34" name="i"/>
          <p:cNvSpPr/>
          <p:nvPr/>
        </p:nvSpPr>
        <p:spPr>
          <a:xfrm>
            <a:off x="9721977" y="1941957"/>
            <a:ext cx="513683"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than</a:t>
            </a:r>
            <a:endParaRPr lang="en-US" sz="1944" dirty="0"/>
          </a:p>
        </p:txBody>
      </p:sp>
      <p:sp>
        <p:nvSpPr>
          <p:cNvPr id="35" name="i"/>
          <p:cNvSpPr/>
          <p:nvPr/>
        </p:nvSpPr>
        <p:spPr>
          <a:xfrm>
            <a:off x="10305002" y="1941957"/>
            <a:ext cx="138494"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7</a:t>
            </a:r>
            <a:endParaRPr lang="en-US" sz="1944" dirty="0"/>
          </a:p>
        </p:txBody>
      </p:sp>
      <p:sp>
        <p:nvSpPr>
          <p:cNvPr id="36" name="i"/>
          <p:cNvSpPr/>
          <p:nvPr/>
        </p:nvSpPr>
        <p:spPr>
          <a:xfrm>
            <a:off x="10512838" y="1941957"/>
            <a:ext cx="627888" cy="298704"/>
          </a:xfrm>
          <a:prstGeom prst="rect">
            <a:avLst/>
          </a:prstGeom>
          <a:noFill/>
          <a:ln/>
        </p:spPr>
        <p:txBody>
          <a:bodyPr wrap="none" lIns="0" tIns="0" rIns="0" bIns="0" rtlCol="0" anchor="ctr"/>
          <a:lstStyle/>
          <a:p>
            <a:pPr indent="0" marL="0">
              <a:buNone/>
            </a:pPr>
            <a:r>
              <a:rPr lang="en-US" sz="1944" i="1" u="none" dirty="0">
                <a:solidFill>
                  <a:srgbClr val="000000"/>
                </a:solidFill>
                <a:latin typeface="Inter Light" pitchFamily="34" charset="0"/>
                <a:ea typeface="Inter Light" pitchFamily="34" charset="-122"/>
                <a:cs typeface="Inter Light" pitchFamily="34" charset="-120"/>
              </a:rPr>
              <a:t>days.</a:t>
            </a:r>
            <a:endParaRPr lang="en-US" sz="1944" dirty="0"/>
          </a:p>
        </p:txBody>
      </p:sp>
      <p:sp>
        <p:nvSpPr>
          <p:cNvPr id="37" name="span"/>
          <p:cNvSpPr/>
          <p:nvPr/>
        </p:nvSpPr>
        <p:spPr>
          <a:xfrm>
            <a:off x="487680" y="2799969"/>
            <a:ext cx="11787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Approving</a:t>
            </a:r>
            <a:endParaRPr lang="en-US" sz="1944" dirty="0"/>
          </a:p>
        </p:txBody>
      </p:sp>
      <p:sp>
        <p:nvSpPr>
          <p:cNvPr id="38" name="span"/>
          <p:cNvSpPr/>
          <p:nvPr/>
        </p:nvSpPr>
        <p:spPr>
          <a:xfrm>
            <a:off x="1735741" y="2799969"/>
            <a:ext cx="135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39" name="span"/>
          <p:cNvSpPr/>
          <p:nvPr/>
        </p:nvSpPr>
        <p:spPr>
          <a:xfrm>
            <a:off x="1940719" y="2799969"/>
            <a:ext cx="409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40" name="span"/>
          <p:cNvSpPr/>
          <p:nvPr/>
        </p:nvSpPr>
        <p:spPr>
          <a:xfrm>
            <a:off x="2419445" y="2799969"/>
            <a:ext cx="866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41" name="span"/>
          <p:cNvSpPr/>
          <p:nvPr/>
        </p:nvSpPr>
        <p:spPr>
          <a:xfrm>
            <a:off x="3354800" y="2799969"/>
            <a:ext cx="10274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indicates</a:t>
            </a:r>
            <a:endParaRPr lang="en-US" sz="1944" dirty="0"/>
          </a:p>
        </p:txBody>
      </p:sp>
      <p:sp>
        <p:nvSpPr>
          <p:cNvPr id="42" name="span"/>
          <p:cNvSpPr/>
          <p:nvPr/>
        </p:nvSpPr>
        <p:spPr>
          <a:xfrm>
            <a:off x="4451604" y="2799969"/>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43" name="span"/>
          <p:cNvSpPr/>
          <p:nvPr/>
        </p:nvSpPr>
        <p:spPr>
          <a:xfrm>
            <a:off x="4949381" y="2799969"/>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44" name="span"/>
          <p:cNvSpPr/>
          <p:nvPr/>
        </p:nvSpPr>
        <p:spPr>
          <a:xfrm>
            <a:off x="5380863" y="2799969"/>
            <a:ext cx="13614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a:t>
            </a:r>
            <a:endParaRPr lang="en-US" sz="1944" dirty="0"/>
          </a:p>
        </p:txBody>
      </p:sp>
      <p:sp>
        <p:nvSpPr>
          <p:cNvPr id="45" name="span"/>
          <p:cNvSpPr/>
          <p:nvPr/>
        </p:nvSpPr>
        <p:spPr>
          <a:xfrm>
            <a:off x="6811613" y="2799969"/>
            <a:ext cx="9022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accepts</a:t>
            </a:r>
            <a:endParaRPr lang="en-US" sz="1944" dirty="0"/>
          </a:p>
        </p:txBody>
      </p:sp>
      <p:sp>
        <p:nvSpPr>
          <p:cNvPr id="46" name="span"/>
          <p:cNvSpPr/>
          <p:nvPr/>
        </p:nvSpPr>
        <p:spPr>
          <a:xfrm>
            <a:off x="7783163" y="2799969"/>
            <a:ext cx="15181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responsibility</a:t>
            </a:r>
            <a:endParaRPr lang="en-US" sz="1944" dirty="0"/>
          </a:p>
        </p:txBody>
      </p:sp>
      <p:sp>
        <p:nvSpPr>
          <p:cNvPr id="47" name="span"/>
          <p:cNvSpPr/>
          <p:nvPr/>
        </p:nvSpPr>
        <p:spPr>
          <a:xfrm>
            <a:off x="9370695" y="2799969"/>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48" name="span"/>
          <p:cNvSpPr/>
          <p:nvPr/>
        </p:nvSpPr>
        <p:spPr>
          <a:xfrm>
            <a:off x="9754267" y="2799969"/>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49" name="span"/>
          <p:cNvSpPr/>
          <p:nvPr/>
        </p:nvSpPr>
        <p:spPr>
          <a:xfrm>
            <a:off x="10185845" y="2799969"/>
            <a:ext cx="9259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a:t>
            </a:r>
            <a:endParaRPr lang="en-US" sz="1944" dirty="0"/>
          </a:p>
        </p:txBody>
      </p:sp>
      <p:sp>
        <p:nvSpPr>
          <p:cNvPr id="50" name="span"/>
          <p:cNvSpPr/>
          <p:nvPr/>
        </p:nvSpPr>
        <p:spPr>
          <a:xfrm>
            <a:off x="487680" y="3170301"/>
            <a:ext cx="10181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Approval</a:t>
            </a:r>
            <a:endParaRPr lang="en-US" sz="1944" dirty="0"/>
          </a:p>
        </p:txBody>
      </p:sp>
      <p:sp>
        <p:nvSpPr>
          <p:cNvPr id="51" name="span"/>
          <p:cNvSpPr/>
          <p:nvPr/>
        </p:nvSpPr>
        <p:spPr>
          <a:xfrm>
            <a:off x="1575149" y="3170301"/>
            <a:ext cx="561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must</a:t>
            </a:r>
            <a:endParaRPr lang="en-US" sz="1944" dirty="0"/>
          </a:p>
        </p:txBody>
      </p:sp>
      <p:sp>
        <p:nvSpPr>
          <p:cNvPr id="52" name="span"/>
          <p:cNvSpPr/>
          <p:nvPr/>
        </p:nvSpPr>
        <p:spPr>
          <a:xfrm>
            <a:off x="2206466" y="3170301"/>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53" name="span"/>
          <p:cNvSpPr/>
          <p:nvPr/>
        </p:nvSpPr>
        <p:spPr>
          <a:xfrm>
            <a:off x="2567654" y="3170301"/>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54" name="span"/>
          <p:cNvSpPr/>
          <p:nvPr/>
        </p:nvSpPr>
        <p:spPr>
          <a:xfrm>
            <a:off x="3168587" y="3170301"/>
            <a:ext cx="14887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55" name="span"/>
          <p:cNvSpPr/>
          <p:nvPr/>
        </p:nvSpPr>
        <p:spPr>
          <a:xfrm>
            <a:off x="4726686" y="3170301"/>
            <a:ext cx="4930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who</a:t>
            </a:r>
            <a:endParaRPr lang="en-US" sz="1944" dirty="0"/>
          </a:p>
        </p:txBody>
      </p:sp>
      <p:sp>
        <p:nvSpPr>
          <p:cNvPr id="56" name="span"/>
          <p:cNvSpPr/>
          <p:nvPr/>
        </p:nvSpPr>
        <p:spPr>
          <a:xfrm>
            <a:off x="5289042" y="3170301"/>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57" name="span"/>
          <p:cNvSpPr/>
          <p:nvPr/>
        </p:nvSpPr>
        <p:spPr>
          <a:xfrm>
            <a:off x="5721858" y="3170301"/>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58" name="span"/>
          <p:cNvSpPr/>
          <p:nvPr/>
        </p:nvSpPr>
        <p:spPr>
          <a:xfrm>
            <a:off x="6156579" y="3170301"/>
            <a:ext cx="8625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authors</a:t>
            </a:r>
            <a:endParaRPr lang="en-US" sz="1944" dirty="0"/>
          </a:p>
        </p:txBody>
      </p:sp>
      <p:sp>
        <p:nvSpPr>
          <p:cNvPr id="59" name="span"/>
          <p:cNvSpPr/>
          <p:nvPr/>
        </p:nvSpPr>
        <p:spPr>
          <a:xfrm>
            <a:off x="7088505" y="3170301"/>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60" name="span"/>
          <p:cNvSpPr/>
          <p:nvPr/>
        </p:nvSpPr>
        <p:spPr>
          <a:xfrm>
            <a:off x="7389400" y="3170301"/>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1" name="span"/>
          <p:cNvSpPr/>
          <p:nvPr/>
        </p:nvSpPr>
        <p:spPr>
          <a:xfrm>
            <a:off x="7820978" y="3170301"/>
            <a:ext cx="9259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a:t>
            </a:r>
            <a:endParaRPr lang="en-US" sz="1944" dirty="0"/>
          </a:p>
        </p:txBody>
      </p:sp>
      <p:sp>
        <p:nvSpPr>
          <p:cNvPr id="62" name="span"/>
          <p:cNvSpPr/>
          <p:nvPr/>
        </p:nvSpPr>
        <p:spPr>
          <a:xfrm>
            <a:off x="487680" y="4028313"/>
            <a:ext cx="1499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63" name="span"/>
          <p:cNvSpPr/>
          <p:nvPr/>
        </p:nvSpPr>
        <p:spPr>
          <a:xfrm>
            <a:off x="706946" y="4028313"/>
            <a:ext cx="135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4" name="span"/>
          <p:cNvSpPr/>
          <p:nvPr/>
        </p:nvSpPr>
        <p:spPr>
          <a:xfrm>
            <a:off x="912019" y="4028313"/>
            <a:ext cx="13613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a:t>
            </a:r>
            <a:endParaRPr lang="en-US" sz="1944" dirty="0"/>
          </a:p>
        </p:txBody>
      </p:sp>
      <p:sp>
        <p:nvSpPr>
          <p:cNvPr id="65" name="span"/>
          <p:cNvSpPr/>
          <p:nvPr/>
        </p:nvSpPr>
        <p:spPr>
          <a:xfrm>
            <a:off x="2342674" y="4028313"/>
            <a:ext cx="9880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opposes</a:t>
            </a:r>
            <a:endParaRPr lang="en-US" sz="1944" dirty="0"/>
          </a:p>
        </p:txBody>
      </p:sp>
      <p:sp>
        <p:nvSpPr>
          <p:cNvPr id="66" name="span"/>
          <p:cNvSpPr/>
          <p:nvPr/>
        </p:nvSpPr>
        <p:spPr>
          <a:xfrm>
            <a:off x="3400044" y="4028313"/>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7" name="span"/>
          <p:cNvSpPr/>
          <p:nvPr/>
        </p:nvSpPr>
        <p:spPr>
          <a:xfrm>
            <a:off x="3605117" y="4028313"/>
            <a:ext cx="109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proposed</a:t>
            </a:r>
            <a:endParaRPr lang="en-US" sz="1944" dirty="0"/>
          </a:p>
        </p:txBody>
      </p:sp>
      <p:sp>
        <p:nvSpPr>
          <p:cNvPr id="68" name="span"/>
          <p:cNvSpPr/>
          <p:nvPr/>
        </p:nvSpPr>
        <p:spPr>
          <a:xfrm>
            <a:off x="4768310" y="4028313"/>
            <a:ext cx="9259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a:t>
            </a:r>
            <a:endParaRPr lang="en-US" sz="1944" dirty="0"/>
          </a:p>
        </p:txBody>
      </p:sp>
      <p:sp>
        <p:nvSpPr>
          <p:cNvPr id="69" name="span"/>
          <p:cNvSpPr/>
          <p:nvPr/>
        </p:nvSpPr>
        <p:spPr>
          <a:xfrm>
            <a:off x="5763578" y="4028313"/>
            <a:ext cx="5074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then</a:t>
            </a:r>
            <a:endParaRPr lang="en-US" sz="1944" dirty="0"/>
          </a:p>
        </p:txBody>
      </p:sp>
      <p:sp>
        <p:nvSpPr>
          <p:cNvPr id="70" name="span"/>
          <p:cNvSpPr/>
          <p:nvPr/>
        </p:nvSpPr>
        <p:spPr>
          <a:xfrm>
            <a:off x="6340412" y="4028313"/>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1" name="span"/>
          <p:cNvSpPr/>
          <p:nvPr/>
        </p:nvSpPr>
        <p:spPr>
          <a:xfrm>
            <a:off x="6771989" y="4028313"/>
            <a:ext cx="8562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a:t>
            </a:r>
            <a:endParaRPr lang="en-US" sz="1944" dirty="0"/>
          </a:p>
        </p:txBody>
      </p:sp>
      <p:sp>
        <p:nvSpPr>
          <p:cNvPr id="72" name="span"/>
          <p:cNvSpPr/>
          <p:nvPr/>
        </p:nvSpPr>
        <p:spPr>
          <a:xfrm>
            <a:off x="7697534" y="4028313"/>
            <a:ext cx="7866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cannot</a:t>
            </a:r>
            <a:endParaRPr lang="en-US" sz="1944" dirty="0"/>
          </a:p>
        </p:txBody>
      </p:sp>
      <p:sp>
        <p:nvSpPr>
          <p:cNvPr id="73" name="span"/>
          <p:cNvSpPr/>
          <p:nvPr/>
        </p:nvSpPr>
        <p:spPr>
          <a:xfrm>
            <a:off x="8553545" y="4028313"/>
            <a:ext cx="5569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land.</a:t>
            </a:r>
            <a:endParaRPr lang="en-US" sz="1944" dirty="0"/>
          </a:p>
        </p:txBody>
      </p:sp>
      <p:sp>
        <p:nvSpPr>
          <p:cNvPr id="74" name="strong"/>
          <p:cNvSpPr/>
          <p:nvPr/>
        </p:nvSpPr>
        <p:spPr>
          <a:xfrm>
            <a:off x="487680" y="4386453"/>
            <a:ext cx="46558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75" name="strong"/>
          <p:cNvSpPr/>
          <p:nvPr/>
        </p:nvSpPr>
        <p:spPr>
          <a:xfrm>
            <a:off x="1011650" y="4386453"/>
            <a:ext cx="1190911"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exception</a:t>
            </a:r>
            <a:endParaRPr lang="en-US" sz="1944" dirty="0"/>
          </a:p>
        </p:txBody>
      </p:sp>
      <p:sp>
        <p:nvSpPr>
          <p:cNvPr id="76" name="strong"/>
          <p:cNvSpPr/>
          <p:nvPr/>
        </p:nvSpPr>
        <p:spPr>
          <a:xfrm>
            <a:off x="2260949" y="4386453"/>
            <a:ext cx="20526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is</a:t>
            </a:r>
            <a:endParaRPr lang="en-US" sz="1944" dirty="0"/>
          </a:p>
        </p:txBody>
      </p:sp>
      <p:sp>
        <p:nvSpPr>
          <p:cNvPr id="77" name="strong"/>
          <p:cNvSpPr/>
          <p:nvPr/>
        </p:nvSpPr>
        <p:spPr>
          <a:xfrm>
            <a:off x="2524601" y="4386453"/>
            <a:ext cx="1652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if</a:t>
            </a:r>
            <a:endParaRPr lang="en-US" sz="1944" dirty="0"/>
          </a:p>
        </p:txBody>
      </p:sp>
      <p:sp>
        <p:nvSpPr>
          <p:cNvPr id="78" name="strong"/>
          <p:cNvSpPr/>
          <p:nvPr/>
        </p:nvSpPr>
        <p:spPr>
          <a:xfrm>
            <a:off x="2748248" y="4386453"/>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79" name="strong"/>
          <p:cNvSpPr/>
          <p:nvPr/>
        </p:nvSpPr>
        <p:spPr>
          <a:xfrm>
            <a:off x="3198495" y="4386453"/>
            <a:ext cx="507778"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TSC</a:t>
            </a:r>
            <a:endParaRPr lang="en-US" sz="1944" dirty="0"/>
          </a:p>
        </p:txBody>
      </p:sp>
      <p:sp>
        <p:nvSpPr>
          <p:cNvPr id="80" name="strong"/>
          <p:cNvSpPr/>
          <p:nvPr/>
        </p:nvSpPr>
        <p:spPr>
          <a:xfrm>
            <a:off x="3764661" y="4386453"/>
            <a:ext cx="66846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votes</a:t>
            </a:r>
            <a:endParaRPr lang="en-US" sz="1944" dirty="0"/>
          </a:p>
        </p:txBody>
      </p:sp>
      <p:sp>
        <p:nvSpPr>
          <p:cNvPr id="81" name="strong"/>
          <p:cNvSpPr/>
          <p:nvPr/>
        </p:nvSpPr>
        <p:spPr>
          <a:xfrm>
            <a:off x="4491514" y="4386453"/>
            <a:ext cx="2394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to</a:t>
            </a:r>
            <a:endParaRPr lang="en-US" sz="1944" dirty="0"/>
          </a:p>
        </p:txBody>
      </p:sp>
      <p:sp>
        <p:nvSpPr>
          <p:cNvPr id="82" name="strong"/>
          <p:cNvSpPr/>
          <p:nvPr/>
        </p:nvSpPr>
        <p:spPr>
          <a:xfrm>
            <a:off x="4789361" y="4386453"/>
            <a:ext cx="98679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approve</a:t>
            </a:r>
            <a:endParaRPr lang="en-US" sz="1944" dirty="0"/>
          </a:p>
        </p:txBody>
      </p:sp>
      <p:sp>
        <p:nvSpPr>
          <p:cNvPr id="83" name="strong"/>
          <p:cNvSpPr/>
          <p:nvPr/>
        </p:nvSpPr>
        <p:spPr>
          <a:xfrm>
            <a:off x="5834539" y="4386453"/>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84" name="strong"/>
          <p:cNvSpPr/>
          <p:nvPr/>
        </p:nvSpPr>
        <p:spPr>
          <a:xfrm>
            <a:off x="6284786" y="4386453"/>
            <a:ext cx="89916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change</a:t>
            </a:r>
            <a:endParaRPr lang="en-US" sz="1944" dirty="0"/>
          </a:p>
        </p:txBody>
      </p:sp>
      <p:sp>
        <p:nvSpPr>
          <p:cNvPr id="85" name="strong"/>
          <p:cNvSpPr/>
          <p:nvPr/>
        </p:nvSpPr>
        <p:spPr>
          <a:xfrm>
            <a:off x="7242334" y="4386453"/>
            <a:ext cx="89868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despite</a:t>
            </a:r>
            <a:endParaRPr lang="en-US" sz="1944" dirty="0"/>
          </a:p>
        </p:txBody>
      </p:sp>
      <p:sp>
        <p:nvSpPr>
          <p:cNvPr id="86" name="strong"/>
          <p:cNvSpPr/>
          <p:nvPr/>
        </p:nvSpPr>
        <p:spPr>
          <a:xfrm>
            <a:off x="8199406" y="4386453"/>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87" name="strong"/>
          <p:cNvSpPr/>
          <p:nvPr/>
        </p:nvSpPr>
        <p:spPr>
          <a:xfrm>
            <a:off x="8649653" y="4386453"/>
            <a:ext cx="13642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opposition.</a:t>
            </a:r>
            <a:endParaRPr lang="en-US" sz="1944" dirty="0"/>
          </a:p>
        </p:txBody>
      </p:sp>
      <p:sp>
        <p:nvSpPr>
          <p:cNvPr id="88" name="span"/>
          <p:cNvSpPr/>
          <p:nvPr/>
        </p:nvSpPr>
        <p:spPr>
          <a:xfrm>
            <a:off x="487680" y="5231987"/>
            <a:ext cx="10323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Involving</a:t>
            </a:r>
            <a:endParaRPr lang="en-US" sz="1944" dirty="0"/>
          </a:p>
        </p:txBody>
      </p:sp>
      <p:sp>
        <p:nvSpPr>
          <p:cNvPr id="89" name="span"/>
          <p:cNvSpPr/>
          <p:nvPr/>
        </p:nvSpPr>
        <p:spPr>
          <a:xfrm>
            <a:off x="1677067" y="523198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0" name="span"/>
          <p:cNvSpPr/>
          <p:nvPr/>
        </p:nvSpPr>
        <p:spPr>
          <a:xfrm>
            <a:off x="2196370" y="5231987"/>
            <a:ext cx="492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91" name="span"/>
          <p:cNvSpPr/>
          <p:nvPr/>
        </p:nvSpPr>
        <p:spPr>
          <a:xfrm>
            <a:off x="2846261" y="5231987"/>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2" name="span"/>
          <p:cNvSpPr/>
          <p:nvPr/>
        </p:nvSpPr>
        <p:spPr>
          <a:xfrm>
            <a:off x="3188494" y="5231987"/>
            <a:ext cx="807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usually</a:t>
            </a:r>
            <a:endParaRPr lang="en-US" sz="1944" dirty="0"/>
          </a:p>
        </p:txBody>
      </p:sp>
      <p:sp>
        <p:nvSpPr>
          <p:cNvPr id="93" name="span"/>
          <p:cNvSpPr/>
          <p:nvPr/>
        </p:nvSpPr>
        <p:spPr>
          <a:xfrm>
            <a:off x="4152900" y="5231987"/>
            <a:ext cx="15502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unnecessary:</a:t>
            </a:r>
            <a:endParaRPr lang="en-US" sz="1944" dirty="0"/>
          </a:p>
        </p:txBody>
      </p:sp>
      <p:sp>
        <p:nvSpPr>
          <p:cNvPr id="94" name="span"/>
          <p:cNvSpPr/>
          <p:nvPr/>
        </p:nvSpPr>
        <p:spPr>
          <a:xfrm>
            <a:off x="5860256" y="5231987"/>
            <a:ext cx="6555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often,</a:t>
            </a:r>
            <a:endParaRPr lang="en-US" sz="1944" dirty="0"/>
          </a:p>
        </p:txBody>
      </p:sp>
      <p:sp>
        <p:nvSpPr>
          <p:cNvPr id="95" name="span"/>
          <p:cNvSpPr/>
          <p:nvPr/>
        </p:nvSpPr>
        <p:spPr>
          <a:xfrm>
            <a:off x="6672929" y="5231987"/>
            <a:ext cx="13486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discussions</a:t>
            </a:r>
            <a:endParaRPr lang="en-US" sz="1944" dirty="0"/>
          </a:p>
        </p:txBody>
      </p:sp>
      <p:sp>
        <p:nvSpPr>
          <p:cNvPr id="96" name="span"/>
          <p:cNvSpPr/>
          <p:nvPr/>
        </p:nvSpPr>
        <p:spPr>
          <a:xfrm>
            <a:off x="8178641" y="5231987"/>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97" name="span"/>
          <p:cNvSpPr/>
          <p:nvPr/>
        </p:nvSpPr>
        <p:spPr>
          <a:xfrm>
            <a:off x="8570976" y="5231987"/>
            <a:ext cx="7740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further</a:t>
            </a:r>
            <a:endParaRPr lang="en-US" sz="1944" dirty="0"/>
          </a:p>
        </p:txBody>
      </p:sp>
      <p:sp>
        <p:nvSpPr>
          <p:cNvPr id="98" name="span"/>
          <p:cNvSpPr/>
          <p:nvPr/>
        </p:nvSpPr>
        <p:spPr>
          <a:xfrm>
            <a:off x="9502045" y="5231987"/>
            <a:ext cx="9836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changes</a:t>
            </a:r>
            <a:endParaRPr lang="en-US" sz="1944" dirty="0"/>
          </a:p>
        </p:txBody>
      </p:sp>
      <p:sp>
        <p:nvSpPr>
          <p:cNvPr id="99" name="span"/>
          <p:cNvSpPr/>
          <p:nvPr/>
        </p:nvSpPr>
        <p:spPr>
          <a:xfrm>
            <a:off x="5242084" y="5602319"/>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00" name="strong"/>
          <p:cNvSpPr/>
          <p:nvPr/>
        </p:nvSpPr>
        <p:spPr>
          <a:xfrm>
            <a:off x="10642949" y="5231987"/>
            <a:ext cx="69456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result</a:t>
            </a:r>
            <a:endParaRPr lang="en-US" sz="1944" dirty="0"/>
          </a:p>
        </p:txBody>
      </p:sp>
      <p:sp>
        <p:nvSpPr>
          <p:cNvPr id="101" name="strong"/>
          <p:cNvSpPr/>
          <p:nvPr/>
        </p:nvSpPr>
        <p:spPr>
          <a:xfrm>
            <a:off x="11483626" y="5231987"/>
            <a:ext cx="22069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in</a:t>
            </a:r>
            <a:endParaRPr lang="en-US" sz="1944" dirty="0"/>
          </a:p>
        </p:txBody>
      </p:sp>
      <p:sp>
        <p:nvSpPr>
          <p:cNvPr id="102" name="strong"/>
          <p:cNvSpPr/>
          <p:nvPr/>
        </p:nvSpPr>
        <p:spPr>
          <a:xfrm>
            <a:off x="487680" y="5602319"/>
            <a:ext cx="159962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collaborators</a:t>
            </a:r>
            <a:endParaRPr lang="en-US" sz="1944" dirty="0"/>
          </a:p>
        </p:txBody>
      </p:sp>
      <p:sp>
        <p:nvSpPr>
          <p:cNvPr id="103" name="strong"/>
          <p:cNvSpPr/>
          <p:nvPr/>
        </p:nvSpPr>
        <p:spPr>
          <a:xfrm>
            <a:off x="2145697" y="5602319"/>
            <a:ext cx="113852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removing</a:t>
            </a:r>
            <a:endParaRPr lang="en-US" sz="1944" dirty="0"/>
          </a:p>
        </p:txBody>
      </p:sp>
      <p:sp>
        <p:nvSpPr>
          <p:cNvPr id="104" name="strong"/>
          <p:cNvSpPr/>
          <p:nvPr/>
        </p:nvSpPr>
        <p:spPr>
          <a:xfrm>
            <a:off x="3342608" y="5602319"/>
            <a:ext cx="55940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their</a:t>
            </a:r>
            <a:endParaRPr lang="en-US" sz="1944" dirty="0"/>
          </a:p>
        </p:txBody>
      </p:sp>
      <p:sp>
        <p:nvSpPr>
          <p:cNvPr id="105" name="strong"/>
          <p:cNvSpPr/>
          <p:nvPr/>
        </p:nvSpPr>
        <p:spPr>
          <a:xfrm>
            <a:off x="3960305" y="5602319"/>
            <a:ext cx="128177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opposition</a:t>
            </a:r>
            <a:endParaRPr lang="en-US" sz="1944" dirty="0"/>
          </a:p>
        </p:txBody>
      </p:sp>
      <p:pic>
        <p:nvPicPr>
          <p:cNvPr id="10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4925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Node.js Technical Steering Committee</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3935" y="1571625"/>
            <a:ext cx="492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7" name="span"/>
          <p:cNvSpPr/>
          <p:nvPr/>
        </p:nvSpPr>
        <p:spPr>
          <a:xfrm>
            <a:off x="1567625" y="1571625"/>
            <a:ext cx="7041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voting</a:t>
            </a:r>
            <a:endParaRPr lang="en-US" sz="1944" dirty="0"/>
          </a:p>
        </p:txBody>
      </p:sp>
      <p:sp>
        <p:nvSpPr>
          <p:cNvPr id="8" name="span"/>
          <p:cNvSpPr/>
          <p:nvPr/>
        </p:nvSpPr>
        <p:spPr>
          <a:xfrm>
            <a:off x="2342579" y="1571625"/>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9" name="span"/>
          <p:cNvSpPr/>
          <p:nvPr/>
        </p:nvSpPr>
        <p:spPr>
          <a:xfrm>
            <a:off x="349538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0" name="span"/>
          <p:cNvSpPr/>
          <p:nvPr/>
        </p:nvSpPr>
        <p:spPr>
          <a:xfrm>
            <a:off x="3929634" y="1571625"/>
            <a:ext cx="13298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responsible</a:t>
            </a:r>
            <a:endParaRPr lang="en-US" sz="1944" dirty="0"/>
          </a:p>
        </p:txBody>
      </p:sp>
      <p:sp>
        <p:nvSpPr>
          <p:cNvPr id="11" name="span"/>
          <p:cNvSpPr/>
          <p:nvPr/>
        </p:nvSpPr>
        <p:spPr>
          <a:xfrm>
            <a:off x="5330285" y="1571625"/>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2" name="span"/>
          <p:cNvSpPr/>
          <p:nvPr/>
        </p:nvSpPr>
        <p:spPr>
          <a:xfrm>
            <a:off x="571538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3" name="span"/>
          <p:cNvSpPr/>
          <p:nvPr/>
        </p:nvSpPr>
        <p:spPr>
          <a:xfrm>
            <a:off x="6037136" y="1571625"/>
            <a:ext cx="1034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technical</a:t>
            </a:r>
            <a:endParaRPr lang="en-US" sz="1944" dirty="0"/>
          </a:p>
        </p:txBody>
      </p:sp>
      <p:sp>
        <p:nvSpPr>
          <p:cNvPr id="14" name="span"/>
          <p:cNvSpPr/>
          <p:nvPr/>
        </p:nvSpPr>
        <p:spPr>
          <a:xfrm>
            <a:off x="7142798" y="1571625"/>
            <a:ext cx="14925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development</a:t>
            </a:r>
            <a:endParaRPr lang="en-US" sz="1944" dirty="0"/>
          </a:p>
        </p:txBody>
      </p:sp>
      <p:sp>
        <p:nvSpPr>
          <p:cNvPr id="15" name="span"/>
          <p:cNvSpPr/>
          <p:nvPr/>
        </p:nvSpPr>
        <p:spPr>
          <a:xfrm>
            <a:off x="8706231" y="1571625"/>
            <a:ext cx="6808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within</a:t>
            </a:r>
            <a:endParaRPr lang="en-US" sz="1944" dirty="0"/>
          </a:p>
        </p:txBody>
      </p:sp>
      <p:sp>
        <p:nvSpPr>
          <p:cNvPr id="16" name="span"/>
          <p:cNvSpPr/>
          <p:nvPr/>
        </p:nvSpPr>
        <p:spPr>
          <a:xfrm>
            <a:off x="945784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9890951"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8" name="span"/>
          <p:cNvSpPr/>
          <p:nvPr/>
        </p:nvSpPr>
        <p:spPr>
          <a:xfrm>
            <a:off x="10842308" y="1571625"/>
            <a:ext cx="862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a:t>
            </a:r>
            <a:endParaRPr lang="en-US" sz="1944" dirty="0"/>
          </a:p>
        </p:txBody>
      </p:sp>
      <p:sp>
        <p:nvSpPr>
          <p:cNvPr id="19" name="span"/>
          <p:cNvSpPr/>
          <p:nvPr/>
        </p:nvSpPr>
        <p:spPr>
          <a:xfrm>
            <a:off x="487680" y="1941957"/>
            <a:ext cx="11139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including:</a:t>
            </a:r>
            <a:endParaRPr lang="en-US" sz="1944" dirty="0"/>
          </a:p>
        </p:txBody>
      </p:sp>
      <p:sp>
        <p:nvSpPr>
          <p:cNvPr id="20" name="li"/>
          <p:cNvSpPr/>
          <p:nvPr/>
        </p:nvSpPr>
        <p:spPr>
          <a:xfrm>
            <a:off x="423672" y="2528697"/>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1" name="li"/>
          <p:cNvSpPr/>
          <p:nvPr/>
        </p:nvSpPr>
        <p:spPr>
          <a:xfrm>
            <a:off x="853440" y="2546985"/>
            <a:ext cx="7981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Setting</a:t>
            </a:r>
            <a:endParaRPr lang="en-US" sz="1944" dirty="0"/>
          </a:p>
        </p:txBody>
      </p:sp>
      <p:sp>
        <p:nvSpPr>
          <p:cNvPr id="22" name="li"/>
          <p:cNvSpPr/>
          <p:nvPr/>
        </p:nvSpPr>
        <p:spPr>
          <a:xfrm>
            <a:off x="1720882" y="2546985"/>
            <a:ext cx="8370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release</a:t>
            </a:r>
            <a:endParaRPr lang="en-US" sz="1944" dirty="0"/>
          </a:p>
        </p:txBody>
      </p:sp>
      <p:sp>
        <p:nvSpPr>
          <p:cNvPr id="23" name="li"/>
          <p:cNvSpPr/>
          <p:nvPr/>
        </p:nvSpPr>
        <p:spPr>
          <a:xfrm>
            <a:off x="2627281" y="2546985"/>
            <a:ext cx="6961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dates.</a:t>
            </a:r>
            <a:endParaRPr lang="en-US" sz="1944" dirty="0"/>
          </a:p>
        </p:txBody>
      </p:sp>
      <p:sp>
        <p:nvSpPr>
          <p:cNvPr id="24" name="li"/>
          <p:cNvSpPr/>
          <p:nvPr/>
        </p:nvSpPr>
        <p:spPr>
          <a:xfrm>
            <a:off x="423672" y="2874359"/>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5" name="li"/>
          <p:cNvSpPr/>
          <p:nvPr/>
        </p:nvSpPr>
        <p:spPr>
          <a:xfrm>
            <a:off x="853440" y="2892647"/>
            <a:ext cx="9057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Release</a:t>
            </a:r>
            <a:endParaRPr lang="en-US" sz="1944" dirty="0"/>
          </a:p>
        </p:txBody>
      </p:sp>
      <p:sp>
        <p:nvSpPr>
          <p:cNvPr id="26" name="li"/>
          <p:cNvSpPr/>
          <p:nvPr/>
        </p:nvSpPr>
        <p:spPr>
          <a:xfrm>
            <a:off x="1828514" y="2892647"/>
            <a:ext cx="7611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quality</a:t>
            </a:r>
            <a:endParaRPr lang="en-US" sz="1944" dirty="0"/>
          </a:p>
        </p:txBody>
      </p:sp>
      <p:sp>
        <p:nvSpPr>
          <p:cNvPr id="27" name="li"/>
          <p:cNvSpPr/>
          <p:nvPr/>
        </p:nvSpPr>
        <p:spPr>
          <a:xfrm>
            <a:off x="2658999" y="2892647"/>
            <a:ext cx="11982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standards.</a:t>
            </a:r>
            <a:endParaRPr lang="en-US" sz="1944" dirty="0"/>
          </a:p>
        </p:txBody>
      </p:sp>
      <p:sp>
        <p:nvSpPr>
          <p:cNvPr id="28" name="li"/>
          <p:cNvSpPr/>
          <p:nvPr/>
        </p:nvSpPr>
        <p:spPr>
          <a:xfrm>
            <a:off x="423672" y="3220022"/>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9" name="li"/>
          <p:cNvSpPr/>
          <p:nvPr/>
        </p:nvSpPr>
        <p:spPr>
          <a:xfrm>
            <a:off x="853440" y="3238310"/>
            <a:ext cx="11008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Technical</a:t>
            </a:r>
            <a:endParaRPr lang="en-US" sz="1944" dirty="0"/>
          </a:p>
        </p:txBody>
      </p:sp>
      <p:sp>
        <p:nvSpPr>
          <p:cNvPr id="30" name="li"/>
          <p:cNvSpPr/>
          <p:nvPr/>
        </p:nvSpPr>
        <p:spPr>
          <a:xfrm>
            <a:off x="2023586" y="3238310"/>
            <a:ext cx="1064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direction.</a:t>
            </a:r>
            <a:endParaRPr lang="en-US" sz="1944" dirty="0"/>
          </a:p>
        </p:txBody>
      </p:sp>
      <p:sp>
        <p:nvSpPr>
          <p:cNvPr id="31" name="li"/>
          <p:cNvSpPr/>
          <p:nvPr/>
        </p:nvSpPr>
        <p:spPr>
          <a:xfrm>
            <a:off x="423672" y="3565684"/>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2" name="li"/>
          <p:cNvSpPr/>
          <p:nvPr/>
        </p:nvSpPr>
        <p:spPr>
          <a:xfrm>
            <a:off x="853440" y="3583972"/>
            <a:ext cx="7986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a:t>
            </a:r>
            <a:endParaRPr lang="en-US" sz="1944" dirty="0"/>
          </a:p>
        </p:txBody>
      </p:sp>
      <p:sp>
        <p:nvSpPr>
          <p:cNvPr id="33" name="li"/>
          <p:cNvSpPr/>
          <p:nvPr/>
        </p:nvSpPr>
        <p:spPr>
          <a:xfrm>
            <a:off x="1721453" y="3583972"/>
            <a:ext cx="13645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governance</a:t>
            </a:r>
            <a:endParaRPr lang="en-US" sz="1944" dirty="0"/>
          </a:p>
        </p:txBody>
      </p:sp>
      <p:sp>
        <p:nvSpPr>
          <p:cNvPr id="34" name="li"/>
          <p:cNvSpPr/>
          <p:nvPr/>
        </p:nvSpPr>
        <p:spPr>
          <a:xfrm>
            <a:off x="3155347" y="3583972"/>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35" name="li"/>
          <p:cNvSpPr/>
          <p:nvPr/>
        </p:nvSpPr>
        <p:spPr>
          <a:xfrm>
            <a:off x="3654266" y="3583972"/>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process.</a:t>
            </a:r>
            <a:endParaRPr lang="en-US" sz="1944" dirty="0"/>
          </a:p>
        </p:txBody>
      </p:sp>
      <p:sp>
        <p:nvSpPr>
          <p:cNvPr id="36" name="li"/>
          <p:cNvSpPr/>
          <p:nvPr/>
        </p:nvSpPr>
        <p:spPr>
          <a:xfrm>
            <a:off x="423672" y="3911346"/>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7" name="li"/>
          <p:cNvSpPr/>
          <p:nvPr/>
        </p:nvSpPr>
        <p:spPr>
          <a:xfrm>
            <a:off x="853440" y="3929634"/>
            <a:ext cx="7917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sp>
        <p:nvSpPr>
          <p:cNvPr id="38" name="li"/>
          <p:cNvSpPr/>
          <p:nvPr/>
        </p:nvSpPr>
        <p:spPr>
          <a:xfrm>
            <a:off x="1714500" y="3929634"/>
            <a:ext cx="11556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repository</a:t>
            </a:r>
            <a:endParaRPr lang="en-US" sz="1944" dirty="0"/>
          </a:p>
        </p:txBody>
      </p:sp>
      <p:sp>
        <p:nvSpPr>
          <p:cNvPr id="39" name="li"/>
          <p:cNvSpPr/>
          <p:nvPr/>
        </p:nvSpPr>
        <p:spPr>
          <a:xfrm>
            <a:off x="2939510" y="3929634"/>
            <a:ext cx="9142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hosting.</a:t>
            </a:r>
            <a:endParaRPr lang="en-US" sz="1944" dirty="0"/>
          </a:p>
        </p:txBody>
      </p:sp>
      <p:sp>
        <p:nvSpPr>
          <p:cNvPr id="40" name="li"/>
          <p:cNvSpPr/>
          <p:nvPr/>
        </p:nvSpPr>
        <p:spPr>
          <a:xfrm>
            <a:off x="423672" y="4257008"/>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41" name="li"/>
          <p:cNvSpPr/>
          <p:nvPr/>
        </p:nvSpPr>
        <p:spPr>
          <a:xfrm>
            <a:off x="853440" y="4275296"/>
            <a:ext cx="9770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Conduct</a:t>
            </a:r>
            <a:endParaRPr lang="en-US" sz="1944" dirty="0"/>
          </a:p>
        </p:txBody>
      </p:sp>
      <p:sp>
        <p:nvSpPr>
          <p:cNvPr id="42" name="li"/>
          <p:cNvSpPr/>
          <p:nvPr/>
        </p:nvSpPr>
        <p:spPr>
          <a:xfrm>
            <a:off x="1899857" y="4275296"/>
            <a:ext cx="12443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guidelines.</a:t>
            </a:r>
            <a:endParaRPr lang="en-US" sz="1944" dirty="0"/>
          </a:p>
        </p:txBody>
      </p:sp>
      <p:sp>
        <p:nvSpPr>
          <p:cNvPr id="43" name="li"/>
          <p:cNvSpPr/>
          <p:nvPr/>
        </p:nvSpPr>
        <p:spPr>
          <a:xfrm>
            <a:off x="423672" y="4602671"/>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44" name="li"/>
          <p:cNvSpPr/>
          <p:nvPr/>
        </p:nvSpPr>
        <p:spPr>
          <a:xfrm>
            <a:off x="853440" y="4620959"/>
            <a:ext cx="13262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Maintaining</a:t>
            </a:r>
            <a:endParaRPr lang="en-US" sz="1944" dirty="0"/>
          </a:p>
        </p:txBody>
      </p:sp>
      <p:sp>
        <p:nvSpPr>
          <p:cNvPr id="45" name="li"/>
          <p:cNvSpPr/>
          <p:nvPr/>
        </p:nvSpPr>
        <p:spPr>
          <a:xfrm>
            <a:off x="2249043" y="4620959"/>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46" name="li"/>
          <p:cNvSpPr/>
          <p:nvPr/>
        </p:nvSpPr>
        <p:spPr>
          <a:xfrm>
            <a:off x="2680621" y="4620959"/>
            <a:ext cx="3164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list</a:t>
            </a:r>
            <a:endParaRPr lang="en-US" sz="1944" dirty="0"/>
          </a:p>
        </p:txBody>
      </p:sp>
      <p:sp>
        <p:nvSpPr>
          <p:cNvPr id="47" name="li"/>
          <p:cNvSpPr/>
          <p:nvPr/>
        </p:nvSpPr>
        <p:spPr>
          <a:xfrm>
            <a:off x="3066383" y="4620959"/>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48" name="li"/>
          <p:cNvSpPr/>
          <p:nvPr/>
        </p:nvSpPr>
        <p:spPr>
          <a:xfrm>
            <a:off x="3367278" y="4620959"/>
            <a:ext cx="11067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additional</a:t>
            </a:r>
            <a:endParaRPr lang="en-US" sz="1944" dirty="0"/>
          </a:p>
        </p:txBody>
      </p:sp>
      <p:sp>
        <p:nvSpPr>
          <p:cNvPr id="49" name="li"/>
          <p:cNvSpPr/>
          <p:nvPr/>
        </p:nvSpPr>
        <p:spPr>
          <a:xfrm>
            <a:off x="4543330" y="4620959"/>
            <a:ext cx="16002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50" name="li"/>
          <p:cNvSpPr/>
          <p:nvPr/>
        </p:nvSpPr>
        <p:spPr>
          <a:xfrm>
            <a:off x="423672" y="4948333"/>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51" name="li"/>
          <p:cNvSpPr/>
          <p:nvPr/>
        </p:nvSpPr>
        <p:spPr>
          <a:xfrm>
            <a:off x="853440" y="4966621"/>
            <a:ext cx="1521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Development</a:t>
            </a:r>
            <a:endParaRPr lang="en-US" sz="1944" dirty="0"/>
          </a:p>
        </p:txBody>
      </p:sp>
      <p:sp>
        <p:nvSpPr>
          <p:cNvPr id="52" name="li"/>
          <p:cNvSpPr/>
          <p:nvPr/>
        </p:nvSpPr>
        <p:spPr>
          <a:xfrm>
            <a:off x="2444306" y="4966621"/>
            <a:ext cx="9156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process</a:t>
            </a:r>
            <a:endParaRPr lang="en-US" sz="1944" dirty="0"/>
          </a:p>
        </p:txBody>
      </p:sp>
      <p:sp>
        <p:nvSpPr>
          <p:cNvPr id="53" name="li"/>
          <p:cNvSpPr/>
          <p:nvPr/>
        </p:nvSpPr>
        <p:spPr>
          <a:xfrm>
            <a:off x="3429286" y="4966621"/>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54" name="li"/>
          <p:cNvSpPr/>
          <p:nvPr/>
        </p:nvSpPr>
        <p:spPr>
          <a:xfrm>
            <a:off x="3928301" y="4966621"/>
            <a:ext cx="4142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55" name="li"/>
          <p:cNvSpPr/>
          <p:nvPr/>
        </p:nvSpPr>
        <p:spPr>
          <a:xfrm>
            <a:off x="4411885" y="4966621"/>
            <a:ext cx="7847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coding</a:t>
            </a:r>
            <a:endParaRPr lang="en-US" sz="1944" dirty="0"/>
          </a:p>
        </p:txBody>
      </p:sp>
      <p:sp>
        <p:nvSpPr>
          <p:cNvPr id="56" name="li"/>
          <p:cNvSpPr/>
          <p:nvPr/>
        </p:nvSpPr>
        <p:spPr>
          <a:xfrm>
            <a:off x="5265992" y="4966621"/>
            <a:ext cx="11982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standards.</a:t>
            </a:r>
            <a:endParaRPr lang="en-US" sz="1944" dirty="0"/>
          </a:p>
        </p:txBody>
      </p:sp>
      <p:sp>
        <p:nvSpPr>
          <p:cNvPr id="57" name="li"/>
          <p:cNvSpPr/>
          <p:nvPr/>
        </p:nvSpPr>
        <p:spPr>
          <a:xfrm>
            <a:off x="423672" y="5293995"/>
            <a:ext cx="246888" cy="345643"/>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58" name="li"/>
          <p:cNvSpPr/>
          <p:nvPr/>
        </p:nvSpPr>
        <p:spPr>
          <a:xfrm>
            <a:off x="853440" y="5312283"/>
            <a:ext cx="11326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Mediating</a:t>
            </a:r>
            <a:endParaRPr lang="en-US" sz="1944" dirty="0"/>
          </a:p>
        </p:txBody>
      </p:sp>
      <p:sp>
        <p:nvSpPr>
          <p:cNvPr id="59" name="li"/>
          <p:cNvSpPr/>
          <p:nvPr/>
        </p:nvSpPr>
        <p:spPr>
          <a:xfrm>
            <a:off x="2055400" y="5312283"/>
            <a:ext cx="1034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technical</a:t>
            </a:r>
            <a:endParaRPr lang="en-US" sz="1944" dirty="0"/>
          </a:p>
        </p:txBody>
      </p:sp>
      <p:sp>
        <p:nvSpPr>
          <p:cNvPr id="60" name="li"/>
          <p:cNvSpPr/>
          <p:nvPr/>
        </p:nvSpPr>
        <p:spPr>
          <a:xfrm>
            <a:off x="3159538" y="5312283"/>
            <a:ext cx="9667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conflicts</a:t>
            </a:r>
            <a:endParaRPr lang="en-US" sz="1944" dirty="0"/>
          </a:p>
        </p:txBody>
      </p:sp>
      <p:sp>
        <p:nvSpPr>
          <p:cNvPr id="61" name="li"/>
          <p:cNvSpPr/>
          <p:nvPr/>
        </p:nvSpPr>
        <p:spPr>
          <a:xfrm>
            <a:off x="4195667" y="5312283"/>
            <a:ext cx="9985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between</a:t>
            </a:r>
            <a:endParaRPr lang="en-US" sz="1944" dirty="0"/>
          </a:p>
        </p:txBody>
      </p:sp>
      <p:sp>
        <p:nvSpPr>
          <p:cNvPr id="62" name="li"/>
          <p:cNvSpPr/>
          <p:nvPr/>
        </p:nvSpPr>
        <p:spPr>
          <a:xfrm>
            <a:off x="5263515" y="5312283"/>
            <a:ext cx="15304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Collaborators</a:t>
            </a:r>
            <a:endParaRPr lang="en-US" sz="1944" dirty="0"/>
          </a:p>
        </p:txBody>
      </p:sp>
      <p:sp>
        <p:nvSpPr>
          <p:cNvPr id="63" name="li"/>
          <p:cNvSpPr/>
          <p:nvPr/>
        </p:nvSpPr>
        <p:spPr>
          <a:xfrm>
            <a:off x="6863334" y="5312283"/>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64" name="li"/>
          <p:cNvSpPr/>
          <p:nvPr/>
        </p:nvSpPr>
        <p:spPr>
          <a:xfrm>
            <a:off x="7167848" y="5312283"/>
            <a:ext cx="1279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Foundation</a:t>
            </a:r>
            <a:endParaRPr lang="en-US" sz="1944" dirty="0"/>
          </a:p>
        </p:txBody>
      </p:sp>
      <p:sp>
        <p:nvSpPr>
          <p:cNvPr id="65" name="li"/>
          <p:cNvSpPr/>
          <p:nvPr/>
        </p:nvSpPr>
        <p:spPr>
          <a:xfrm>
            <a:off x="8516969" y="5312283"/>
            <a:ext cx="9869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projects.</a:t>
            </a:r>
            <a:endParaRPr lang="en-US" sz="1944" dirty="0"/>
          </a:p>
        </p:txBody>
      </p:sp>
      <p:pic>
        <p:nvPicPr>
          <p:cNvPr id="6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9365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 case of disagreements, the TSC votes</a:t>
            </a:r>
            <a:endParaRPr lang="en-US" sz="3240" dirty="0"/>
          </a:p>
        </p:txBody>
      </p:sp>
      <p:sp>
        <p:nvSpPr>
          <p:cNvPr id="5" name="span"/>
          <p:cNvSpPr/>
          <p:nvPr/>
        </p:nvSpPr>
        <p:spPr>
          <a:xfrm>
            <a:off x="487680" y="1571625"/>
            <a:ext cx="492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6" name="span"/>
          <p:cNvSpPr/>
          <p:nvPr/>
        </p:nvSpPr>
        <p:spPr>
          <a:xfrm>
            <a:off x="1049750" y="1571625"/>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7" name="span"/>
          <p:cNvSpPr/>
          <p:nvPr/>
        </p:nvSpPr>
        <p:spPr>
          <a:xfrm>
            <a:off x="2201037"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8" name="span"/>
          <p:cNvSpPr/>
          <p:nvPr/>
        </p:nvSpPr>
        <p:spPr>
          <a:xfrm>
            <a:off x="2691765"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9" name="span"/>
          <p:cNvSpPr/>
          <p:nvPr/>
        </p:nvSpPr>
        <p:spPr>
          <a:xfrm>
            <a:off x="3052953" y="1571625"/>
            <a:ext cx="6517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either</a:t>
            </a:r>
            <a:endParaRPr lang="en-US" sz="1944" dirty="0"/>
          </a:p>
        </p:txBody>
      </p:sp>
      <p:sp>
        <p:nvSpPr>
          <p:cNvPr id="10" name="span"/>
          <p:cNvSpPr/>
          <p:nvPr/>
        </p:nvSpPr>
        <p:spPr>
          <a:xfrm>
            <a:off x="3773996" y="1571625"/>
            <a:ext cx="803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regular</a:t>
            </a:r>
            <a:endParaRPr lang="en-US" sz="1944" dirty="0"/>
          </a:p>
        </p:txBody>
      </p:sp>
      <p:sp>
        <p:nvSpPr>
          <p:cNvPr id="11" name="span"/>
          <p:cNvSpPr/>
          <p:nvPr/>
        </p:nvSpPr>
        <p:spPr>
          <a:xfrm>
            <a:off x="4647248" y="1571625"/>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12" name="span"/>
          <p:cNvSpPr/>
          <p:nvPr/>
        </p:nvSpPr>
        <p:spPr>
          <a:xfrm>
            <a:off x="5798534" y="1571625"/>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13" name="span"/>
          <p:cNvSpPr/>
          <p:nvPr/>
        </p:nvSpPr>
        <p:spPr>
          <a:xfrm>
            <a:off x="6103049" y="1571625"/>
            <a:ext cx="7041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voting</a:t>
            </a:r>
            <a:endParaRPr lang="en-US" sz="1944" dirty="0"/>
          </a:p>
        </p:txBody>
      </p:sp>
      <p:sp>
        <p:nvSpPr>
          <p:cNvPr id="14" name="span"/>
          <p:cNvSpPr/>
          <p:nvPr/>
        </p:nvSpPr>
        <p:spPr>
          <a:xfrm>
            <a:off x="6876574" y="1571625"/>
            <a:ext cx="11515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15" name="span"/>
          <p:cNvSpPr/>
          <p:nvPr/>
        </p:nvSpPr>
        <p:spPr>
          <a:xfrm>
            <a:off x="487680" y="2429637"/>
            <a:ext cx="872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Regular</a:t>
            </a:r>
            <a:endParaRPr lang="en-US" sz="1944" dirty="0"/>
          </a:p>
        </p:txBody>
      </p:sp>
      <p:sp>
        <p:nvSpPr>
          <p:cNvPr id="16" name="span"/>
          <p:cNvSpPr/>
          <p:nvPr/>
        </p:nvSpPr>
        <p:spPr>
          <a:xfrm>
            <a:off x="1429607" y="2429637"/>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17" name="span"/>
          <p:cNvSpPr/>
          <p:nvPr/>
        </p:nvSpPr>
        <p:spPr>
          <a:xfrm>
            <a:off x="2580894" y="2429637"/>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8" name="span"/>
          <p:cNvSpPr/>
          <p:nvPr/>
        </p:nvSpPr>
        <p:spPr>
          <a:xfrm>
            <a:off x="3071622" y="2429637"/>
            <a:ext cx="7179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attend</a:t>
            </a:r>
            <a:endParaRPr lang="en-US" sz="1944" dirty="0"/>
          </a:p>
        </p:txBody>
      </p:sp>
      <p:sp>
        <p:nvSpPr>
          <p:cNvPr id="19" name="span"/>
          <p:cNvSpPr/>
          <p:nvPr/>
        </p:nvSpPr>
        <p:spPr>
          <a:xfrm>
            <a:off x="3858959" y="2429637"/>
            <a:ext cx="10544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meetings</a:t>
            </a:r>
            <a:endParaRPr lang="en-US" sz="1944" dirty="0"/>
          </a:p>
        </p:txBody>
      </p:sp>
      <p:sp>
        <p:nvSpPr>
          <p:cNvPr id="20" name="span"/>
          <p:cNvSpPr/>
          <p:nvPr/>
        </p:nvSpPr>
        <p:spPr>
          <a:xfrm>
            <a:off x="4982718" y="2429637"/>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1" name="span"/>
          <p:cNvSpPr/>
          <p:nvPr/>
        </p:nvSpPr>
        <p:spPr>
          <a:xfrm>
            <a:off x="5481733" y="2429637"/>
            <a:ext cx="12075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participate</a:t>
            </a:r>
            <a:endParaRPr lang="en-US" sz="1944" dirty="0"/>
          </a:p>
        </p:txBody>
      </p:sp>
      <p:sp>
        <p:nvSpPr>
          <p:cNvPr id="22" name="span"/>
          <p:cNvSpPr/>
          <p:nvPr/>
        </p:nvSpPr>
        <p:spPr>
          <a:xfrm>
            <a:off x="6758654" y="2429637"/>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23" name="span"/>
          <p:cNvSpPr/>
          <p:nvPr/>
        </p:nvSpPr>
        <p:spPr>
          <a:xfrm>
            <a:off x="7030974" y="2429637"/>
            <a:ext cx="492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24" name="span"/>
          <p:cNvSpPr/>
          <p:nvPr/>
        </p:nvSpPr>
        <p:spPr>
          <a:xfrm>
            <a:off x="7593140" y="2429637"/>
            <a:ext cx="14183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discussions,</a:t>
            </a:r>
            <a:endParaRPr lang="en-US" sz="1944" dirty="0"/>
          </a:p>
        </p:txBody>
      </p:sp>
      <p:sp>
        <p:nvSpPr>
          <p:cNvPr id="25" name="span"/>
          <p:cNvSpPr/>
          <p:nvPr/>
        </p:nvSpPr>
        <p:spPr>
          <a:xfrm>
            <a:off x="9080849" y="2429637"/>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26" name="span"/>
          <p:cNvSpPr/>
          <p:nvPr/>
        </p:nvSpPr>
        <p:spPr>
          <a:xfrm>
            <a:off x="9517952" y="2429637"/>
            <a:ext cx="295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a:t>
            </a:r>
            <a:endParaRPr lang="en-US" sz="1944" dirty="0"/>
          </a:p>
        </p:txBody>
      </p:sp>
      <p:sp>
        <p:nvSpPr>
          <p:cNvPr id="27" name="span"/>
          <p:cNvSpPr/>
          <p:nvPr/>
        </p:nvSpPr>
        <p:spPr>
          <a:xfrm>
            <a:off x="9882378" y="2429637"/>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28" name="span"/>
          <p:cNvSpPr/>
          <p:nvPr/>
        </p:nvSpPr>
        <p:spPr>
          <a:xfrm>
            <a:off x="10317099" y="2429637"/>
            <a:ext cx="5633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vote.</a:t>
            </a:r>
            <a:endParaRPr lang="en-US" sz="1944" dirty="0"/>
          </a:p>
        </p:txBody>
      </p:sp>
      <p:sp>
        <p:nvSpPr>
          <p:cNvPr id="29" name="span"/>
          <p:cNvSpPr/>
          <p:nvPr/>
        </p:nvSpPr>
        <p:spPr>
          <a:xfrm>
            <a:off x="487680" y="2799969"/>
            <a:ext cx="7254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Voting</a:t>
            </a:r>
            <a:endParaRPr lang="en-US" sz="1944" dirty="0"/>
          </a:p>
        </p:txBody>
      </p:sp>
      <p:sp>
        <p:nvSpPr>
          <p:cNvPr id="30" name="span"/>
          <p:cNvSpPr/>
          <p:nvPr/>
        </p:nvSpPr>
        <p:spPr>
          <a:xfrm>
            <a:off x="1321213" y="2799969"/>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31" name="span"/>
          <p:cNvSpPr/>
          <p:nvPr/>
        </p:nvSpPr>
        <p:spPr>
          <a:xfrm>
            <a:off x="2511362" y="2799969"/>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32" name="span"/>
          <p:cNvSpPr/>
          <p:nvPr/>
        </p:nvSpPr>
        <p:spPr>
          <a:xfrm>
            <a:off x="3040952" y="2799969"/>
            <a:ext cx="295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a:t>
            </a:r>
            <a:endParaRPr lang="en-US" sz="1944" dirty="0"/>
          </a:p>
        </p:txBody>
      </p:sp>
      <p:sp>
        <p:nvSpPr>
          <p:cNvPr id="33" name="span"/>
          <p:cNvSpPr/>
          <p:nvPr/>
        </p:nvSpPr>
        <p:spPr>
          <a:xfrm>
            <a:off x="3444240" y="2799969"/>
            <a:ext cx="12177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everything</a:t>
            </a:r>
            <a:endParaRPr lang="en-US" sz="1944" dirty="0"/>
          </a:p>
        </p:txBody>
      </p:sp>
      <p:sp>
        <p:nvSpPr>
          <p:cNvPr id="34" name="span"/>
          <p:cNvSpPr/>
          <p:nvPr/>
        </p:nvSpPr>
        <p:spPr>
          <a:xfrm>
            <a:off x="4770215" y="2799969"/>
            <a:ext cx="803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regular</a:t>
            </a:r>
            <a:endParaRPr lang="en-US" sz="1944" dirty="0"/>
          </a:p>
        </p:txBody>
      </p:sp>
      <p:sp>
        <p:nvSpPr>
          <p:cNvPr id="35" name="span"/>
          <p:cNvSpPr/>
          <p:nvPr/>
        </p:nvSpPr>
        <p:spPr>
          <a:xfrm>
            <a:off x="5682234" y="2799969"/>
            <a:ext cx="1081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36" name="span"/>
          <p:cNvSpPr/>
          <p:nvPr/>
        </p:nvSpPr>
        <p:spPr>
          <a:xfrm>
            <a:off x="6872383" y="2799969"/>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37" name="span"/>
          <p:cNvSpPr/>
          <p:nvPr/>
        </p:nvSpPr>
        <p:spPr>
          <a:xfrm>
            <a:off x="7401973" y="2799969"/>
            <a:ext cx="3648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a:t>
            </a:r>
            <a:endParaRPr lang="en-US" sz="1944" dirty="0"/>
          </a:p>
        </p:txBody>
      </p:sp>
      <p:sp>
        <p:nvSpPr>
          <p:cNvPr id="38" name="span"/>
          <p:cNvSpPr/>
          <p:nvPr/>
        </p:nvSpPr>
        <p:spPr>
          <a:xfrm>
            <a:off x="7874889" y="2799969"/>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39" name="span"/>
          <p:cNvSpPr/>
          <p:nvPr/>
        </p:nvSpPr>
        <p:spPr>
          <a:xfrm>
            <a:off x="8412671" y="2799969"/>
            <a:ext cx="4671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also</a:t>
            </a:r>
            <a:endParaRPr lang="en-US" sz="1944" dirty="0"/>
          </a:p>
        </p:txBody>
      </p:sp>
      <p:sp>
        <p:nvSpPr>
          <p:cNvPr id="40" name="span"/>
          <p:cNvSpPr/>
          <p:nvPr/>
        </p:nvSpPr>
        <p:spPr>
          <a:xfrm>
            <a:off x="8987981" y="2799969"/>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41" name="span"/>
          <p:cNvSpPr/>
          <p:nvPr/>
        </p:nvSpPr>
        <p:spPr>
          <a:xfrm>
            <a:off x="9648920" y="2799969"/>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42" name="span"/>
          <p:cNvSpPr/>
          <p:nvPr/>
        </p:nvSpPr>
        <p:spPr>
          <a:xfrm>
            <a:off x="10119265" y="2799969"/>
            <a:ext cx="6734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ability</a:t>
            </a:r>
            <a:endParaRPr lang="en-US" sz="1944" dirty="0"/>
          </a:p>
        </p:txBody>
      </p:sp>
      <p:sp>
        <p:nvSpPr>
          <p:cNvPr id="43" name="span"/>
          <p:cNvSpPr/>
          <p:nvPr/>
        </p:nvSpPr>
        <p:spPr>
          <a:xfrm>
            <a:off x="10900791" y="2799969"/>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44" name="span"/>
          <p:cNvSpPr/>
          <p:nvPr/>
        </p:nvSpPr>
        <p:spPr>
          <a:xfrm>
            <a:off x="11227022" y="2799969"/>
            <a:ext cx="4772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cast</a:t>
            </a:r>
            <a:endParaRPr lang="en-US" sz="1944" dirty="0"/>
          </a:p>
        </p:txBody>
      </p:sp>
      <p:sp>
        <p:nvSpPr>
          <p:cNvPr id="45" name="span"/>
          <p:cNvSpPr/>
          <p:nvPr/>
        </p:nvSpPr>
        <p:spPr>
          <a:xfrm>
            <a:off x="487680" y="3170301"/>
            <a:ext cx="6210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votes</a:t>
            </a:r>
            <a:endParaRPr lang="en-US" sz="1944" dirty="0"/>
          </a:p>
        </p:txBody>
      </p:sp>
      <p:sp>
        <p:nvSpPr>
          <p:cNvPr id="46" name="span"/>
          <p:cNvSpPr/>
          <p:nvPr/>
        </p:nvSpPr>
        <p:spPr>
          <a:xfrm>
            <a:off x="1178052" y="3170301"/>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47" name="span"/>
          <p:cNvSpPr/>
          <p:nvPr/>
        </p:nvSpPr>
        <p:spPr>
          <a:xfrm>
            <a:off x="1882426" y="3170301"/>
            <a:ext cx="12456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consensus</a:t>
            </a:r>
            <a:endParaRPr lang="en-US" sz="1944" dirty="0"/>
          </a:p>
        </p:txBody>
      </p:sp>
      <p:sp>
        <p:nvSpPr>
          <p:cNvPr id="48" name="span"/>
          <p:cNvSpPr/>
          <p:nvPr/>
        </p:nvSpPr>
        <p:spPr>
          <a:xfrm>
            <a:off x="3197447" y="3170301"/>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49" name="span"/>
          <p:cNvSpPr/>
          <p:nvPr/>
        </p:nvSpPr>
        <p:spPr>
          <a:xfrm>
            <a:off x="3451955" y="3170301"/>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50" name="span"/>
          <p:cNvSpPr/>
          <p:nvPr/>
        </p:nvSpPr>
        <p:spPr>
          <a:xfrm>
            <a:off x="3886676" y="3170301"/>
            <a:ext cx="940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reached</a:t>
            </a:r>
            <a:endParaRPr lang="en-US" sz="1944" dirty="0"/>
          </a:p>
        </p:txBody>
      </p:sp>
      <p:sp>
        <p:nvSpPr>
          <p:cNvPr id="51" name="span"/>
          <p:cNvSpPr/>
          <p:nvPr/>
        </p:nvSpPr>
        <p:spPr>
          <a:xfrm>
            <a:off x="4896993" y="3170301"/>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52" name="span"/>
          <p:cNvSpPr/>
          <p:nvPr/>
        </p:nvSpPr>
        <p:spPr>
          <a:xfrm>
            <a:off x="5258086" y="3170301"/>
            <a:ext cx="280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t>
            </a:r>
            <a:endParaRPr lang="en-US" sz="1944" dirty="0"/>
          </a:p>
        </p:txBody>
      </p:sp>
      <p:sp>
        <p:nvSpPr>
          <p:cNvPr id="53" name="span"/>
          <p:cNvSpPr/>
          <p:nvPr/>
        </p:nvSpPr>
        <p:spPr>
          <a:xfrm>
            <a:off x="5608415" y="3170301"/>
            <a:ext cx="6706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issue.</a:t>
            </a:r>
            <a:endParaRPr lang="en-US" sz="1944" dirty="0"/>
          </a:p>
        </p:txBody>
      </p:sp>
      <p:sp>
        <p:nvSpPr>
          <p:cNvPr id="54" name="span"/>
          <p:cNvSpPr/>
          <p:nvPr/>
        </p:nvSpPr>
        <p:spPr>
          <a:xfrm>
            <a:off x="487680" y="4028313"/>
            <a:ext cx="492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55" name="span"/>
          <p:cNvSpPr/>
          <p:nvPr/>
        </p:nvSpPr>
        <p:spPr>
          <a:xfrm>
            <a:off x="1064990" y="4028313"/>
            <a:ext cx="15609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memberships</a:t>
            </a:r>
            <a:endParaRPr lang="en-US" sz="1944" dirty="0"/>
          </a:p>
        </p:txBody>
      </p:sp>
      <p:sp>
        <p:nvSpPr>
          <p:cNvPr id="56" name="span"/>
          <p:cNvSpPr/>
          <p:nvPr/>
        </p:nvSpPr>
        <p:spPr>
          <a:xfrm>
            <a:off x="2710529" y="4028313"/>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57" name="span"/>
          <p:cNvSpPr/>
          <p:nvPr/>
        </p:nvSpPr>
        <p:spPr>
          <a:xfrm>
            <a:off x="3158585" y="4028313"/>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58" name="span"/>
          <p:cNvSpPr/>
          <p:nvPr/>
        </p:nvSpPr>
        <p:spPr>
          <a:xfrm>
            <a:off x="3608546" y="4028313"/>
            <a:ext cx="13532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time-limited</a:t>
            </a:r>
            <a:endParaRPr lang="en-US" sz="1944" dirty="0"/>
          </a:p>
        </p:txBody>
      </p:sp>
      <p:sp>
        <p:nvSpPr>
          <p:cNvPr id="59" name="span"/>
          <p:cNvSpPr/>
          <p:nvPr/>
        </p:nvSpPr>
        <p:spPr>
          <a:xfrm>
            <a:off x="5046440" y="4028313"/>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60" name="span"/>
          <p:cNvSpPr/>
          <p:nvPr/>
        </p:nvSpPr>
        <p:spPr>
          <a:xfrm>
            <a:off x="5560600" y="4028313"/>
            <a:ext cx="589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a:t>
            </a:r>
            <a:endParaRPr lang="en-US" sz="1944" dirty="0"/>
          </a:p>
        </p:txBody>
      </p:sp>
      <p:sp>
        <p:nvSpPr>
          <p:cNvPr id="61" name="span"/>
          <p:cNvSpPr/>
          <p:nvPr/>
        </p:nvSpPr>
        <p:spPr>
          <a:xfrm>
            <a:off x="6235160" y="4028313"/>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62" name="span"/>
          <p:cNvSpPr/>
          <p:nvPr/>
        </p:nvSpPr>
        <p:spPr>
          <a:xfrm>
            <a:off x="6504813" y="4028313"/>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63" name="span"/>
          <p:cNvSpPr/>
          <p:nvPr/>
        </p:nvSpPr>
        <p:spPr>
          <a:xfrm>
            <a:off x="6881146" y="4028313"/>
            <a:ext cx="11160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maximum</a:t>
            </a:r>
            <a:endParaRPr lang="en-US" sz="1944" dirty="0"/>
          </a:p>
        </p:txBody>
      </p:sp>
      <p:sp>
        <p:nvSpPr>
          <p:cNvPr id="64" name="span"/>
          <p:cNvSpPr/>
          <p:nvPr/>
        </p:nvSpPr>
        <p:spPr>
          <a:xfrm>
            <a:off x="8081772" y="4028313"/>
            <a:ext cx="458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size</a:t>
            </a:r>
            <a:endParaRPr lang="en-US" sz="1944" dirty="0"/>
          </a:p>
        </p:txBody>
      </p:sp>
      <p:sp>
        <p:nvSpPr>
          <p:cNvPr id="65" name="span"/>
          <p:cNvSpPr/>
          <p:nvPr/>
        </p:nvSpPr>
        <p:spPr>
          <a:xfrm>
            <a:off x="8624888" y="4028313"/>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66" name="span"/>
          <p:cNvSpPr/>
          <p:nvPr/>
        </p:nvSpPr>
        <p:spPr>
          <a:xfrm>
            <a:off x="8941022" y="4028313"/>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7" name="span"/>
          <p:cNvSpPr/>
          <p:nvPr/>
        </p:nvSpPr>
        <p:spPr>
          <a:xfrm>
            <a:off x="9387840" y="4028313"/>
            <a:ext cx="5624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68" name="span"/>
          <p:cNvSpPr/>
          <p:nvPr/>
        </p:nvSpPr>
        <p:spPr>
          <a:xfrm>
            <a:off x="10034873" y="4028313"/>
            <a:ext cx="4455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9" name="span"/>
          <p:cNvSpPr/>
          <p:nvPr/>
        </p:nvSpPr>
        <p:spPr>
          <a:xfrm>
            <a:off x="10565035" y="4028313"/>
            <a:ext cx="492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TSC</a:t>
            </a:r>
            <a:endParaRPr lang="en-US" sz="1944" dirty="0"/>
          </a:p>
        </p:txBody>
      </p:sp>
      <p:sp>
        <p:nvSpPr>
          <p:cNvPr id="70" name="span"/>
          <p:cNvSpPr/>
          <p:nvPr/>
        </p:nvSpPr>
        <p:spPr>
          <a:xfrm>
            <a:off x="11142345" y="4028313"/>
            <a:ext cx="561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must</a:t>
            </a:r>
            <a:endParaRPr lang="en-US" sz="1944" dirty="0"/>
          </a:p>
        </p:txBody>
      </p:sp>
      <p:sp>
        <p:nvSpPr>
          <p:cNvPr id="71" name="span"/>
          <p:cNvSpPr/>
          <p:nvPr/>
        </p:nvSpPr>
        <p:spPr>
          <a:xfrm>
            <a:off x="487680" y="4398645"/>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72" name="span"/>
          <p:cNvSpPr/>
          <p:nvPr/>
        </p:nvSpPr>
        <p:spPr>
          <a:xfrm>
            <a:off x="1109663" y="4398645"/>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73" name="span"/>
          <p:cNvSpPr/>
          <p:nvPr/>
        </p:nvSpPr>
        <p:spPr>
          <a:xfrm>
            <a:off x="1388364" y="4398645"/>
            <a:ext cx="5399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least</a:t>
            </a:r>
            <a:endParaRPr lang="en-US" sz="1944" dirty="0"/>
          </a:p>
        </p:txBody>
      </p:sp>
      <p:sp>
        <p:nvSpPr>
          <p:cNvPr id="74" name="span"/>
          <p:cNvSpPr/>
          <p:nvPr/>
        </p:nvSpPr>
        <p:spPr>
          <a:xfrm>
            <a:off x="1997678" y="4398645"/>
            <a:ext cx="4595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four</a:t>
            </a:r>
            <a:endParaRPr lang="en-US" sz="1944" dirty="0"/>
          </a:p>
        </p:txBody>
      </p:sp>
      <p:sp>
        <p:nvSpPr>
          <p:cNvPr id="75" name="span"/>
          <p:cNvSpPr/>
          <p:nvPr/>
        </p:nvSpPr>
        <p:spPr>
          <a:xfrm>
            <a:off x="2526602" y="4398645"/>
            <a:ext cx="7042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voting</a:t>
            </a:r>
            <a:endParaRPr lang="en-US" sz="1944" dirty="0"/>
          </a:p>
        </p:txBody>
      </p:sp>
      <p:sp>
        <p:nvSpPr>
          <p:cNvPr id="76" name="span"/>
          <p:cNvSpPr/>
          <p:nvPr/>
        </p:nvSpPr>
        <p:spPr>
          <a:xfrm>
            <a:off x="3300222" y="4398645"/>
            <a:ext cx="11515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members.</a:t>
            </a:r>
            <a:endParaRPr lang="en-US" sz="1944" dirty="0"/>
          </a:p>
        </p:txBody>
      </p:sp>
      <p:sp>
        <p:nvSpPr>
          <p:cNvPr id="77" name="strong"/>
          <p:cNvSpPr/>
          <p:nvPr/>
        </p:nvSpPr>
        <p:spPr>
          <a:xfrm>
            <a:off x="487680" y="5244465"/>
            <a:ext cx="33966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No</a:t>
            </a:r>
            <a:endParaRPr lang="en-US" sz="1944" dirty="0"/>
          </a:p>
        </p:txBody>
      </p:sp>
      <p:sp>
        <p:nvSpPr>
          <p:cNvPr id="78" name="strong"/>
          <p:cNvSpPr/>
          <p:nvPr/>
        </p:nvSpPr>
        <p:spPr>
          <a:xfrm>
            <a:off x="963073" y="5244465"/>
            <a:ext cx="61836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more</a:t>
            </a:r>
            <a:endParaRPr lang="en-US" sz="1944" dirty="0"/>
          </a:p>
        </p:txBody>
      </p:sp>
      <p:sp>
        <p:nvSpPr>
          <p:cNvPr id="79" name="strong"/>
          <p:cNvSpPr/>
          <p:nvPr/>
        </p:nvSpPr>
        <p:spPr>
          <a:xfrm>
            <a:off x="1717167" y="5244465"/>
            <a:ext cx="54178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than</a:t>
            </a:r>
            <a:endParaRPr lang="en-US" sz="1944" dirty="0"/>
          </a:p>
        </p:txBody>
      </p:sp>
      <p:sp>
        <p:nvSpPr>
          <p:cNvPr id="80" name="strong"/>
          <p:cNvSpPr/>
          <p:nvPr/>
        </p:nvSpPr>
        <p:spPr>
          <a:xfrm>
            <a:off x="2394680" y="5244465"/>
            <a:ext cx="131587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one-fourth</a:t>
            </a:r>
            <a:endParaRPr lang="en-US" sz="1944" dirty="0"/>
          </a:p>
        </p:txBody>
      </p:sp>
      <p:sp>
        <p:nvSpPr>
          <p:cNvPr id="81" name="strong"/>
          <p:cNvSpPr/>
          <p:nvPr/>
        </p:nvSpPr>
        <p:spPr>
          <a:xfrm>
            <a:off x="3846290" y="5244465"/>
            <a:ext cx="24974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of</a:t>
            </a:r>
            <a:endParaRPr lang="en-US" sz="1944" dirty="0"/>
          </a:p>
        </p:txBody>
      </p:sp>
      <p:sp>
        <p:nvSpPr>
          <p:cNvPr id="82" name="strong"/>
          <p:cNvSpPr/>
          <p:nvPr/>
        </p:nvSpPr>
        <p:spPr>
          <a:xfrm>
            <a:off x="4231767" y="5244465"/>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83" name="strong"/>
          <p:cNvSpPr/>
          <p:nvPr/>
        </p:nvSpPr>
        <p:spPr>
          <a:xfrm>
            <a:off x="4759357" y="5244465"/>
            <a:ext cx="50787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TSC</a:t>
            </a:r>
            <a:endParaRPr lang="en-US" sz="1944" dirty="0"/>
          </a:p>
        </p:txBody>
      </p:sp>
      <p:sp>
        <p:nvSpPr>
          <p:cNvPr id="84" name="strong"/>
          <p:cNvSpPr/>
          <p:nvPr/>
        </p:nvSpPr>
        <p:spPr>
          <a:xfrm>
            <a:off x="5402961" y="5244465"/>
            <a:ext cx="76209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voting</a:t>
            </a:r>
            <a:endParaRPr lang="en-US" sz="1944" dirty="0"/>
          </a:p>
        </p:txBody>
      </p:sp>
      <p:sp>
        <p:nvSpPr>
          <p:cNvPr id="85" name="strong"/>
          <p:cNvSpPr/>
          <p:nvPr/>
        </p:nvSpPr>
        <p:spPr>
          <a:xfrm>
            <a:off x="6300692" y="5244465"/>
            <a:ext cx="1139381"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members</a:t>
            </a:r>
            <a:endParaRPr lang="en-US" sz="1944" dirty="0"/>
          </a:p>
        </p:txBody>
      </p:sp>
      <p:sp>
        <p:nvSpPr>
          <p:cNvPr id="86" name="strong"/>
          <p:cNvSpPr/>
          <p:nvPr/>
        </p:nvSpPr>
        <p:spPr>
          <a:xfrm>
            <a:off x="7575709" y="5244465"/>
            <a:ext cx="51320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may</a:t>
            </a:r>
            <a:endParaRPr lang="en-US" sz="1944" dirty="0"/>
          </a:p>
        </p:txBody>
      </p:sp>
      <p:sp>
        <p:nvSpPr>
          <p:cNvPr id="87" name="strong"/>
          <p:cNvSpPr/>
          <p:nvPr/>
        </p:nvSpPr>
        <p:spPr>
          <a:xfrm>
            <a:off x="8224647" y="5244465"/>
            <a:ext cx="30280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be</a:t>
            </a:r>
            <a:endParaRPr lang="en-US" sz="1944" dirty="0"/>
          </a:p>
        </p:txBody>
      </p:sp>
      <p:sp>
        <p:nvSpPr>
          <p:cNvPr id="88" name="strong"/>
          <p:cNvSpPr/>
          <p:nvPr/>
        </p:nvSpPr>
        <p:spPr>
          <a:xfrm>
            <a:off x="8663083" y="5244465"/>
            <a:ext cx="106651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affiliated</a:t>
            </a:r>
            <a:endParaRPr lang="en-US" sz="1944" dirty="0"/>
          </a:p>
        </p:txBody>
      </p:sp>
      <p:sp>
        <p:nvSpPr>
          <p:cNvPr id="89" name="strong"/>
          <p:cNvSpPr/>
          <p:nvPr/>
        </p:nvSpPr>
        <p:spPr>
          <a:xfrm>
            <a:off x="9865328" y="5244465"/>
            <a:ext cx="52158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with</a:t>
            </a:r>
            <a:endParaRPr lang="en-US" sz="1944" dirty="0"/>
          </a:p>
        </p:txBody>
      </p:sp>
      <p:sp>
        <p:nvSpPr>
          <p:cNvPr id="90" name="strong"/>
          <p:cNvSpPr/>
          <p:nvPr/>
        </p:nvSpPr>
        <p:spPr>
          <a:xfrm>
            <a:off x="10522649" y="5244465"/>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91" name="strong"/>
          <p:cNvSpPr/>
          <p:nvPr/>
        </p:nvSpPr>
        <p:spPr>
          <a:xfrm>
            <a:off x="11050238" y="5244465"/>
            <a:ext cx="65408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same</a:t>
            </a:r>
            <a:endParaRPr lang="en-US" sz="1944" dirty="0"/>
          </a:p>
        </p:txBody>
      </p:sp>
      <p:sp>
        <p:nvSpPr>
          <p:cNvPr id="92" name="strong"/>
          <p:cNvSpPr/>
          <p:nvPr/>
        </p:nvSpPr>
        <p:spPr>
          <a:xfrm>
            <a:off x="487680" y="5590127"/>
            <a:ext cx="11336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employer</a:t>
            </a:r>
            <a:endParaRPr lang="en-US" sz="1944" dirty="0"/>
          </a:p>
        </p:txBody>
      </p:sp>
      <p:sp>
        <p:nvSpPr>
          <p:cNvPr id="93" name="strong"/>
          <p:cNvSpPr/>
          <p:nvPr/>
        </p:nvSpPr>
        <p:spPr>
          <a:xfrm>
            <a:off x="1679734" y="5590127"/>
            <a:ext cx="23383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at</a:t>
            </a:r>
            <a:endParaRPr lang="en-US" sz="1944" dirty="0"/>
          </a:p>
        </p:txBody>
      </p:sp>
      <p:sp>
        <p:nvSpPr>
          <p:cNvPr id="94" name="strong"/>
          <p:cNvSpPr/>
          <p:nvPr/>
        </p:nvSpPr>
        <p:spPr>
          <a:xfrm>
            <a:off x="1971961" y="5590127"/>
            <a:ext cx="44157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any</a:t>
            </a:r>
            <a:endParaRPr lang="en-US" sz="1944" dirty="0"/>
          </a:p>
        </p:txBody>
      </p:sp>
      <p:sp>
        <p:nvSpPr>
          <p:cNvPr id="95" name="strong"/>
          <p:cNvSpPr/>
          <p:nvPr/>
        </p:nvSpPr>
        <p:spPr>
          <a:xfrm>
            <a:off x="2471928" y="5590127"/>
            <a:ext cx="61226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time.</a:t>
            </a:r>
            <a:endParaRPr lang="en-US" sz="1944" dirty="0"/>
          </a:p>
        </p:txBody>
      </p:sp>
      <p:pic>
        <p:nvPicPr>
          <p:cNvPr id="9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7932706"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7201567"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No one can control Node.js</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1962912"/>
            <a:ext cx="349148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all have to</a:t>
            </a:r>
            <a:endParaRPr lang="en-US" sz="4277" dirty="0"/>
          </a:p>
        </p:txBody>
      </p:sp>
      <p:sp>
        <p:nvSpPr>
          <p:cNvPr id="5" name="span"/>
          <p:cNvSpPr/>
          <p:nvPr/>
        </p:nvSpPr>
        <p:spPr>
          <a:xfrm>
            <a:off x="487680" y="2709672"/>
            <a:ext cx="6165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to </a:t>
            </a:r>
            <a:endParaRPr lang="en-US" sz="4277" dirty="0"/>
          </a:p>
        </p:txBody>
      </p:sp>
      <p:sp>
        <p:nvSpPr>
          <p:cNvPr id="6" name="span"/>
          <p:cNvSpPr/>
          <p:nvPr/>
        </p:nvSpPr>
        <p:spPr>
          <a:xfrm>
            <a:off x="487680" y="3456432"/>
            <a:ext cx="36016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to achieve our</a:t>
            </a:r>
            <a:endParaRPr lang="en-US" sz="4277" dirty="0"/>
          </a:p>
        </p:txBody>
      </p:sp>
      <p:sp>
        <p:nvSpPr>
          <p:cNvPr id="7" name="span"/>
          <p:cNvSpPr/>
          <p:nvPr/>
        </p:nvSpPr>
        <p:spPr>
          <a:xfrm>
            <a:off x="487680" y="4203192"/>
            <a:ext cx="259470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objectives</a:t>
            </a:r>
            <a:endParaRPr lang="en-US" sz="4277" dirty="0"/>
          </a:p>
        </p:txBody>
      </p:sp>
      <p:sp>
        <p:nvSpPr>
          <p:cNvPr id="8" name="span.theme@fg-amber"/>
          <p:cNvSpPr/>
          <p:nvPr/>
        </p:nvSpPr>
        <p:spPr>
          <a:xfrm>
            <a:off x="1104233" y="2709672"/>
            <a:ext cx="3585401"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COMPROMISE</a:t>
            </a:r>
            <a:endParaRPr lang="en-US" sz="4277" dirty="0"/>
          </a:p>
        </p:txBody>
      </p:sp>
      <p:pic>
        <p:nvPicPr>
          <p:cNvPr id="9"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1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508939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 you want to have</a:t>
            </a:r>
            <a:endParaRPr lang="en-US" sz="4277" dirty="0"/>
          </a:p>
        </p:txBody>
      </p:sp>
      <p:sp>
        <p:nvSpPr>
          <p:cNvPr id="5" name="span"/>
          <p:cNvSpPr/>
          <p:nvPr/>
        </p:nvSpPr>
        <p:spPr>
          <a:xfrm>
            <a:off x="487680" y="3083052"/>
            <a:ext cx="283264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 say in the</a:t>
            </a:r>
            <a:endParaRPr lang="en-US" sz="4277" dirty="0"/>
          </a:p>
        </p:txBody>
      </p:sp>
      <p:sp>
        <p:nvSpPr>
          <p:cNvPr id="6" name="span"/>
          <p:cNvSpPr/>
          <p:nvPr/>
        </p:nvSpPr>
        <p:spPr>
          <a:xfrm>
            <a:off x="487680" y="3829812"/>
            <a:ext cx="451475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future of Node.js?</a:t>
            </a:r>
            <a:endParaRPr lang="en-US" sz="4277" dirty="0"/>
          </a:p>
        </p:txBody>
      </p:sp>
      <p:sp>
        <p:nvSpPr>
          <p:cNvPr id="7" name="div.image.talk@send-pr"/>
          <p:cNvSpPr/>
          <p:nvPr/>
        </p:nvSpPr>
        <p:spPr>
          <a:xfrm>
            <a:off x="6096000" y="0"/>
            <a:ext cx="6096000" cy="6827520"/>
          </a:xfrm>
          <a:prstGeom prst="rect">
            <a:avLst/>
          </a:prstGeom>
          <a:solidFill>
            <a:srgbClr val="000000"/>
          </a:solidFill>
          <a:ln w="12700">
            <a:solidFill>
              <a:srgbClr val="000000">
                <a:alpha val="0"/>
              </a:srgbClr>
            </a:solidFill>
            <a:prstDash val="solid"/>
          </a:ln>
        </p:spPr>
      </p:sp>
      <p:pic>
        <p:nvPicPr>
          <p:cNvPr id="8" name="div.image.talk@send-pr" descr="preencoded.png">    </p:cNvPr>
          <p:cNvPicPr>
            <a:picLocks noChangeAspect="1"/>
          </p:cNvPicPr>
          <p:nvPr/>
        </p:nvPicPr>
        <p:blipFill>
          <a:blip r:embed="rId1"/>
          <a:stretch>
            <a:fillRect/>
          </a:stretch>
        </p:blipFill>
        <p:spPr>
          <a:xfrm>
            <a:off x="6096000" y="1128300"/>
            <a:ext cx="6096000" cy="45709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revers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6583680" y="3083052"/>
            <a:ext cx="486346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Start contributing!</a:t>
            </a:r>
            <a:endParaRPr lang="en-US" sz="4277" dirty="0"/>
          </a:p>
        </p:txBody>
      </p:sp>
      <p:pic>
        <p:nvPicPr>
          <p:cNvPr id="5"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4623816"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“It is not how old you are</a:t>
            </a:r>
            <a:endParaRPr lang="en-US" sz="3240" dirty="0"/>
          </a:p>
        </p:txBody>
      </p:sp>
      <p:sp>
        <p:nvSpPr>
          <p:cNvPr id="8" name="span.sentence.dark"/>
          <p:cNvSpPr/>
          <p:nvPr/>
        </p:nvSpPr>
        <p:spPr>
          <a:xfrm>
            <a:off x="487680" y="3554254"/>
            <a:ext cx="3914489"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but how you are old.”</a:t>
            </a:r>
            <a:endParaRPr lang="en-US" sz="3240" dirty="0"/>
          </a:p>
        </p:txBody>
      </p:sp>
      <p:sp>
        <p:nvSpPr>
          <p:cNvPr id="9" name="strong.author.dark"/>
          <p:cNvSpPr/>
          <p:nvPr/>
        </p:nvSpPr>
        <p:spPr>
          <a:xfrm>
            <a:off x="487680" y="4107847"/>
            <a:ext cx="1670495"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Jules Renard</a:t>
            </a:r>
            <a:endParaRPr lang="en-US" sz="1944" dirty="0"/>
          </a:p>
        </p:txBody>
      </p:sp>
      <p:pic>
        <p:nvPicPr>
          <p:cNvPr id="10"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74</Slides>
  <Notes>74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74</vt:i4>
      </vt:variant>
    </vt:vector>
  </HeadingPairs>
  <TitlesOfParts>
    <vt:vector size="83" baseType="lpstr">
      <vt:lpstr>Montserrat</vt:lpstr>
      <vt:lpstr>Inter Light</vt:lpstr>
      <vt:lpstr>Montserrat Black</vt:lpstr>
      <vt:lpstr>Inter</vt:lpstr>
      <vt:lpstr>Bitter</vt:lpstr>
      <vt:lpstr>Montserrat ExtraBold</vt:lpstr>
      <vt:lpstr>Inter ExtraBold</vt:lpstr>
      <vt:lpstr>Roboto Mono</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alleged "end" of Node.js is much ado about nothing</dc:title>
  <dc:subject>Despite the exaggerated claims about its decline, Node.js is thriving. Its continued evolution pushes the boundaries of what the modern web can do. 
We'll start by debunking myths about Node.js, showcasing its recent enhancements and robust performance in the tech landscape.
The focus then shifts to Node.js's current role in server-side programming and cloud-native applications, emphasizing the vibrant community contributions that drive its progress. 
We'll also explore how integrating modern JavaScript features and the influence of emerging technologies are shaping Node.js's future, not signaling its end.
Concluding, the talk projects a bright future for Node.js, identifying growth areas and dispelling any misconceptions about its relevance in the evolving world of technology.
</dc:subject>
  <dc:creator>Paolo Insogna</dc:creator>
  <cp:lastModifiedBy>Paolo Insogna</cp:lastModifiedBy>
  <cp:revision>1</cp:revision>
  <dcterms:created xsi:type="dcterms:W3CDTF">2026-11-02T14:08:08Z</dcterms:created>
  <dcterms:modified xsi:type="dcterms:W3CDTF">2026-11-02T14:08:08Z</dcterms:modified>
</cp:coreProperties>
</file>